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47"/>
  </p:notesMasterIdLst>
  <p:handoutMasterIdLst>
    <p:handoutMasterId r:id="rId48"/>
  </p:handoutMasterIdLst>
  <p:sldIdLst>
    <p:sldId id="256" r:id="rId2"/>
    <p:sldId id="260" r:id="rId3"/>
    <p:sldId id="257" r:id="rId4"/>
    <p:sldId id="258" r:id="rId5"/>
    <p:sldId id="259" r:id="rId6"/>
    <p:sldId id="271" r:id="rId7"/>
    <p:sldId id="272" r:id="rId8"/>
    <p:sldId id="273" r:id="rId9"/>
    <p:sldId id="277" r:id="rId10"/>
    <p:sldId id="276" r:id="rId11"/>
    <p:sldId id="279" r:id="rId12"/>
    <p:sldId id="282" r:id="rId13"/>
    <p:sldId id="283" r:id="rId14"/>
    <p:sldId id="275" r:id="rId15"/>
    <p:sldId id="281" r:id="rId16"/>
    <p:sldId id="280" r:id="rId17"/>
    <p:sldId id="278" r:id="rId18"/>
    <p:sldId id="274" r:id="rId19"/>
    <p:sldId id="290" r:id="rId20"/>
    <p:sldId id="285" r:id="rId21"/>
    <p:sldId id="286" r:id="rId22"/>
    <p:sldId id="287" r:id="rId23"/>
    <p:sldId id="288" r:id="rId24"/>
    <p:sldId id="292" r:id="rId25"/>
    <p:sldId id="289" r:id="rId26"/>
    <p:sldId id="291" r:id="rId27"/>
    <p:sldId id="293" r:id="rId28"/>
    <p:sldId id="294" r:id="rId29"/>
    <p:sldId id="297" r:id="rId30"/>
    <p:sldId id="295" r:id="rId31"/>
    <p:sldId id="296" r:id="rId32"/>
    <p:sldId id="261" r:id="rId33"/>
    <p:sldId id="262" r:id="rId34"/>
    <p:sldId id="265" r:id="rId35"/>
    <p:sldId id="264" r:id="rId36"/>
    <p:sldId id="263" r:id="rId37"/>
    <p:sldId id="266" r:id="rId38"/>
    <p:sldId id="269" r:id="rId39"/>
    <p:sldId id="270" r:id="rId40"/>
    <p:sldId id="298" r:id="rId41"/>
    <p:sldId id="299" r:id="rId42"/>
    <p:sldId id="267" r:id="rId43"/>
    <p:sldId id="301" r:id="rId44"/>
    <p:sldId id="300" r:id="rId45"/>
    <p:sldId id="268" r:id="rId46"/>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6" autoAdjust="0"/>
    <p:restoredTop sz="94660"/>
  </p:normalViewPr>
  <p:slideViewPr>
    <p:cSldViewPr snapToGrid="0">
      <p:cViewPr varScale="1">
        <p:scale>
          <a:sx n="76" d="100"/>
          <a:sy n="76" d="100"/>
        </p:scale>
        <p:origin x="126" y="82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EED77BF8-C571-4B4A-828D-02BFF5A60DF6}" type="datetimeFigureOut">
              <a:rPr lang="en-US" smtClean="0"/>
              <a:t>11/17/2014</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8D671ABC-00DA-4EAE-964A-8E8803508BC0}" type="slidenum">
              <a:rPr lang="en-US" smtClean="0"/>
              <a:t>‹#›</a:t>
            </a:fld>
            <a:endParaRPr lang="en-US"/>
          </a:p>
        </p:txBody>
      </p:sp>
    </p:spTree>
    <p:extLst>
      <p:ext uri="{BB962C8B-B14F-4D97-AF65-F5344CB8AC3E}">
        <p14:creationId xmlns:p14="http://schemas.microsoft.com/office/powerpoint/2010/main" val="30405563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24AEF3A4-BB82-4AD8-9614-ADD2E1F645FD}" type="datetimeFigureOut">
              <a:rPr lang="en-US" smtClean="0"/>
              <a:t>11/17/2014</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ED0FB403-28FA-4878-9C27-BEFDF51634E1}" type="slidenum">
              <a:rPr lang="en-US" smtClean="0"/>
              <a:t>‹#›</a:t>
            </a:fld>
            <a:endParaRPr lang="en-US"/>
          </a:p>
        </p:txBody>
      </p:sp>
    </p:spTree>
    <p:extLst>
      <p:ext uri="{BB962C8B-B14F-4D97-AF65-F5344CB8AC3E}">
        <p14:creationId xmlns:p14="http://schemas.microsoft.com/office/powerpoint/2010/main" val="3941992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D0FB403-28FA-4878-9C27-BEFDF51634E1}" type="slidenum">
              <a:rPr lang="en-US" smtClean="0"/>
              <a:t>3</a:t>
            </a:fld>
            <a:endParaRPr lang="en-US"/>
          </a:p>
        </p:txBody>
      </p:sp>
    </p:spTree>
    <p:extLst>
      <p:ext uri="{BB962C8B-B14F-4D97-AF65-F5344CB8AC3E}">
        <p14:creationId xmlns:p14="http://schemas.microsoft.com/office/powerpoint/2010/main" val="19220220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DF358B2B-D7C8-4038-9BB2-314463E576D9}" type="datetime1">
              <a:rPr lang="en-US" smtClean="0"/>
              <a:t>11/17/2014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4DDEC8-92D6-411A-BCF7-A8B70F10661C}" type="slidenum">
              <a:rPr lang="en-US" smtClean="0"/>
              <a:t>‹#›</a:t>
            </a:fld>
            <a:endParaRPr lang="en-US"/>
          </a:p>
        </p:txBody>
      </p:sp>
    </p:spTree>
    <p:extLst>
      <p:ext uri="{BB962C8B-B14F-4D97-AF65-F5344CB8AC3E}">
        <p14:creationId xmlns:p14="http://schemas.microsoft.com/office/powerpoint/2010/main" val="31876323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54E002F-4C26-4E20-AE81-61DA08FA4F64}" type="datetime1">
              <a:rPr lang="en-US" smtClean="0"/>
              <a:t>11/17/2014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4DDEC8-92D6-411A-BCF7-A8B70F10661C}" type="slidenum">
              <a:rPr lang="en-US" smtClean="0"/>
              <a:t>‹#›</a:t>
            </a:fld>
            <a:endParaRPr lang="en-US"/>
          </a:p>
        </p:txBody>
      </p:sp>
    </p:spTree>
    <p:extLst>
      <p:ext uri="{BB962C8B-B14F-4D97-AF65-F5344CB8AC3E}">
        <p14:creationId xmlns:p14="http://schemas.microsoft.com/office/powerpoint/2010/main" val="33355845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18D5ACF-0336-4B21-B8AC-9ECCC50647CA}" type="datetime1">
              <a:rPr lang="en-US" smtClean="0"/>
              <a:t>11/17/2014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4DDEC8-92D6-411A-BCF7-A8B70F10661C}" type="slidenum">
              <a:rPr lang="en-US" smtClean="0"/>
              <a:t>‹#›</a:t>
            </a:fld>
            <a:endParaRPr lang="en-US"/>
          </a:p>
        </p:txBody>
      </p:sp>
    </p:spTree>
    <p:extLst>
      <p:ext uri="{BB962C8B-B14F-4D97-AF65-F5344CB8AC3E}">
        <p14:creationId xmlns:p14="http://schemas.microsoft.com/office/powerpoint/2010/main" val="32640249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33B68D5-96C1-4DF2-8CF1-739AC95A3908}" type="datetime1">
              <a:rPr lang="en-US" smtClean="0"/>
              <a:t>11/17/2014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4DDEC8-92D6-411A-BCF7-A8B70F10661C}" type="slidenum">
              <a:rPr lang="en-US" smtClean="0"/>
              <a:t>‹#›</a:t>
            </a:fld>
            <a:endParaRPr lang="en-US"/>
          </a:p>
        </p:txBody>
      </p:sp>
    </p:spTree>
    <p:extLst>
      <p:ext uri="{BB962C8B-B14F-4D97-AF65-F5344CB8AC3E}">
        <p14:creationId xmlns:p14="http://schemas.microsoft.com/office/powerpoint/2010/main" val="12281008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D42D18F-0A35-43AB-8419-55AC0D04ABA0}" type="datetime1">
              <a:rPr lang="en-US" smtClean="0"/>
              <a:t>11/17/2014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4DDEC8-92D6-411A-BCF7-A8B70F10661C}" type="slidenum">
              <a:rPr lang="en-US" smtClean="0"/>
              <a:t>‹#›</a:t>
            </a:fld>
            <a:endParaRPr lang="en-US"/>
          </a:p>
        </p:txBody>
      </p:sp>
    </p:spTree>
    <p:extLst>
      <p:ext uri="{BB962C8B-B14F-4D97-AF65-F5344CB8AC3E}">
        <p14:creationId xmlns:p14="http://schemas.microsoft.com/office/powerpoint/2010/main" val="36390650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BD1D8AB-C303-427D-BE0D-AD70DC85FDD1}" type="datetime1">
              <a:rPr lang="en-US" smtClean="0"/>
              <a:t>11/17/2014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4DDEC8-92D6-411A-BCF7-A8B70F10661C}" type="slidenum">
              <a:rPr lang="en-US" smtClean="0"/>
              <a:t>‹#›</a:t>
            </a:fld>
            <a:endParaRPr lang="en-US"/>
          </a:p>
        </p:txBody>
      </p:sp>
    </p:spTree>
    <p:extLst>
      <p:ext uri="{BB962C8B-B14F-4D97-AF65-F5344CB8AC3E}">
        <p14:creationId xmlns:p14="http://schemas.microsoft.com/office/powerpoint/2010/main" val="7268560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A3D9494-B030-4A3D-AFDD-8A5372084DF3}" type="datetime1">
              <a:rPr lang="en-US" smtClean="0"/>
              <a:t>11/17/2014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E4DDEC8-92D6-411A-BCF7-A8B70F10661C}" type="slidenum">
              <a:rPr lang="en-US" smtClean="0"/>
              <a:t>‹#›</a:t>
            </a:fld>
            <a:endParaRPr lang="en-US"/>
          </a:p>
        </p:txBody>
      </p:sp>
    </p:spTree>
    <p:extLst>
      <p:ext uri="{BB962C8B-B14F-4D97-AF65-F5344CB8AC3E}">
        <p14:creationId xmlns:p14="http://schemas.microsoft.com/office/powerpoint/2010/main" val="38183399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7F8A0E0-05CE-49C3-8A32-7D914C0607B6}" type="datetime1">
              <a:rPr lang="en-US" smtClean="0"/>
              <a:t>11/17/2014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E4DDEC8-92D6-411A-BCF7-A8B70F10661C}" type="slidenum">
              <a:rPr lang="en-US" smtClean="0"/>
              <a:t>‹#›</a:t>
            </a:fld>
            <a:endParaRPr lang="en-US"/>
          </a:p>
        </p:txBody>
      </p:sp>
    </p:spTree>
    <p:extLst>
      <p:ext uri="{BB962C8B-B14F-4D97-AF65-F5344CB8AC3E}">
        <p14:creationId xmlns:p14="http://schemas.microsoft.com/office/powerpoint/2010/main" val="27645177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D0ACFEE-CF0D-4B74-8DF4-ABBDE7F79FF2}" type="datetime1">
              <a:rPr lang="en-US" smtClean="0"/>
              <a:t>11/17/2014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E4DDEC8-92D6-411A-BCF7-A8B70F10661C}" type="slidenum">
              <a:rPr lang="en-US" smtClean="0"/>
              <a:t>‹#›</a:t>
            </a:fld>
            <a:endParaRPr lang="en-US"/>
          </a:p>
        </p:txBody>
      </p:sp>
    </p:spTree>
    <p:extLst>
      <p:ext uri="{BB962C8B-B14F-4D97-AF65-F5344CB8AC3E}">
        <p14:creationId xmlns:p14="http://schemas.microsoft.com/office/powerpoint/2010/main" val="6936301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813CD54-44F6-4E26-80E7-38CDA1935ADC}" type="datetime1">
              <a:rPr lang="en-US" smtClean="0"/>
              <a:t>11/17/2014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4DDEC8-92D6-411A-BCF7-A8B70F10661C}" type="slidenum">
              <a:rPr lang="en-US" smtClean="0"/>
              <a:t>‹#›</a:t>
            </a:fld>
            <a:endParaRPr lang="en-US"/>
          </a:p>
        </p:txBody>
      </p:sp>
    </p:spTree>
    <p:extLst>
      <p:ext uri="{BB962C8B-B14F-4D97-AF65-F5344CB8AC3E}">
        <p14:creationId xmlns:p14="http://schemas.microsoft.com/office/powerpoint/2010/main" val="6715919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400CE0B-5A39-4F5D-8761-CB921740A880}" type="datetime1">
              <a:rPr lang="en-US" smtClean="0"/>
              <a:t>11/17/2014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4DDEC8-92D6-411A-BCF7-A8B70F10661C}" type="slidenum">
              <a:rPr lang="en-US" smtClean="0"/>
              <a:t>‹#›</a:t>
            </a:fld>
            <a:endParaRPr lang="en-US"/>
          </a:p>
        </p:txBody>
      </p:sp>
    </p:spTree>
    <p:extLst>
      <p:ext uri="{BB962C8B-B14F-4D97-AF65-F5344CB8AC3E}">
        <p14:creationId xmlns:p14="http://schemas.microsoft.com/office/powerpoint/2010/main" val="40990226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F488528-B0CF-4CC3-8C33-E31477C94FFF}" type="datetime1">
              <a:rPr lang="en-US" smtClean="0"/>
              <a:t>11/17/2014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4DDEC8-92D6-411A-BCF7-A8B70F10661C}" type="slidenum">
              <a:rPr lang="en-US" smtClean="0"/>
              <a:t>‹#›</a:t>
            </a:fld>
            <a:endParaRPr lang="en-US"/>
          </a:p>
        </p:txBody>
      </p:sp>
    </p:spTree>
    <p:extLst>
      <p:ext uri="{BB962C8B-B14F-4D97-AF65-F5344CB8AC3E}">
        <p14:creationId xmlns:p14="http://schemas.microsoft.com/office/powerpoint/2010/main" val="268809650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31900" y="2087563"/>
            <a:ext cx="9740900" cy="2387600"/>
          </a:xfrm>
        </p:spPr>
        <p:txBody>
          <a:bodyPr>
            <a:normAutofit fontScale="90000"/>
          </a:bodyPr>
          <a:lstStyle/>
          <a:p>
            <a:r>
              <a:rPr lang="en-US" b="1" dirty="0" smtClean="0">
                <a:latin typeface="Arial" panose="020B0604020202020204" pitchFamily="34" charset="0"/>
                <a:cs typeface="Arial" panose="020B0604020202020204" pitchFamily="34" charset="0"/>
              </a:rPr>
              <a:t>Care of Patients with Pituitary and Adrenal Gland Problems</a:t>
            </a:r>
            <a:endParaRPr lang="en-US"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7908852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36587"/>
            <a:ext cx="10515600" cy="1325563"/>
          </a:xfrm>
        </p:spPr>
        <p:txBody>
          <a:bodyPr>
            <a:normAutofit fontScale="90000"/>
          </a:bodyPr>
          <a:lstStyle/>
          <a:p>
            <a:r>
              <a:rPr lang="en-US" dirty="0">
                <a:latin typeface="Arial" panose="020B0604020202020204" pitchFamily="34" charset="0"/>
                <a:cs typeface="Arial" panose="020B0604020202020204" pitchFamily="34" charset="0"/>
              </a:rPr>
              <a:t>Disorders of the </a:t>
            </a:r>
            <a:r>
              <a:rPr lang="en-US" dirty="0" smtClean="0">
                <a:latin typeface="Arial" panose="020B0604020202020204" pitchFamily="34" charset="0"/>
                <a:cs typeface="Arial" panose="020B0604020202020204" pitchFamily="34" charset="0"/>
              </a:rPr>
              <a:t>Posterior </a:t>
            </a:r>
            <a:r>
              <a:rPr lang="en-US" dirty="0">
                <a:latin typeface="Arial" panose="020B0604020202020204" pitchFamily="34" charset="0"/>
                <a:cs typeface="Arial" panose="020B0604020202020204" pitchFamily="34" charset="0"/>
              </a:rPr>
              <a:t>Pituitary Gland: </a:t>
            </a:r>
            <a:r>
              <a:rPr lang="en-US" dirty="0" smtClean="0">
                <a:latin typeface="Arial" panose="020B0604020202020204" pitchFamily="34" charset="0"/>
                <a:cs typeface="Arial" panose="020B0604020202020204" pitchFamily="34" charset="0"/>
              </a:rPr>
              <a:t>Syndrome of Inappropriate Antidiuretic Hormone (SIADH)</a:t>
            </a:r>
            <a:endParaRPr lang="en-US" dirty="0"/>
          </a:p>
        </p:txBody>
      </p:sp>
      <p:sp>
        <p:nvSpPr>
          <p:cNvPr id="3" name="Content Placeholder 2"/>
          <p:cNvSpPr>
            <a:spLocks noGrp="1"/>
          </p:cNvSpPr>
          <p:nvPr>
            <p:ph idx="1"/>
          </p:nvPr>
        </p:nvSpPr>
        <p:spPr>
          <a:xfrm>
            <a:off x="838200" y="2368550"/>
            <a:ext cx="10858500" cy="4895850"/>
          </a:xfrm>
        </p:spPr>
        <p:txBody>
          <a:bodyPr/>
          <a:lstStyle/>
          <a:p>
            <a:r>
              <a:rPr lang="en-CA" sz="3200" dirty="0">
                <a:latin typeface="Arial" panose="020B0604020202020204" pitchFamily="34" charset="0"/>
                <a:cs typeface="Arial" panose="020B0604020202020204" pitchFamily="34" charset="0"/>
              </a:rPr>
              <a:t>Overproduction ADH</a:t>
            </a:r>
          </a:p>
          <a:p>
            <a:pPr lvl="1"/>
            <a:r>
              <a:rPr lang="en-CA" sz="2800" dirty="0">
                <a:latin typeface="Arial" panose="020B0604020202020204" pitchFamily="34" charset="0"/>
                <a:cs typeface="Arial" panose="020B0604020202020204" pitchFamily="34" charset="0"/>
              </a:rPr>
              <a:t>Fluid retention</a:t>
            </a:r>
          </a:p>
          <a:p>
            <a:pPr lvl="1"/>
            <a:r>
              <a:rPr lang="en-CA" sz="2800" dirty="0">
                <a:latin typeface="Arial" panose="020B0604020202020204" pitchFamily="34" charset="0"/>
                <a:cs typeface="Arial" panose="020B0604020202020204" pitchFamily="34" charset="0"/>
              </a:rPr>
              <a:t>Serum </a:t>
            </a:r>
            <a:r>
              <a:rPr lang="en-CA" sz="2800" dirty="0" err="1">
                <a:latin typeface="Arial" panose="020B0604020202020204" pitchFamily="34" charset="0"/>
                <a:cs typeface="Arial" panose="020B0604020202020204" pitchFamily="34" charset="0"/>
              </a:rPr>
              <a:t>hypoosmolarity</a:t>
            </a:r>
            <a:endParaRPr lang="en-CA" sz="2800" dirty="0">
              <a:latin typeface="Arial" panose="020B0604020202020204" pitchFamily="34" charset="0"/>
              <a:cs typeface="Arial" panose="020B0604020202020204" pitchFamily="34" charset="0"/>
            </a:endParaRPr>
          </a:p>
          <a:p>
            <a:pPr lvl="1"/>
            <a:r>
              <a:rPr lang="en-CA" sz="2800" dirty="0" err="1">
                <a:latin typeface="Arial" panose="020B0604020202020204" pitchFamily="34" charset="0"/>
                <a:cs typeface="Arial" panose="020B0604020202020204" pitchFamily="34" charset="0"/>
              </a:rPr>
              <a:t>Dilutional</a:t>
            </a:r>
            <a:r>
              <a:rPr lang="en-CA" sz="2800" dirty="0">
                <a:latin typeface="Arial" panose="020B0604020202020204" pitchFamily="34" charset="0"/>
                <a:cs typeface="Arial" panose="020B0604020202020204" pitchFamily="34" charset="0"/>
              </a:rPr>
              <a:t> hyponatremia, </a:t>
            </a:r>
            <a:r>
              <a:rPr lang="en-CA" sz="2800" dirty="0" err="1">
                <a:latin typeface="Arial" panose="020B0604020202020204" pitchFamily="34" charset="0"/>
                <a:cs typeface="Arial" panose="020B0604020202020204" pitchFamily="34" charset="0"/>
              </a:rPr>
              <a:t>hypochloremia</a:t>
            </a:r>
            <a:endParaRPr lang="en-CA" sz="2800" dirty="0">
              <a:latin typeface="Arial" panose="020B0604020202020204" pitchFamily="34" charset="0"/>
              <a:cs typeface="Arial" panose="020B0604020202020204" pitchFamily="34" charset="0"/>
            </a:endParaRPr>
          </a:p>
          <a:p>
            <a:pPr lvl="1"/>
            <a:r>
              <a:rPr lang="en-CA" sz="2800" dirty="0">
                <a:latin typeface="Arial" panose="020B0604020202020204" pitchFamily="34" charset="0"/>
                <a:cs typeface="Arial" panose="020B0604020202020204" pitchFamily="34" charset="0"/>
              </a:rPr>
              <a:t>Concentrated urine </a:t>
            </a:r>
            <a:r>
              <a:rPr lang="en-CA" sz="2800" dirty="0" smtClean="0">
                <a:latin typeface="Arial" panose="020B0604020202020204" pitchFamily="34" charset="0"/>
                <a:cs typeface="Arial" panose="020B0604020202020204" pitchFamily="34" charset="0"/>
              </a:rPr>
              <a:t>(In presence of normal </a:t>
            </a:r>
            <a:r>
              <a:rPr lang="en-CA" sz="2800" dirty="0">
                <a:latin typeface="Arial" panose="020B0604020202020204" pitchFamily="34" charset="0"/>
                <a:cs typeface="Arial" panose="020B0604020202020204" pitchFamily="34" charset="0"/>
              </a:rPr>
              <a:t>intravascular </a:t>
            </a:r>
            <a:r>
              <a:rPr lang="en-CA" sz="2800" dirty="0" smtClean="0">
                <a:latin typeface="Arial" panose="020B0604020202020204" pitchFamily="34" charset="0"/>
                <a:cs typeface="Arial" panose="020B0604020202020204" pitchFamily="34" charset="0"/>
              </a:rPr>
              <a:t>volume and normal renal function)</a:t>
            </a:r>
            <a:endParaRPr lang="en-CA" sz="2800" dirty="0">
              <a:latin typeface="Arial" panose="020B0604020202020204" pitchFamily="34" charset="0"/>
              <a:cs typeface="Arial" panose="020B0604020202020204" pitchFamily="34" charset="0"/>
            </a:endParaRPr>
          </a:p>
          <a:p>
            <a:pPr lvl="1"/>
            <a:r>
              <a:rPr lang="en-CA" sz="2800" dirty="0" smtClean="0">
                <a:latin typeface="Arial" panose="020B0604020202020204" pitchFamily="34" charset="0"/>
                <a:cs typeface="Arial" panose="020B0604020202020204" pitchFamily="34" charset="0"/>
              </a:rPr>
              <a:t>More common in older </a:t>
            </a:r>
            <a:r>
              <a:rPr lang="en-CA" sz="2800" dirty="0">
                <a:latin typeface="Arial" panose="020B0604020202020204" pitchFamily="34" charset="0"/>
                <a:cs typeface="Arial" panose="020B0604020202020204" pitchFamily="34" charset="0"/>
              </a:rPr>
              <a:t>adults</a:t>
            </a:r>
          </a:p>
          <a:p>
            <a:pPr lvl="1"/>
            <a:r>
              <a:rPr lang="en-CA" sz="2800" dirty="0">
                <a:latin typeface="Arial" panose="020B0604020202020204" pitchFamily="34" charset="0"/>
                <a:cs typeface="Arial" panose="020B0604020202020204" pitchFamily="34" charset="0"/>
              </a:rPr>
              <a:t>Tumors </a:t>
            </a:r>
            <a:r>
              <a:rPr lang="en-CA" sz="2800" dirty="0" smtClean="0">
                <a:latin typeface="Arial" panose="020B0604020202020204" pitchFamily="34" charset="0"/>
                <a:cs typeface="Arial" panose="020B0604020202020204" pitchFamily="34" charset="0"/>
              </a:rPr>
              <a:t>= most common cause</a:t>
            </a:r>
            <a:endParaRPr lang="en-US" sz="2800" dirty="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12"/>
          </p:nvPr>
        </p:nvSpPr>
        <p:spPr/>
        <p:txBody>
          <a:bodyPr/>
          <a:lstStyle/>
          <a:p>
            <a:fld id="{7E4DDEC8-92D6-411A-BCF7-A8B70F10661C}" type="slidenum">
              <a:rPr lang="en-US" smtClean="0"/>
              <a:t>10</a:t>
            </a:fld>
            <a:endParaRPr lang="en-US"/>
          </a:p>
        </p:txBody>
      </p:sp>
    </p:spTree>
    <p:extLst>
      <p:ext uri="{BB962C8B-B14F-4D97-AF65-F5344CB8AC3E}">
        <p14:creationId xmlns:p14="http://schemas.microsoft.com/office/powerpoint/2010/main" val="329203599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E4DDEC8-92D6-411A-BCF7-A8B70F10661C}" type="slidenum">
              <a:rPr lang="en-US" smtClean="0"/>
              <a:t>11</a:t>
            </a:fld>
            <a:endParaRPr lang="en-US"/>
          </a:p>
        </p:txBody>
      </p:sp>
      <p:pic>
        <p:nvPicPr>
          <p:cNvPr id="3" name="Picture 2"/>
          <p:cNvPicPr>
            <a:picLocks noChangeAspect="1"/>
          </p:cNvPicPr>
          <p:nvPr/>
        </p:nvPicPr>
        <p:blipFill>
          <a:blip r:embed="rId2"/>
          <a:stretch>
            <a:fillRect/>
          </a:stretch>
        </p:blipFill>
        <p:spPr>
          <a:xfrm>
            <a:off x="2131842" y="595406"/>
            <a:ext cx="7977357" cy="5614894"/>
          </a:xfrm>
          <a:prstGeom prst="rect">
            <a:avLst/>
          </a:prstGeom>
        </p:spPr>
      </p:pic>
      <p:sp>
        <p:nvSpPr>
          <p:cNvPr id="5" name="Footer Placeholder 3"/>
          <p:cNvSpPr txBox="1">
            <a:spLocks/>
          </p:cNvSpPr>
          <p:nvPr/>
        </p:nvSpPr>
        <p:spPr bwMode="auto">
          <a:xfrm>
            <a:off x="2424820" y="6210300"/>
            <a:ext cx="7391400" cy="457200"/>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ctr" defTabSz="914400" rtl="0" eaLnBrk="0" latinLnBrk="0" hangingPunct="0">
              <a:defRPr sz="2400" b="1" kern="1200">
                <a:solidFill>
                  <a:schemeClr val="tx1"/>
                </a:solidFill>
                <a:latin typeface="Arial" charset="0"/>
                <a:ea typeface="+mn-ea"/>
                <a:cs typeface="Arial" charset="0"/>
              </a:defRPr>
            </a:lvl1pPr>
            <a:lvl2pPr marL="742950" indent="-285750" algn="l" defTabSz="914400" rtl="0" eaLnBrk="0" latinLnBrk="0" hangingPunct="0">
              <a:defRPr sz="2400" b="1" kern="1200">
                <a:solidFill>
                  <a:schemeClr val="tx1"/>
                </a:solidFill>
                <a:latin typeface="Arial" charset="0"/>
                <a:ea typeface="+mn-ea"/>
                <a:cs typeface="Arial" charset="0"/>
              </a:defRPr>
            </a:lvl2pPr>
            <a:lvl3pPr marL="1143000" indent="-228600" algn="l" defTabSz="914400" rtl="0" eaLnBrk="0" latinLnBrk="0" hangingPunct="0">
              <a:defRPr sz="2400" b="1" kern="1200">
                <a:solidFill>
                  <a:schemeClr val="tx1"/>
                </a:solidFill>
                <a:latin typeface="Arial" charset="0"/>
                <a:ea typeface="+mn-ea"/>
                <a:cs typeface="Arial" charset="0"/>
              </a:defRPr>
            </a:lvl3pPr>
            <a:lvl4pPr marL="1600200" indent="-228600" algn="l" defTabSz="914400" rtl="0" eaLnBrk="0" latinLnBrk="0" hangingPunct="0">
              <a:defRPr sz="2400" b="1" kern="1200">
                <a:solidFill>
                  <a:schemeClr val="tx1"/>
                </a:solidFill>
                <a:latin typeface="Arial" charset="0"/>
                <a:ea typeface="+mn-ea"/>
                <a:cs typeface="Arial" charset="0"/>
              </a:defRPr>
            </a:lvl4pPr>
            <a:lvl5pPr marL="2057400" indent="-228600" algn="l" defTabSz="914400" rtl="0" eaLnBrk="0" latinLnBrk="0" hangingPunct="0">
              <a:defRPr sz="2400" b="1" kern="1200">
                <a:solidFill>
                  <a:schemeClr val="tx1"/>
                </a:solidFill>
                <a:latin typeface="Arial" charset="0"/>
                <a:ea typeface="+mn-ea"/>
                <a:cs typeface="Arial" charset="0"/>
              </a:defRPr>
            </a:lvl5pPr>
            <a:lvl6pPr marL="2514600" indent="-228600" algn="l" defTabSz="914400" rtl="0" eaLnBrk="0" fontAlgn="base" latinLnBrk="0" hangingPunct="0">
              <a:spcBef>
                <a:spcPct val="0"/>
              </a:spcBef>
              <a:spcAft>
                <a:spcPct val="0"/>
              </a:spcAft>
              <a:defRPr sz="2400" b="1" kern="1200">
                <a:solidFill>
                  <a:schemeClr val="tx1"/>
                </a:solidFill>
                <a:latin typeface="Arial" charset="0"/>
                <a:ea typeface="+mn-ea"/>
                <a:cs typeface="Arial" charset="0"/>
              </a:defRPr>
            </a:lvl6pPr>
            <a:lvl7pPr marL="2971800" indent="-228600" algn="l" defTabSz="914400" rtl="0" eaLnBrk="0" fontAlgn="base" latinLnBrk="0" hangingPunct="0">
              <a:spcBef>
                <a:spcPct val="0"/>
              </a:spcBef>
              <a:spcAft>
                <a:spcPct val="0"/>
              </a:spcAft>
              <a:defRPr sz="2400" b="1" kern="1200">
                <a:solidFill>
                  <a:schemeClr val="tx1"/>
                </a:solidFill>
                <a:latin typeface="Arial" charset="0"/>
                <a:ea typeface="+mn-ea"/>
                <a:cs typeface="Arial" charset="0"/>
              </a:defRPr>
            </a:lvl7pPr>
            <a:lvl8pPr marL="3429000" indent="-228600" algn="l" defTabSz="914400" rtl="0" eaLnBrk="0" fontAlgn="base" latinLnBrk="0" hangingPunct="0">
              <a:spcBef>
                <a:spcPct val="0"/>
              </a:spcBef>
              <a:spcAft>
                <a:spcPct val="0"/>
              </a:spcAft>
              <a:defRPr sz="2400" b="1" kern="1200">
                <a:solidFill>
                  <a:schemeClr val="tx1"/>
                </a:solidFill>
                <a:latin typeface="Arial" charset="0"/>
                <a:ea typeface="+mn-ea"/>
                <a:cs typeface="Arial" charset="0"/>
              </a:defRPr>
            </a:lvl8pPr>
            <a:lvl9pPr marL="3886200" indent="-228600" algn="l" defTabSz="914400" rtl="0" eaLnBrk="0" fontAlgn="base" latinLnBrk="0" hangingPunct="0">
              <a:spcBef>
                <a:spcPct val="0"/>
              </a:spcBef>
              <a:spcAft>
                <a:spcPct val="0"/>
              </a:spcAft>
              <a:defRPr sz="2400" b="1" kern="1200">
                <a:solidFill>
                  <a:schemeClr val="tx1"/>
                </a:solidFill>
                <a:latin typeface="Arial" charset="0"/>
                <a:ea typeface="+mn-ea"/>
                <a:cs typeface="Arial"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effectLst/>
                <a:uLnTx/>
                <a:uFillTx/>
                <a:latin typeface="Arial" charset="0"/>
                <a:ea typeface="+mn-ea"/>
                <a:cs typeface="Arial" charset="0"/>
              </a:rPr>
              <a:t>Copyright © 2011, 2007 by Mosby, Inc., an affiliate of Elsevier Inc.</a:t>
            </a:r>
            <a:endParaRPr kumimoji="0" lang="en-US" sz="1100" b="0" i="0" u="none" strike="noStrike" kern="1200" cap="none" spc="0" normalizeH="0" baseline="0" noProof="0" dirty="0">
              <a:ln>
                <a:noFill/>
              </a:ln>
              <a:effectLst/>
              <a:uLnTx/>
              <a:uFillTx/>
              <a:latin typeface="Arial" charset="0"/>
              <a:ea typeface="+mn-ea"/>
              <a:cs typeface="Arial" charset="0"/>
            </a:endParaRPr>
          </a:p>
        </p:txBody>
      </p:sp>
      <p:sp>
        <p:nvSpPr>
          <p:cNvPr id="6" name="TextBox 5"/>
          <p:cNvSpPr txBox="1"/>
          <p:nvPr/>
        </p:nvSpPr>
        <p:spPr>
          <a:xfrm>
            <a:off x="2286000" y="527237"/>
            <a:ext cx="2374900" cy="646331"/>
          </a:xfrm>
          <a:prstGeom prst="rect">
            <a:avLst/>
          </a:prstGeom>
          <a:noFill/>
        </p:spPr>
        <p:txBody>
          <a:bodyPr wrap="square" rtlCol="0">
            <a:spAutoFit/>
          </a:bodyPr>
          <a:lstStyle/>
          <a:p>
            <a:r>
              <a:rPr lang="en-US" sz="3600" b="1" dirty="0" smtClean="0">
                <a:latin typeface="Arial" panose="020B0604020202020204" pitchFamily="34" charset="0"/>
                <a:cs typeface="Arial" panose="020B0604020202020204" pitchFamily="34" charset="0"/>
              </a:rPr>
              <a:t>SIADH</a:t>
            </a:r>
            <a:endParaRPr lang="en-US" sz="3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3481583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latin typeface="Arial" panose="020B0604020202020204" pitchFamily="34" charset="0"/>
                <a:cs typeface="Arial" panose="020B0604020202020204" pitchFamily="34" charset="0"/>
              </a:rPr>
              <a:t>Disorders of the Posterior Pituitary Gland: Syndrome of Inappropriate Antidiuretic Hormone (SIADH)</a:t>
            </a:r>
            <a:endParaRPr lang="en-US" dirty="0"/>
          </a:p>
        </p:txBody>
      </p:sp>
      <p:sp>
        <p:nvSpPr>
          <p:cNvPr id="3" name="Content Placeholder 2"/>
          <p:cNvSpPr>
            <a:spLocks noGrp="1"/>
          </p:cNvSpPr>
          <p:nvPr>
            <p:ph idx="1"/>
          </p:nvPr>
        </p:nvSpPr>
        <p:spPr>
          <a:xfrm>
            <a:off x="927100" y="2187574"/>
            <a:ext cx="10515600" cy="4351338"/>
          </a:xfrm>
        </p:spPr>
        <p:txBody>
          <a:bodyPr>
            <a:normAutofit/>
          </a:bodyPr>
          <a:lstStyle/>
          <a:p>
            <a:pPr marL="0" indent="0">
              <a:buNone/>
            </a:pPr>
            <a:r>
              <a:rPr lang="en-CA" sz="3200" dirty="0" smtClean="0">
                <a:latin typeface="Arial" panose="020B0604020202020204" pitchFamily="34" charset="0"/>
                <a:cs typeface="Arial" panose="020B0604020202020204" pitchFamily="34" charset="0"/>
              </a:rPr>
              <a:t>Clinical Manifestations:</a:t>
            </a:r>
          </a:p>
          <a:p>
            <a:r>
              <a:rPr lang="en-CA" sz="3200" dirty="0" smtClean="0">
                <a:latin typeface="Arial" panose="020B0604020202020204" pitchFamily="34" charset="0"/>
                <a:cs typeface="Arial" panose="020B0604020202020204" pitchFamily="34" charset="0"/>
              </a:rPr>
              <a:t>Muscle </a:t>
            </a:r>
            <a:r>
              <a:rPr lang="en-CA" sz="3200" dirty="0">
                <a:latin typeface="Arial" panose="020B0604020202020204" pitchFamily="34" charset="0"/>
                <a:cs typeface="Arial" panose="020B0604020202020204" pitchFamily="34" charset="0"/>
              </a:rPr>
              <a:t>cramping and </a:t>
            </a:r>
            <a:r>
              <a:rPr lang="en-CA" sz="3200" dirty="0" err="1" smtClean="0">
                <a:latin typeface="Arial" panose="020B0604020202020204" pitchFamily="34" charset="0"/>
                <a:cs typeface="Arial" panose="020B0604020202020204" pitchFamily="34" charset="0"/>
              </a:rPr>
              <a:t>weaknes</a:t>
            </a:r>
            <a:endParaRPr lang="en-CA" sz="3200" dirty="0">
              <a:latin typeface="Arial" panose="020B0604020202020204" pitchFamily="34" charset="0"/>
              <a:cs typeface="Arial" panose="020B0604020202020204" pitchFamily="34" charset="0"/>
            </a:endParaRPr>
          </a:p>
          <a:p>
            <a:r>
              <a:rPr lang="en-CA" sz="3200" dirty="0">
                <a:latin typeface="Arial" panose="020B0604020202020204" pitchFamily="34" charset="0"/>
                <a:cs typeface="Arial" panose="020B0604020202020204" pitchFamily="34" charset="0"/>
              </a:rPr>
              <a:t>↓ </a:t>
            </a:r>
            <a:r>
              <a:rPr lang="en-CA" sz="3200" dirty="0" smtClean="0">
                <a:latin typeface="Arial" panose="020B0604020202020204" pitchFamily="34" charset="0"/>
                <a:cs typeface="Arial" panose="020B0604020202020204" pitchFamily="34" charset="0"/>
              </a:rPr>
              <a:t>urine output </a:t>
            </a:r>
            <a:r>
              <a:rPr lang="en-CA" sz="3200" dirty="0">
                <a:latin typeface="Arial" panose="020B0604020202020204" pitchFamily="34" charset="0"/>
                <a:cs typeface="Arial" panose="020B0604020202020204" pitchFamily="34" charset="0"/>
              </a:rPr>
              <a:t>and </a:t>
            </a:r>
            <a:r>
              <a:rPr lang="en-CA" sz="3200" dirty="0" smtClean="0">
                <a:latin typeface="Arial" panose="020B0604020202020204" pitchFamily="34" charset="0"/>
                <a:cs typeface="Arial" panose="020B0604020202020204" pitchFamily="34" charset="0"/>
              </a:rPr>
              <a:t>high </a:t>
            </a:r>
            <a:r>
              <a:rPr lang="en-CA" sz="3200" dirty="0">
                <a:latin typeface="Arial" panose="020B0604020202020204" pitchFamily="34" charset="0"/>
                <a:cs typeface="Arial" panose="020B0604020202020204" pitchFamily="34" charset="0"/>
              </a:rPr>
              <a:t>specific </a:t>
            </a:r>
            <a:r>
              <a:rPr lang="en-CA" sz="3200" dirty="0" smtClean="0">
                <a:latin typeface="Arial" panose="020B0604020202020204" pitchFamily="34" charset="0"/>
                <a:cs typeface="Arial" panose="020B0604020202020204" pitchFamily="34" charset="0"/>
              </a:rPr>
              <a:t>gravity (&gt;1.025)</a:t>
            </a:r>
          </a:p>
          <a:p>
            <a:r>
              <a:rPr lang="en-CA" sz="3200" dirty="0" smtClean="0">
                <a:latin typeface="Arial" panose="020B0604020202020204" pitchFamily="34" charset="0"/>
                <a:cs typeface="Arial" panose="020B0604020202020204" pitchFamily="34" charset="0"/>
              </a:rPr>
              <a:t>Low serum osmolality</a:t>
            </a:r>
            <a:endParaRPr lang="en-CA" sz="3200" dirty="0">
              <a:latin typeface="Arial" panose="020B0604020202020204" pitchFamily="34" charset="0"/>
              <a:cs typeface="Arial" panose="020B0604020202020204" pitchFamily="34" charset="0"/>
            </a:endParaRPr>
          </a:p>
          <a:p>
            <a:r>
              <a:rPr lang="en-CA" sz="3200" dirty="0">
                <a:latin typeface="Arial" panose="020B0604020202020204" pitchFamily="34" charset="0"/>
                <a:cs typeface="Arial" panose="020B0604020202020204" pitchFamily="34" charset="0"/>
              </a:rPr>
              <a:t>Weight gain without </a:t>
            </a:r>
            <a:r>
              <a:rPr lang="en-CA" sz="3200" dirty="0" smtClean="0">
                <a:latin typeface="Arial" panose="020B0604020202020204" pitchFamily="34" charset="0"/>
                <a:cs typeface="Arial" panose="020B0604020202020204" pitchFamily="34" charset="0"/>
              </a:rPr>
              <a:t>visible edema </a:t>
            </a:r>
            <a:r>
              <a:rPr lang="en-CA" sz="3200" dirty="0">
                <a:latin typeface="Arial" panose="020B0604020202020204" pitchFamily="34" charset="0"/>
                <a:cs typeface="Arial" panose="020B0604020202020204" pitchFamily="34" charset="0"/>
              </a:rPr>
              <a:t>(Generalized edema)</a:t>
            </a:r>
          </a:p>
          <a:p>
            <a:r>
              <a:rPr lang="en-CA" sz="3200" dirty="0">
                <a:latin typeface="Arial" panose="020B0604020202020204" pitchFamily="34" charset="0"/>
                <a:cs typeface="Arial" panose="020B0604020202020204" pitchFamily="34" charset="0"/>
              </a:rPr>
              <a:t>Vomiting</a:t>
            </a:r>
          </a:p>
          <a:p>
            <a:r>
              <a:rPr lang="en-CA" sz="3200" dirty="0">
                <a:latin typeface="Arial" panose="020B0604020202020204" pitchFamily="34" charset="0"/>
                <a:cs typeface="Arial" panose="020B0604020202020204" pitchFamily="34" charset="0"/>
              </a:rPr>
              <a:t>Seizures</a:t>
            </a:r>
          </a:p>
          <a:p>
            <a:endParaRPr lang="en-US" dirty="0"/>
          </a:p>
        </p:txBody>
      </p:sp>
      <p:sp>
        <p:nvSpPr>
          <p:cNvPr id="4" name="Slide Number Placeholder 3"/>
          <p:cNvSpPr>
            <a:spLocks noGrp="1"/>
          </p:cNvSpPr>
          <p:nvPr>
            <p:ph type="sldNum" sz="quarter" idx="12"/>
          </p:nvPr>
        </p:nvSpPr>
        <p:spPr/>
        <p:txBody>
          <a:bodyPr/>
          <a:lstStyle/>
          <a:p>
            <a:fld id="{7E4DDEC8-92D6-411A-BCF7-A8B70F10661C}" type="slidenum">
              <a:rPr lang="en-US" smtClean="0"/>
              <a:t>12</a:t>
            </a:fld>
            <a:endParaRPr lang="en-US"/>
          </a:p>
        </p:txBody>
      </p:sp>
    </p:spTree>
    <p:extLst>
      <p:ext uri="{BB962C8B-B14F-4D97-AF65-F5344CB8AC3E}">
        <p14:creationId xmlns:p14="http://schemas.microsoft.com/office/powerpoint/2010/main" val="95363781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latin typeface="Arial" panose="020B0604020202020204" pitchFamily="34" charset="0"/>
                <a:cs typeface="Arial" panose="020B0604020202020204" pitchFamily="34" charset="0"/>
              </a:rPr>
              <a:t>Disorders of the Posterior Pituitary Gland: Syndrome of Inappropriate Antidiuretic Hormone (SIADH)</a:t>
            </a:r>
            <a:endParaRPr lang="en-US" dirty="0"/>
          </a:p>
        </p:txBody>
      </p:sp>
      <p:sp>
        <p:nvSpPr>
          <p:cNvPr id="3" name="Content Placeholder 2"/>
          <p:cNvSpPr>
            <a:spLocks noGrp="1"/>
          </p:cNvSpPr>
          <p:nvPr>
            <p:ph idx="1"/>
          </p:nvPr>
        </p:nvSpPr>
        <p:spPr>
          <a:xfrm>
            <a:off x="838200" y="2187574"/>
            <a:ext cx="10515600" cy="4351338"/>
          </a:xfrm>
        </p:spPr>
        <p:txBody>
          <a:bodyPr>
            <a:normAutofit lnSpcReduction="10000"/>
          </a:bodyPr>
          <a:lstStyle/>
          <a:p>
            <a:pPr marL="0" indent="0">
              <a:buNone/>
            </a:pPr>
            <a:r>
              <a:rPr lang="en-US" sz="3600" dirty="0" smtClean="0">
                <a:latin typeface="Arial" panose="020B0604020202020204" pitchFamily="34" charset="0"/>
                <a:cs typeface="Arial" panose="020B0604020202020204" pitchFamily="34" charset="0"/>
              </a:rPr>
              <a:t>Collaborative Management: </a:t>
            </a:r>
          </a:p>
          <a:p>
            <a:r>
              <a:rPr lang="en-CA" sz="3600" dirty="0">
                <a:latin typeface="Arial" panose="020B0604020202020204" pitchFamily="34" charset="0"/>
                <a:cs typeface="Arial" panose="020B0604020202020204" pitchFamily="34" charset="0"/>
              </a:rPr>
              <a:t>Na&gt;125=restrict fluids 800-1000 </a:t>
            </a:r>
            <a:r>
              <a:rPr lang="en-CA" sz="3600" dirty="0" smtClean="0">
                <a:latin typeface="Arial" panose="020B0604020202020204" pitchFamily="34" charset="0"/>
                <a:cs typeface="Arial" panose="020B0604020202020204" pitchFamily="34" charset="0"/>
              </a:rPr>
              <a:t>ml/day</a:t>
            </a:r>
            <a:endParaRPr lang="en-CA" sz="3600" dirty="0">
              <a:latin typeface="Arial" panose="020B0604020202020204" pitchFamily="34" charset="0"/>
              <a:cs typeface="Arial" panose="020B0604020202020204" pitchFamily="34" charset="0"/>
            </a:endParaRPr>
          </a:p>
          <a:p>
            <a:r>
              <a:rPr lang="en-CA" sz="3600" dirty="0">
                <a:latin typeface="Arial" panose="020B0604020202020204" pitchFamily="34" charset="0"/>
                <a:cs typeface="Arial" panose="020B0604020202020204" pitchFamily="34" charset="0"/>
              </a:rPr>
              <a:t>Na&lt;125= 3%-5% NS-hypertonic-pulls fluids from ECF and fluid restriction </a:t>
            </a:r>
            <a:r>
              <a:rPr lang="en-CA" sz="3600" dirty="0" smtClean="0">
                <a:latin typeface="Arial" panose="020B0604020202020204" pitchFamily="34" charset="0"/>
                <a:cs typeface="Arial" panose="020B0604020202020204" pitchFamily="34" charset="0"/>
              </a:rPr>
              <a:t>500ml/day</a:t>
            </a:r>
          </a:p>
          <a:p>
            <a:r>
              <a:rPr lang="en-CA" sz="3600" dirty="0" smtClean="0">
                <a:latin typeface="Arial" panose="020B0604020202020204" pitchFamily="34" charset="0"/>
                <a:cs typeface="Arial" panose="020B0604020202020204" pitchFamily="34" charset="0"/>
              </a:rPr>
              <a:t>May use Lasix to </a:t>
            </a:r>
            <a:r>
              <a:rPr lang="en-CA" sz="3600" dirty="0" err="1" smtClean="0">
                <a:latin typeface="Arial" panose="020B0604020202020204" pitchFamily="34" charset="0"/>
                <a:cs typeface="Arial" panose="020B0604020202020204" pitchFamily="34" charset="0"/>
              </a:rPr>
              <a:t>diurese</a:t>
            </a:r>
            <a:r>
              <a:rPr lang="en-CA" sz="3600" dirty="0" smtClean="0">
                <a:latin typeface="Arial" panose="020B0604020202020204" pitchFamily="34" charset="0"/>
                <a:cs typeface="Arial" panose="020B0604020202020204" pitchFamily="34" charset="0"/>
              </a:rPr>
              <a:t>, but only if Na &gt;125</a:t>
            </a:r>
            <a:endParaRPr lang="en-CA" sz="3600" dirty="0">
              <a:latin typeface="Arial" panose="020B0604020202020204" pitchFamily="34" charset="0"/>
              <a:cs typeface="Arial" panose="020B0604020202020204" pitchFamily="34" charset="0"/>
            </a:endParaRPr>
          </a:p>
          <a:p>
            <a:r>
              <a:rPr lang="en-CA" sz="3600" dirty="0" err="1">
                <a:latin typeface="Arial" panose="020B0604020202020204" pitchFamily="34" charset="0"/>
                <a:cs typeface="Arial" panose="020B0604020202020204" pitchFamily="34" charset="0"/>
              </a:rPr>
              <a:t>Declomycin</a:t>
            </a:r>
            <a:r>
              <a:rPr lang="en-CA" sz="3600" dirty="0">
                <a:latin typeface="Arial" panose="020B0604020202020204" pitchFamily="34" charset="0"/>
                <a:cs typeface="Arial" panose="020B0604020202020204" pitchFamily="34" charset="0"/>
              </a:rPr>
              <a:t> blocks the affect of </a:t>
            </a:r>
            <a:r>
              <a:rPr lang="en-CA" sz="3600" dirty="0" smtClean="0">
                <a:latin typeface="Arial" panose="020B0604020202020204" pitchFamily="34" charset="0"/>
                <a:cs typeface="Arial" panose="020B0604020202020204" pitchFamily="34" charset="0"/>
              </a:rPr>
              <a:t>ADH and ↑ urine output</a:t>
            </a:r>
          </a:p>
          <a:p>
            <a:r>
              <a:rPr lang="en-CA" sz="3600" dirty="0" smtClean="0">
                <a:latin typeface="Arial" panose="020B0604020202020204" pitchFamily="34" charset="0"/>
                <a:cs typeface="Arial" panose="020B0604020202020204" pitchFamily="34" charset="0"/>
              </a:rPr>
              <a:t>Supplement diet with Na and Potassium</a:t>
            </a:r>
            <a:endParaRPr lang="en-CA" sz="3600" dirty="0">
              <a:latin typeface="Arial" panose="020B0604020202020204" pitchFamily="34" charset="0"/>
              <a:cs typeface="Arial" panose="020B0604020202020204" pitchFamily="34" charset="0"/>
            </a:endParaRPr>
          </a:p>
          <a:p>
            <a:pPr marL="0" indent="0">
              <a:buNone/>
            </a:pPr>
            <a:endParaRPr lang="en-US" dirty="0"/>
          </a:p>
        </p:txBody>
      </p:sp>
      <p:sp>
        <p:nvSpPr>
          <p:cNvPr id="4" name="Slide Number Placeholder 3"/>
          <p:cNvSpPr>
            <a:spLocks noGrp="1"/>
          </p:cNvSpPr>
          <p:nvPr>
            <p:ph type="sldNum" sz="quarter" idx="12"/>
          </p:nvPr>
        </p:nvSpPr>
        <p:spPr/>
        <p:txBody>
          <a:bodyPr/>
          <a:lstStyle/>
          <a:p>
            <a:fld id="{7E4DDEC8-92D6-411A-BCF7-A8B70F10661C}" type="slidenum">
              <a:rPr lang="en-US" smtClean="0"/>
              <a:t>13</a:t>
            </a:fld>
            <a:endParaRPr lang="en-US"/>
          </a:p>
        </p:txBody>
      </p:sp>
    </p:spTree>
    <p:extLst>
      <p:ext uri="{BB962C8B-B14F-4D97-AF65-F5344CB8AC3E}">
        <p14:creationId xmlns:p14="http://schemas.microsoft.com/office/powerpoint/2010/main" val="113733030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5283200" cy="1006475"/>
          </a:xfrm>
        </p:spPr>
        <p:txBody>
          <a:bodyPr/>
          <a:lstStyle/>
          <a:p>
            <a:r>
              <a:rPr lang="en-US" dirty="0" smtClean="0">
                <a:latin typeface="Arial" panose="020B0604020202020204" pitchFamily="34" charset="0"/>
                <a:cs typeface="Arial" panose="020B0604020202020204" pitchFamily="34" charset="0"/>
              </a:rPr>
              <a:t>Name the Disorder: </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838200" y="1371600"/>
            <a:ext cx="10515600" cy="4805363"/>
          </a:xfrm>
        </p:spPr>
        <p:txBody>
          <a:bodyPr/>
          <a:lstStyle/>
          <a:p>
            <a:pPr marL="0" indent="0">
              <a:buNone/>
            </a:pPr>
            <a:r>
              <a:rPr lang="en-US" dirty="0" smtClean="0"/>
              <a:t>“I am constantly thirsty. I drink water all day long. Then I have to get up and go to the bathroom all the time.” </a:t>
            </a:r>
            <a:endParaRPr lang="en-US" dirty="0"/>
          </a:p>
        </p:txBody>
      </p:sp>
      <p:sp>
        <p:nvSpPr>
          <p:cNvPr id="4" name="Slide Number Placeholder 3"/>
          <p:cNvSpPr>
            <a:spLocks noGrp="1"/>
          </p:cNvSpPr>
          <p:nvPr>
            <p:ph type="sldNum" sz="quarter" idx="12"/>
          </p:nvPr>
        </p:nvSpPr>
        <p:spPr/>
        <p:txBody>
          <a:bodyPr/>
          <a:lstStyle/>
          <a:p>
            <a:fld id="{7E4DDEC8-92D6-411A-BCF7-A8B70F10661C}" type="slidenum">
              <a:rPr lang="en-US" smtClean="0"/>
              <a:t>14</a:t>
            </a:fld>
            <a:endParaRPr lang="en-US"/>
          </a:p>
        </p:txBody>
      </p:sp>
      <p:sp>
        <p:nvSpPr>
          <p:cNvPr id="6" name="TextBox 5"/>
          <p:cNvSpPr txBox="1"/>
          <p:nvPr/>
        </p:nvSpPr>
        <p:spPr>
          <a:xfrm>
            <a:off x="6121400" y="422772"/>
            <a:ext cx="5346700" cy="769441"/>
          </a:xfrm>
          <a:prstGeom prst="rect">
            <a:avLst/>
          </a:prstGeom>
          <a:noFill/>
        </p:spPr>
        <p:txBody>
          <a:bodyPr wrap="square" rtlCol="0">
            <a:spAutoFit/>
          </a:bodyPr>
          <a:lstStyle/>
          <a:p>
            <a:r>
              <a:rPr lang="en-US" sz="4400" dirty="0" smtClean="0">
                <a:latin typeface="Arial" panose="020B0604020202020204" pitchFamily="34" charset="0"/>
                <a:cs typeface="Arial" panose="020B0604020202020204" pitchFamily="34" charset="0"/>
              </a:rPr>
              <a:t>Diabetes Insipidus </a:t>
            </a:r>
            <a:endParaRPr lang="en-US" sz="4400" dirty="0">
              <a:latin typeface="Arial" panose="020B0604020202020204" pitchFamily="34" charset="0"/>
              <a:cs typeface="Arial" panose="020B0604020202020204" pitchFamily="34" charset="0"/>
            </a:endParaRPr>
          </a:p>
        </p:txBody>
      </p:sp>
      <p:pic>
        <p:nvPicPr>
          <p:cNvPr id="8" name="Picture 7"/>
          <p:cNvPicPr>
            <a:picLocks noChangeAspect="1"/>
          </p:cNvPicPr>
          <p:nvPr/>
        </p:nvPicPr>
        <p:blipFill>
          <a:blip r:embed="rId2"/>
          <a:stretch>
            <a:fillRect/>
          </a:stretch>
        </p:blipFill>
        <p:spPr>
          <a:xfrm>
            <a:off x="3245005" y="2601156"/>
            <a:ext cx="5101835" cy="3856038"/>
          </a:xfrm>
          <a:prstGeom prst="rect">
            <a:avLst/>
          </a:prstGeom>
        </p:spPr>
      </p:pic>
    </p:spTree>
    <p:extLst>
      <p:ext uri="{BB962C8B-B14F-4D97-AF65-F5344CB8AC3E}">
        <p14:creationId xmlns:p14="http://schemas.microsoft.com/office/powerpoint/2010/main" val="243510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latin typeface="Arial" panose="020B0604020202020204" pitchFamily="34" charset="0"/>
                <a:cs typeface="Arial" panose="020B0604020202020204" pitchFamily="34" charset="0"/>
              </a:rPr>
              <a:t>Disorders of the Posterior Pituitary Gland: </a:t>
            </a:r>
            <a:r>
              <a:rPr lang="en-US" dirty="0" smtClean="0">
                <a:latin typeface="Arial" panose="020B0604020202020204" pitchFamily="34" charset="0"/>
                <a:cs typeface="Arial" panose="020B0604020202020204" pitchFamily="34" charset="0"/>
              </a:rPr>
              <a:t>Diabetes Insipidus</a:t>
            </a:r>
            <a:endParaRPr lang="en-US" dirty="0"/>
          </a:p>
        </p:txBody>
      </p:sp>
      <p:sp>
        <p:nvSpPr>
          <p:cNvPr id="3" name="Content Placeholder 2"/>
          <p:cNvSpPr>
            <a:spLocks noGrp="1"/>
          </p:cNvSpPr>
          <p:nvPr>
            <p:ph idx="1"/>
          </p:nvPr>
        </p:nvSpPr>
        <p:spPr>
          <a:xfrm>
            <a:off x="838200" y="2005012"/>
            <a:ext cx="10515600" cy="4351338"/>
          </a:xfrm>
        </p:spPr>
        <p:txBody>
          <a:bodyPr>
            <a:normAutofit/>
          </a:bodyPr>
          <a:lstStyle/>
          <a:p>
            <a:r>
              <a:rPr lang="en-US" sz="3200" dirty="0" smtClean="0">
                <a:latin typeface="Arial" panose="020B0604020202020204" pitchFamily="34" charset="0"/>
                <a:cs typeface="Arial" panose="020B0604020202020204" pitchFamily="34" charset="0"/>
              </a:rPr>
              <a:t>Deficiency of production or secretion of ADH or decreased renal response to ADH</a:t>
            </a:r>
          </a:p>
          <a:p>
            <a:pPr marL="914400" lvl="1" indent="-457200">
              <a:buAutoNum type="arabicPeriod"/>
            </a:pPr>
            <a:r>
              <a:rPr lang="en-US" dirty="0" smtClean="0">
                <a:latin typeface="Arial" panose="020B0604020202020204" pitchFamily="34" charset="0"/>
                <a:cs typeface="Arial" panose="020B0604020202020204" pitchFamily="34" charset="0"/>
              </a:rPr>
              <a:t>Central (neurogenic) DI = interference with ADH synthesis.</a:t>
            </a:r>
          </a:p>
          <a:p>
            <a:pPr marL="457200" lvl="1" indent="0">
              <a:buNone/>
            </a:pPr>
            <a:r>
              <a:rPr lang="en-US" dirty="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	Ex: brain tumor, head injury, brain surgery, CNS infection</a:t>
            </a:r>
          </a:p>
          <a:p>
            <a:pPr marL="457200" lvl="1" indent="0">
              <a:buNone/>
            </a:pPr>
            <a:r>
              <a:rPr lang="en-US" dirty="0" smtClean="0">
                <a:latin typeface="Arial" panose="020B0604020202020204" pitchFamily="34" charset="0"/>
                <a:cs typeface="Arial" panose="020B0604020202020204" pitchFamily="34" charset="0"/>
              </a:rPr>
              <a:t>2. </a:t>
            </a:r>
            <a:r>
              <a:rPr lang="en-US" dirty="0" err="1" smtClean="0">
                <a:latin typeface="Arial" panose="020B0604020202020204" pitchFamily="34" charset="0"/>
                <a:cs typeface="Arial" panose="020B0604020202020204" pitchFamily="34" charset="0"/>
              </a:rPr>
              <a:t>Nephrogenic</a:t>
            </a:r>
            <a:r>
              <a:rPr lang="en-US" dirty="0" smtClean="0">
                <a:latin typeface="Arial" panose="020B0604020202020204" pitchFamily="34" charset="0"/>
                <a:cs typeface="Arial" panose="020B0604020202020204" pitchFamily="34" charset="0"/>
              </a:rPr>
              <a:t> DI = Inadequate renal response to ADH despite 	adequate amounts of ADH</a:t>
            </a:r>
          </a:p>
          <a:p>
            <a:pPr marL="457200" lvl="1" indent="0">
              <a:buNone/>
            </a:pPr>
            <a:r>
              <a:rPr lang="en-US" dirty="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	Ex. Drug therapy (lithium), renal damage, hereditary</a:t>
            </a:r>
          </a:p>
          <a:p>
            <a:pPr marL="457200" lvl="1" indent="0">
              <a:buNone/>
            </a:pPr>
            <a:r>
              <a:rPr lang="en-US" dirty="0" smtClean="0">
                <a:latin typeface="Arial" panose="020B0604020202020204" pitchFamily="34" charset="0"/>
                <a:cs typeface="Arial" panose="020B0604020202020204" pitchFamily="34" charset="0"/>
              </a:rPr>
              <a:t>3. Primary DI = Excessive water intake</a:t>
            </a:r>
          </a:p>
          <a:p>
            <a:pPr marL="457200" lvl="1" indent="0">
              <a:buNone/>
            </a:pPr>
            <a:r>
              <a:rPr lang="en-US" dirty="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	Ex. Structural lesion in the thirst center, </a:t>
            </a:r>
            <a:r>
              <a:rPr lang="en-US" dirty="0" err="1" smtClean="0">
                <a:latin typeface="Arial" panose="020B0604020202020204" pitchFamily="34" charset="0"/>
                <a:cs typeface="Arial" panose="020B0604020202020204" pitchFamily="34" charset="0"/>
              </a:rPr>
              <a:t>psychologic</a:t>
            </a:r>
            <a:r>
              <a:rPr lang="en-US" dirty="0" smtClean="0">
                <a:latin typeface="Arial" panose="020B0604020202020204" pitchFamily="34" charset="0"/>
                <a:cs typeface="Arial" panose="020B0604020202020204" pitchFamily="34" charset="0"/>
              </a:rPr>
              <a:t> disorder</a:t>
            </a:r>
          </a:p>
          <a:p>
            <a:r>
              <a:rPr lang="en-US" sz="3200" dirty="0">
                <a:latin typeface="Arial" panose="020B0604020202020204" pitchFamily="34" charset="0"/>
                <a:cs typeface="Arial" panose="020B0604020202020204" pitchFamily="34" charset="0"/>
              </a:rPr>
              <a:t>↑</a:t>
            </a:r>
            <a:r>
              <a:rPr lang="en-US" sz="3200" dirty="0" smtClean="0">
                <a:latin typeface="Arial" panose="020B0604020202020204" pitchFamily="34" charset="0"/>
                <a:cs typeface="Arial" panose="020B0604020202020204" pitchFamily="34" charset="0"/>
              </a:rPr>
              <a:t> urine output</a:t>
            </a:r>
            <a:endParaRPr lang="en-US" sz="3200" dirty="0">
              <a:latin typeface="Arial" panose="020B0604020202020204" pitchFamily="34" charset="0"/>
              <a:cs typeface="Arial" panose="020B0604020202020204" pitchFamily="34" charset="0"/>
            </a:endParaRPr>
          </a:p>
          <a:p>
            <a:pPr marL="0" indent="0">
              <a:buNone/>
            </a:pPr>
            <a:endParaRPr lang="en-US" sz="3200" dirty="0" smtClean="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7E4DDEC8-92D6-411A-BCF7-A8B70F10661C}" type="slidenum">
              <a:rPr lang="en-US" smtClean="0"/>
              <a:t>15</a:t>
            </a:fld>
            <a:endParaRPr lang="en-US"/>
          </a:p>
        </p:txBody>
      </p:sp>
    </p:spTree>
    <p:extLst>
      <p:ext uri="{BB962C8B-B14F-4D97-AF65-F5344CB8AC3E}">
        <p14:creationId xmlns:p14="http://schemas.microsoft.com/office/powerpoint/2010/main" val="289397349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E4DDEC8-92D6-411A-BCF7-A8B70F10661C}" type="slidenum">
              <a:rPr lang="en-US" smtClean="0"/>
              <a:t>16</a:t>
            </a:fld>
            <a:endParaRPr lang="en-US"/>
          </a:p>
        </p:txBody>
      </p:sp>
      <p:pic>
        <p:nvPicPr>
          <p:cNvPr id="4" name="Picture 3"/>
          <p:cNvPicPr>
            <a:picLocks noChangeAspect="1"/>
          </p:cNvPicPr>
          <p:nvPr/>
        </p:nvPicPr>
        <p:blipFill>
          <a:blip r:embed="rId2"/>
          <a:stretch>
            <a:fillRect/>
          </a:stretch>
        </p:blipFill>
        <p:spPr>
          <a:xfrm>
            <a:off x="2158999" y="482600"/>
            <a:ext cx="7872091" cy="5894228"/>
          </a:xfrm>
          <a:prstGeom prst="rect">
            <a:avLst/>
          </a:prstGeom>
        </p:spPr>
      </p:pic>
      <p:sp>
        <p:nvSpPr>
          <p:cNvPr id="6" name="TextBox 5"/>
          <p:cNvSpPr txBox="1"/>
          <p:nvPr/>
        </p:nvSpPr>
        <p:spPr>
          <a:xfrm>
            <a:off x="2158999" y="812800"/>
            <a:ext cx="2730500" cy="461665"/>
          </a:xfrm>
          <a:prstGeom prst="rect">
            <a:avLst/>
          </a:prstGeom>
          <a:noFill/>
        </p:spPr>
        <p:txBody>
          <a:bodyPr wrap="square" rtlCol="0">
            <a:spAutoFit/>
          </a:bodyPr>
          <a:lstStyle/>
          <a:p>
            <a:r>
              <a:rPr lang="en-US" sz="2400" b="1" dirty="0" smtClean="0"/>
              <a:t>Diabetes Insipidus</a:t>
            </a:r>
            <a:endParaRPr lang="en-US" sz="2400" b="1" dirty="0"/>
          </a:p>
        </p:txBody>
      </p:sp>
    </p:spTree>
    <p:extLst>
      <p:ext uri="{BB962C8B-B14F-4D97-AF65-F5344CB8AC3E}">
        <p14:creationId xmlns:p14="http://schemas.microsoft.com/office/powerpoint/2010/main" val="191104677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Disorders of the </a:t>
            </a:r>
            <a:r>
              <a:rPr lang="en-US" dirty="0" smtClean="0">
                <a:latin typeface="Arial" panose="020B0604020202020204" pitchFamily="34" charset="0"/>
                <a:cs typeface="Arial" panose="020B0604020202020204" pitchFamily="34" charset="0"/>
              </a:rPr>
              <a:t>Posterior </a:t>
            </a:r>
            <a:r>
              <a:rPr lang="en-US" dirty="0">
                <a:latin typeface="Arial" panose="020B0604020202020204" pitchFamily="34" charset="0"/>
                <a:cs typeface="Arial" panose="020B0604020202020204" pitchFamily="34" charset="0"/>
              </a:rPr>
              <a:t>Pituitary Gland: </a:t>
            </a:r>
            <a:r>
              <a:rPr lang="en-US" dirty="0" smtClean="0">
                <a:latin typeface="Arial" panose="020B0604020202020204" pitchFamily="34" charset="0"/>
                <a:cs typeface="Arial" panose="020B0604020202020204" pitchFamily="34" charset="0"/>
              </a:rPr>
              <a:t>Diabetes Insipidus</a:t>
            </a:r>
            <a:endParaRPr lang="en-US" dirty="0"/>
          </a:p>
        </p:txBody>
      </p:sp>
      <p:sp>
        <p:nvSpPr>
          <p:cNvPr id="3" name="Content Placeholder 2"/>
          <p:cNvSpPr>
            <a:spLocks noGrp="1"/>
          </p:cNvSpPr>
          <p:nvPr>
            <p:ph idx="1"/>
          </p:nvPr>
        </p:nvSpPr>
        <p:spPr>
          <a:xfrm>
            <a:off x="666750" y="1962150"/>
            <a:ext cx="10858500" cy="4895850"/>
          </a:xfrm>
        </p:spPr>
        <p:txBody>
          <a:bodyPr/>
          <a:lstStyle/>
          <a:p>
            <a:pPr marL="0" indent="0">
              <a:buNone/>
            </a:pPr>
            <a:r>
              <a:rPr lang="en-US" sz="3200" dirty="0" smtClean="0">
                <a:latin typeface="Arial" panose="020B0604020202020204" pitchFamily="34" charset="0"/>
                <a:cs typeface="Arial" panose="020B0604020202020204" pitchFamily="34" charset="0"/>
              </a:rPr>
              <a:t>*Must assess for after intracranial surgery/ pituitary surgery</a:t>
            </a:r>
          </a:p>
          <a:p>
            <a:pPr marL="0" indent="0">
              <a:buNone/>
            </a:pPr>
            <a:r>
              <a:rPr lang="en-US" sz="3200" dirty="0" smtClean="0">
                <a:latin typeface="Arial" panose="020B0604020202020204" pitchFamily="34" charset="0"/>
                <a:cs typeface="Arial" panose="020B0604020202020204" pitchFamily="34" charset="0"/>
              </a:rPr>
              <a:t>Clinical Manifestations:</a:t>
            </a:r>
          </a:p>
          <a:p>
            <a:r>
              <a:rPr lang="en-US" sz="3200" dirty="0" smtClean="0">
                <a:latin typeface="Arial" panose="020B0604020202020204" pitchFamily="34" charset="0"/>
                <a:cs typeface="Arial" panose="020B0604020202020204" pitchFamily="34" charset="0"/>
              </a:rPr>
              <a:t>Polydipsia</a:t>
            </a:r>
          </a:p>
          <a:p>
            <a:r>
              <a:rPr lang="en-US" sz="3200" dirty="0" smtClean="0">
                <a:latin typeface="Arial" panose="020B0604020202020204" pitchFamily="34" charset="0"/>
                <a:cs typeface="Arial" panose="020B0604020202020204" pitchFamily="34" charset="0"/>
              </a:rPr>
              <a:t>Polyuria (2 to 20 L/day)</a:t>
            </a:r>
          </a:p>
          <a:p>
            <a:r>
              <a:rPr lang="en-US" sz="3200" dirty="0" smtClean="0">
                <a:latin typeface="Arial" panose="020B0604020202020204" pitchFamily="34" charset="0"/>
                <a:cs typeface="Arial" panose="020B0604020202020204" pitchFamily="34" charset="0"/>
              </a:rPr>
              <a:t>Low urine specific gravity (&lt;1.005) and urine osmolality</a:t>
            </a:r>
          </a:p>
          <a:p>
            <a:r>
              <a:rPr lang="en-US" sz="3200" dirty="0" smtClean="0">
                <a:latin typeface="Arial" panose="020B0604020202020204" pitchFamily="34" charset="0"/>
                <a:cs typeface="Arial" panose="020B0604020202020204" pitchFamily="34" charset="0"/>
              </a:rPr>
              <a:t>High serum osmolality</a:t>
            </a:r>
          </a:p>
          <a:p>
            <a:r>
              <a:rPr lang="en-US" sz="3200" dirty="0" smtClean="0">
                <a:latin typeface="Arial" panose="020B0604020202020204" pitchFamily="34" charset="0"/>
                <a:cs typeface="Arial" panose="020B0604020202020204" pitchFamily="34" charset="0"/>
              </a:rPr>
              <a:t>Electrolyte imbalances - Hypernatremia</a:t>
            </a:r>
          </a:p>
          <a:p>
            <a:endParaRPr lang="en-US" dirty="0"/>
          </a:p>
        </p:txBody>
      </p:sp>
      <p:sp>
        <p:nvSpPr>
          <p:cNvPr id="4" name="Slide Number Placeholder 3"/>
          <p:cNvSpPr>
            <a:spLocks noGrp="1"/>
          </p:cNvSpPr>
          <p:nvPr>
            <p:ph type="sldNum" sz="quarter" idx="12"/>
          </p:nvPr>
        </p:nvSpPr>
        <p:spPr/>
        <p:txBody>
          <a:bodyPr/>
          <a:lstStyle/>
          <a:p>
            <a:fld id="{7E4DDEC8-92D6-411A-BCF7-A8B70F10661C}" type="slidenum">
              <a:rPr lang="en-US" smtClean="0"/>
              <a:t>17</a:t>
            </a:fld>
            <a:endParaRPr lang="en-US"/>
          </a:p>
        </p:txBody>
      </p:sp>
    </p:spTree>
    <p:extLst>
      <p:ext uri="{BB962C8B-B14F-4D97-AF65-F5344CB8AC3E}">
        <p14:creationId xmlns:p14="http://schemas.microsoft.com/office/powerpoint/2010/main" val="165425914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Disorders of the Posterior Pituitary Gland: Diabetes Insipidus</a:t>
            </a:r>
            <a:endParaRPr lang="en-US" dirty="0"/>
          </a:p>
        </p:txBody>
      </p:sp>
      <p:sp>
        <p:nvSpPr>
          <p:cNvPr id="3" name="Content Placeholder 2"/>
          <p:cNvSpPr>
            <a:spLocks noGrp="1"/>
          </p:cNvSpPr>
          <p:nvPr>
            <p:ph idx="1"/>
          </p:nvPr>
        </p:nvSpPr>
        <p:spPr/>
        <p:txBody>
          <a:bodyPr/>
          <a:lstStyle/>
          <a:p>
            <a:pPr marL="0" indent="0">
              <a:buNone/>
            </a:pPr>
            <a:r>
              <a:rPr lang="en-US" dirty="0" smtClean="0"/>
              <a:t>Collaborative Management:</a:t>
            </a:r>
          </a:p>
          <a:p>
            <a:r>
              <a:rPr lang="en-US" dirty="0" smtClean="0"/>
              <a:t>Maintenance of adequate hydration and fluid and electrolyte balance</a:t>
            </a:r>
          </a:p>
          <a:p>
            <a:r>
              <a:rPr lang="en-US" dirty="0"/>
              <a:t>Monitor for acute </a:t>
            </a:r>
            <a:r>
              <a:rPr lang="en-US" dirty="0" smtClean="0"/>
              <a:t>dehydration</a:t>
            </a:r>
          </a:p>
          <a:p>
            <a:r>
              <a:rPr lang="en-US" dirty="0" smtClean="0"/>
              <a:t>Acute DI fluid replacement = IV hypotonic saline or D5W </a:t>
            </a:r>
            <a:endParaRPr lang="en-US" dirty="0"/>
          </a:p>
          <a:p>
            <a:r>
              <a:rPr lang="en-US" dirty="0" smtClean="0"/>
              <a:t>Central </a:t>
            </a:r>
            <a:r>
              <a:rPr lang="en-US" dirty="0"/>
              <a:t>DI = hormone </a:t>
            </a:r>
            <a:r>
              <a:rPr lang="en-US" dirty="0" smtClean="0"/>
              <a:t>therapy</a:t>
            </a:r>
          </a:p>
          <a:p>
            <a:r>
              <a:rPr lang="en-US" dirty="0" err="1" smtClean="0"/>
              <a:t>Nephrogenic</a:t>
            </a:r>
            <a:r>
              <a:rPr lang="en-US" dirty="0" smtClean="0"/>
              <a:t> DI = Low Na diet, thiazide diuretics (reduces flow to the ADH-sensitive distal nephrons), indomethacin (helps increase renal responsiveness to ADH)</a:t>
            </a:r>
          </a:p>
        </p:txBody>
      </p:sp>
      <p:sp>
        <p:nvSpPr>
          <p:cNvPr id="4" name="Slide Number Placeholder 3"/>
          <p:cNvSpPr>
            <a:spLocks noGrp="1"/>
          </p:cNvSpPr>
          <p:nvPr>
            <p:ph type="sldNum" sz="quarter" idx="12"/>
          </p:nvPr>
        </p:nvSpPr>
        <p:spPr/>
        <p:txBody>
          <a:bodyPr/>
          <a:lstStyle/>
          <a:p>
            <a:fld id="{7E4DDEC8-92D6-411A-BCF7-A8B70F10661C}" type="slidenum">
              <a:rPr lang="en-US" smtClean="0"/>
              <a:t>18</a:t>
            </a:fld>
            <a:endParaRPr lang="en-US"/>
          </a:p>
        </p:txBody>
      </p:sp>
    </p:spTree>
    <p:extLst>
      <p:ext uri="{BB962C8B-B14F-4D97-AF65-F5344CB8AC3E}">
        <p14:creationId xmlns:p14="http://schemas.microsoft.com/office/powerpoint/2010/main" val="429462663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5283200" cy="1006475"/>
          </a:xfrm>
        </p:spPr>
        <p:txBody>
          <a:bodyPr/>
          <a:lstStyle/>
          <a:p>
            <a:r>
              <a:rPr lang="en-US" dirty="0" smtClean="0">
                <a:latin typeface="Arial" panose="020B0604020202020204" pitchFamily="34" charset="0"/>
                <a:cs typeface="Arial" panose="020B0604020202020204" pitchFamily="34" charset="0"/>
              </a:rPr>
              <a:t>Name the Disorder: </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838200" y="1371600"/>
            <a:ext cx="10515600" cy="4805363"/>
          </a:xfrm>
        </p:spPr>
        <p:txBody>
          <a:bodyPr/>
          <a:lstStyle/>
          <a:p>
            <a:pPr marL="0" indent="0">
              <a:buNone/>
            </a:pPr>
            <a:r>
              <a:rPr lang="en-US" dirty="0" smtClean="0"/>
              <a:t>“I feel tired and weak all the time. I have put on a lot of weight in the last several months, especially in my face and abdomen. The worst is I’ve been growing hair on my face and I’m a women!”</a:t>
            </a:r>
            <a:endParaRPr lang="en-US" dirty="0"/>
          </a:p>
        </p:txBody>
      </p:sp>
      <p:sp>
        <p:nvSpPr>
          <p:cNvPr id="4" name="Slide Number Placeholder 3"/>
          <p:cNvSpPr>
            <a:spLocks noGrp="1"/>
          </p:cNvSpPr>
          <p:nvPr>
            <p:ph type="sldNum" sz="quarter" idx="12"/>
          </p:nvPr>
        </p:nvSpPr>
        <p:spPr/>
        <p:txBody>
          <a:bodyPr/>
          <a:lstStyle/>
          <a:p>
            <a:fld id="{7E4DDEC8-92D6-411A-BCF7-A8B70F10661C}" type="slidenum">
              <a:rPr lang="en-US" smtClean="0"/>
              <a:t>19</a:t>
            </a:fld>
            <a:endParaRPr lang="en-US"/>
          </a:p>
        </p:txBody>
      </p:sp>
      <p:sp>
        <p:nvSpPr>
          <p:cNvPr id="6" name="TextBox 5"/>
          <p:cNvSpPr txBox="1"/>
          <p:nvPr/>
        </p:nvSpPr>
        <p:spPr>
          <a:xfrm>
            <a:off x="6121400" y="422772"/>
            <a:ext cx="5346700" cy="769441"/>
          </a:xfrm>
          <a:prstGeom prst="rect">
            <a:avLst/>
          </a:prstGeom>
          <a:noFill/>
        </p:spPr>
        <p:txBody>
          <a:bodyPr wrap="square" rtlCol="0">
            <a:spAutoFit/>
          </a:bodyPr>
          <a:lstStyle/>
          <a:p>
            <a:r>
              <a:rPr lang="en-US" sz="4400" dirty="0" smtClean="0">
                <a:latin typeface="Arial" panose="020B0604020202020204" pitchFamily="34" charset="0"/>
                <a:cs typeface="Arial" panose="020B0604020202020204" pitchFamily="34" charset="0"/>
              </a:rPr>
              <a:t>Cushing Syndrome </a:t>
            </a:r>
            <a:endParaRPr lang="en-US" sz="4400" dirty="0">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2"/>
          <a:stretch>
            <a:fillRect/>
          </a:stretch>
        </p:blipFill>
        <p:spPr>
          <a:xfrm>
            <a:off x="3141076" y="2775599"/>
            <a:ext cx="5151566" cy="3491057"/>
          </a:xfrm>
          <a:prstGeom prst="rect">
            <a:avLst/>
          </a:prstGeom>
        </p:spPr>
      </p:pic>
    </p:spTree>
    <p:extLst>
      <p:ext uri="{BB962C8B-B14F-4D97-AF65-F5344CB8AC3E}">
        <p14:creationId xmlns:p14="http://schemas.microsoft.com/office/powerpoint/2010/main" val="1258340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5283200" cy="1006475"/>
          </a:xfrm>
        </p:spPr>
        <p:txBody>
          <a:bodyPr/>
          <a:lstStyle/>
          <a:p>
            <a:r>
              <a:rPr lang="en-US" dirty="0" smtClean="0">
                <a:latin typeface="Arial" panose="020B0604020202020204" pitchFamily="34" charset="0"/>
                <a:cs typeface="Arial" panose="020B0604020202020204" pitchFamily="34" charset="0"/>
              </a:rPr>
              <a:t>Name the Disorder: </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838200" y="1371600"/>
            <a:ext cx="10515600" cy="4805363"/>
          </a:xfrm>
        </p:spPr>
        <p:txBody>
          <a:bodyPr/>
          <a:lstStyle/>
          <a:p>
            <a:pPr marL="0" indent="0">
              <a:buNone/>
            </a:pPr>
            <a:r>
              <a:rPr lang="en-US" dirty="0" smtClean="0"/>
              <a:t>“I have gone up two shoe sizes over the last several years.” </a:t>
            </a:r>
            <a:endParaRPr lang="en-US" dirty="0"/>
          </a:p>
        </p:txBody>
      </p:sp>
      <p:sp>
        <p:nvSpPr>
          <p:cNvPr id="4" name="Slide Number Placeholder 3"/>
          <p:cNvSpPr>
            <a:spLocks noGrp="1"/>
          </p:cNvSpPr>
          <p:nvPr>
            <p:ph type="sldNum" sz="quarter" idx="12"/>
          </p:nvPr>
        </p:nvSpPr>
        <p:spPr/>
        <p:txBody>
          <a:bodyPr/>
          <a:lstStyle/>
          <a:p>
            <a:fld id="{7E4DDEC8-92D6-411A-BCF7-A8B70F10661C}" type="slidenum">
              <a:rPr lang="en-US" smtClean="0"/>
              <a:t>2</a:t>
            </a:fld>
            <a:endParaRPr lang="en-US"/>
          </a:p>
        </p:txBody>
      </p:sp>
      <p:sp>
        <p:nvSpPr>
          <p:cNvPr id="6" name="TextBox 5"/>
          <p:cNvSpPr txBox="1"/>
          <p:nvPr/>
        </p:nvSpPr>
        <p:spPr>
          <a:xfrm>
            <a:off x="6121400" y="422772"/>
            <a:ext cx="5346700" cy="769441"/>
          </a:xfrm>
          <a:prstGeom prst="rect">
            <a:avLst/>
          </a:prstGeom>
          <a:noFill/>
        </p:spPr>
        <p:txBody>
          <a:bodyPr wrap="square" rtlCol="0">
            <a:spAutoFit/>
          </a:bodyPr>
          <a:lstStyle/>
          <a:p>
            <a:r>
              <a:rPr lang="en-US" sz="4400" dirty="0" smtClean="0">
                <a:latin typeface="Arial" panose="020B0604020202020204" pitchFamily="34" charset="0"/>
                <a:cs typeface="Arial" panose="020B0604020202020204" pitchFamily="34" charset="0"/>
              </a:rPr>
              <a:t>Acromegaly </a:t>
            </a:r>
            <a:endParaRPr lang="en-US" sz="4400" dirty="0">
              <a:latin typeface="Arial" panose="020B0604020202020204" pitchFamily="34" charset="0"/>
              <a:cs typeface="Arial" panose="020B0604020202020204" pitchFamily="34" charset="0"/>
            </a:endParaRPr>
          </a:p>
        </p:txBody>
      </p:sp>
      <p:pic>
        <p:nvPicPr>
          <p:cNvPr id="7" name="Picture 6"/>
          <p:cNvPicPr>
            <a:picLocks noChangeAspect="1"/>
          </p:cNvPicPr>
          <p:nvPr/>
        </p:nvPicPr>
        <p:blipFill>
          <a:blip r:embed="rId2"/>
          <a:stretch>
            <a:fillRect/>
          </a:stretch>
        </p:blipFill>
        <p:spPr>
          <a:xfrm>
            <a:off x="3308993" y="2378075"/>
            <a:ext cx="4864852" cy="3490002"/>
          </a:xfrm>
          <a:prstGeom prst="rect">
            <a:avLst/>
          </a:prstGeom>
        </p:spPr>
      </p:pic>
    </p:spTree>
    <p:extLst>
      <p:ext uri="{BB962C8B-B14F-4D97-AF65-F5344CB8AC3E}">
        <p14:creationId xmlns:p14="http://schemas.microsoft.com/office/powerpoint/2010/main" val="2214133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panose="020B0604020202020204" pitchFamily="34" charset="0"/>
                <a:cs typeface="Arial" panose="020B0604020202020204" pitchFamily="34" charset="0"/>
              </a:rPr>
              <a:t>Disorders of the Adrenal Cortex: Cushing’s Syndrome</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lstStyle/>
          <a:p>
            <a:r>
              <a:rPr lang="en-CA" sz="3200" dirty="0" smtClean="0">
                <a:latin typeface="Arial" panose="020B0604020202020204" pitchFamily="34" charset="0"/>
                <a:cs typeface="Arial" panose="020B0604020202020204" pitchFamily="34" charset="0"/>
              </a:rPr>
              <a:t>Chronic exposure to excess </a:t>
            </a:r>
            <a:r>
              <a:rPr lang="en-CA" sz="3200" dirty="0">
                <a:latin typeface="Arial" panose="020B0604020202020204" pitchFamily="34" charset="0"/>
                <a:cs typeface="Arial" panose="020B0604020202020204" pitchFamily="34" charset="0"/>
              </a:rPr>
              <a:t>of </a:t>
            </a:r>
            <a:r>
              <a:rPr lang="en-CA" sz="3200" dirty="0" smtClean="0">
                <a:latin typeface="Arial" panose="020B0604020202020204" pitchFamily="34" charset="0"/>
                <a:cs typeface="Arial" panose="020B0604020202020204" pitchFamily="34" charset="0"/>
              </a:rPr>
              <a:t>corticosteroids (primarily glucocorticoids)</a:t>
            </a:r>
            <a:endParaRPr lang="en-CA" sz="3200" dirty="0">
              <a:latin typeface="Arial" panose="020B0604020202020204" pitchFamily="34" charset="0"/>
              <a:cs typeface="Arial" panose="020B0604020202020204" pitchFamily="34" charset="0"/>
            </a:endParaRPr>
          </a:p>
          <a:p>
            <a:r>
              <a:rPr lang="en-CA" sz="3200" dirty="0" smtClean="0">
                <a:latin typeface="Arial" panose="020B0604020202020204" pitchFamily="34" charset="0"/>
                <a:cs typeface="Arial" panose="020B0604020202020204" pitchFamily="34" charset="0"/>
              </a:rPr>
              <a:t>Tumors – Adrenal, Pituitary (↑ ACTH), or ectopic ACTH producing tumors </a:t>
            </a:r>
          </a:p>
          <a:p>
            <a:r>
              <a:rPr lang="en-CA" sz="3200" dirty="0" smtClean="0">
                <a:latin typeface="Arial" panose="020B0604020202020204" pitchFamily="34" charset="0"/>
                <a:cs typeface="Arial" panose="020B0604020202020204" pitchFamily="34" charset="0"/>
              </a:rPr>
              <a:t>Manifestations of Cushing’s can be seen in most body systems due to excess levels of corticosteroids.</a:t>
            </a:r>
            <a:endParaRPr lang="en-CA" sz="3200" dirty="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12"/>
          </p:nvPr>
        </p:nvSpPr>
        <p:spPr/>
        <p:txBody>
          <a:bodyPr/>
          <a:lstStyle/>
          <a:p>
            <a:fld id="{7E4DDEC8-92D6-411A-BCF7-A8B70F10661C}" type="slidenum">
              <a:rPr lang="en-US" smtClean="0"/>
              <a:t>20</a:t>
            </a:fld>
            <a:endParaRPr lang="en-US"/>
          </a:p>
        </p:txBody>
      </p:sp>
    </p:spTree>
    <p:extLst>
      <p:ext uri="{BB962C8B-B14F-4D97-AF65-F5344CB8AC3E}">
        <p14:creationId xmlns:p14="http://schemas.microsoft.com/office/powerpoint/2010/main" val="251097223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Cushing’s </a:t>
            </a:r>
            <a:r>
              <a:rPr lang="en-US" dirty="0" smtClean="0">
                <a:latin typeface="Arial" panose="020B0604020202020204" pitchFamily="34" charset="0"/>
                <a:cs typeface="Arial" panose="020B0604020202020204" pitchFamily="34" charset="0"/>
              </a:rPr>
              <a:t>Syndrome: </a:t>
            </a:r>
            <a:br>
              <a:rPr lang="en-US" dirty="0" smtClean="0">
                <a:latin typeface="Arial" panose="020B0604020202020204" pitchFamily="34" charset="0"/>
                <a:cs typeface="Arial" panose="020B0604020202020204" pitchFamily="34" charset="0"/>
              </a:rPr>
            </a:br>
            <a:r>
              <a:rPr lang="en-US" sz="3600" dirty="0" smtClean="0">
                <a:latin typeface="Arial" panose="020B0604020202020204" pitchFamily="34" charset="0"/>
                <a:cs typeface="Arial" panose="020B0604020202020204" pitchFamily="34" charset="0"/>
              </a:rPr>
              <a:t>Clinical Manifestations</a:t>
            </a:r>
            <a:endParaRPr lang="en-US" dirty="0"/>
          </a:p>
        </p:txBody>
      </p:sp>
      <p:pic>
        <p:nvPicPr>
          <p:cNvPr id="5" name="Content Placeholder 4"/>
          <p:cNvPicPr>
            <a:picLocks noGrp="1" noChangeAspect="1"/>
          </p:cNvPicPr>
          <p:nvPr>
            <p:ph idx="1"/>
          </p:nvPr>
        </p:nvPicPr>
        <p:blipFill>
          <a:blip r:embed="rId2"/>
          <a:stretch>
            <a:fillRect/>
          </a:stretch>
        </p:blipFill>
        <p:spPr>
          <a:xfrm>
            <a:off x="984705" y="2481911"/>
            <a:ext cx="4157866" cy="2503352"/>
          </a:xfrm>
          <a:prstGeom prst="rect">
            <a:avLst/>
          </a:prstGeom>
        </p:spPr>
      </p:pic>
      <p:sp>
        <p:nvSpPr>
          <p:cNvPr id="4" name="Slide Number Placeholder 3"/>
          <p:cNvSpPr>
            <a:spLocks noGrp="1"/>
          </p:cNvSpPr>
          <p:nvPr>
            <p:ph type="sldNum" sz="quarter" idx="12"/>
          </p:nvPr>
        </p:nvSpPr>
        <p:spPr/>
        <p:txBody>
          <a:bodyPr/>
          <a:lstStyle/>
          <a:p>
            <a:fld id="{7E4DDEC8-92D6-411A-BCF7-A8B70F10661C}" type="slidenum">
              <a:rPr lang="en-US" smtClean="0"/>
              <a:t>21</a:t>
            </a:fld>
            <a:endParaRPr lang="en-US"/>
          </a:p>
        </p:txBody>
      </p:sp>
      <p:pic>
        <p:nvPicPr>
          <p:cNvPr id="6" name="Picture 5"/>
          <p:cNvPicPr>
            <a:picLocks noChangeAspect="1"/>
          </p:cNvPicPr>
          <p:nvPr/>
        </p:nvPicPr>
        <p:blipFill>
          <a:blip r:embed="rId3"/>
          <a:stretch>
            <a:fillRect/>
          </a:stretch>
        </p:blipFill>
        <p:spPr>
          <a:xfrm>
            <a:off x="6468869" y="237705"/>
            <a:ext cx="5340273" cy="6301207"/>
          </a:xfrm>
          <a:prstGeom prst="rect">
            <a:avLst/>
          </a:prstGeom>
        </p:spPr>
      </p:pic>
    </p:spTree>
    <p:extLst>
      <p:ext uri="{BB962C8B-B14F-4D97-AF65-F5344CB8AC3E}">
        <p14:creationId xmlns:p14="http://schemas.microsoft.com/office/powerpoint/2010/main" val="56910709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051080"/>
          </a:xfrm>
        </p:spPr>
        <p:txBody>
          <a:bodyPr/>
          <a:lstStyle/>
          <a:p>
            <a:r>
              <a:rPr lang="en-US" dirty="0">
                <a:latin typeface="Arial" panose="020B0604020202020204" pitchFamily="34" charset="0"/>
                <a:cs typeface="Arial" panose="020B0604020202020204" pitchFamily="34" charset="0"/>
              </a:rPr>
              <a:t>Cushing’s Syndrome: </a:t>
            </a:r>
            <a:r>
              <a:rPr lang="en-US" sz="3600" dirty="0" smtClean="0">
                <a:latin typeface="Arial" panose="020B0604020202020204" pitchFamily="34" charset="0"/>
                <a:cs typeface="Arial" panose="020B0604020202020204" pitchFamily="34" charset="0"/>
              </a:rPr>
              <a:t>Clinical </a:t>
            </a:r>
            <a:r>
              <a:rPr lang="en-US" sz="3600" dirty="0">
                <a:latin typeface="Arial" panose="020B0604020202020204" pitchFamily="34" charset="0"/>
                <a:cs typeface="Arial" panose="020B0604020202020204" pitchFamily="34" charset="0"/>
              </a:rPr>
              <a:t>Manifestations</a:t>
            </a:r>
            <a:endParaRPr lang="en-US" sz="3600" dirty="0"/>
          </a:p>
        </p:txBody>
      </p:sp>
      <p:sp>
        <p:nvSpPr>
          <p:cNvPr id="3" name="Content Placeholder 2"/>
          <p:cNvSpPr>
            <a:spLocks noGrp="1"/>
          </p:cNvSpPr>
          <p:nvPr>
            <p:ph idx="1"/>
          </p:nvPr>
        </p:nvSpPr>
        <p:spPr>
          <a:xfrm>
            <a:off x="981307" y="1416206"/>
            <a:ext cx="10695878" cy="5305269"/>
          </a:xfrm>
        </p:spPr>
        <p:txBody>
          <a:bodyPr>
            <a:normAutofit lnSpcReduction="10000"/>
          </a:bodyPr>
          <a:lstStyle/>
          <a:p>
            <a:r>
              <a:rPr lang="en-CA" dirty="0">
                <a:latin typeface="Arial" panose="020B0604020202020204" pitchFamily="34" charset="0"/>
                <a:cs typeface="Arial" panose="020B0604020202020204" pitchFamily="34" charset="0"/>
              </a:rPr>
              <a:t>Weight gain-trunk, face, and cervical spine-</a:t>
            </a:r>
            <a:r>
              <a:rPr lang="en-CA" dirty="0" err="1">
                <a:latin typeface="Arial" panose="020B0604020202020204" pitchFamily="34" charset="0"/>
                <a:cs typeface="Arial" panose="020B0604020202020204" pitchFamily="34" charset="0"/>
              </a:rPr>
              <a:t>truncal</a:t>
            </a:r>
            <a:r>
              <a:rPr lang="en-CA" dirty="0">
                <a:latin typeface="Arial" panose="020B0604020202020204" pitchFamily="34" charset="0"/>
                <a:cs typeface="Arial" panose="020B0604020202020204" pitchFamily="34" charset="0"/>
              </a:rPr>
              <a:t> obesity</a:t>
            </a:r>
          </a:p>
          <a:p>
            <a:r>
              <a:rPr lang="en-CA" dirty="0">
                <a:latin typeface="Arial" panose="020B0604020202020204" pitchFamily="34" charset="0"/>
                <a:cs typeface="Arial" panose="020B0604020202020204" pitchFamily="34" charset="0"/>
              </a:rPr>
              <a:t>↑ </a:t>
            </a:r>
            <a:r>
              <a:rPr lang="en-CA" dirty="0" smtClean="0">
                <a:latin typeface="Arial" panose="020B0604020202020204" pitchFamily="34" charset="0"/>
                <a:cs typeface="Arial" panose="020B0604020202020204" pitchFamily="34" charset="0"/>
              </a:rPr>
              <a:t>glucose - </a:t>
            </a:r>
            <a:r>
              <a:rPr lang="en-CA" dirty="0" err="1" smtClean="0">
                <a:latin typeface="Arial" panose="020B0604020202020204" pitchFamily="34" charset="0"/>
                <a:cs typeface="Arial" panose="020B0604020202020204" pitchFamily="34" charset="0"/>
              </a:rPr>
              <a:t>glycosururia</a:t>
            </a:r>
            <a:endParaRPr lang="en-CA" dirty="0">
              <a:latin typeface="Arial" panose="020B0604020202020204" pitchFamily="34" charset="0"/>
              <a:cs typeface="Arial" panose="020B0604020202020204" pitchFamily="34" charset="0"/>
            </a:endParaRPr>
          </a:p>
          <a:p>
            <a:r>
              <a:rPr lang="en-CA" dirty="0">
                <a:latin typeface="Arial" panose="020B0604020202020204" pitchFamily="34" charset="0"/>
                <a:cs typeface="Arial" panose="020B0604020202020204" pitchFamily="34" charset="0"/>
              </a:rPr>
              <a:t>Muscle wasting and weakness and fractures</a:t>
            </a:r>
          </a:p>
          <a:p>
            <a:r>
              <a:rPr lang="en-CA" dirty="0">
                <a:latin typeface="Arial" panose="020B0604020202020204" pitchFamily="34" charset="0"/>
                <a:cs typeface="Arial" panose="020B0604020202020204" pitchFamily="34" charset="0"/>
              </a:rPr>
              <a:t>Skin thinner and easily </a:t>
            </a:r>
            <a:r>
              <a:rPr lang="en-CA" dirty="0" smtClean="0">
                <a:latin typeface="Arial" panose="020B0604020202020204" pitchFamily="34" charset="0"/>
                <a:cs typeface="Arial" panose="020B0604020202020204" pitchFamily="34" charset="0"/>
              </a:rPr>
              <a:t>bruised, Acne</a:t>
            </a:r>
            <a:endParaRPr lang="en-CA" dirty="0">
              <a:latin typeface="Arial" panose="020B0604020202020204" pitchFamily="34" charset="0"/>
              <a:cs typeface="Arial" panose="020B0604020202020204" pitchFamily="34" charset="0"/>
            </a:endParaRPr>
          </a:p>
          <a:p>
            <a:r>
              <a:rPr lang="en-CA" dirty="0">
                <a:latin typeface="Arial" panose="020B0604020202020204" pitchFamily="34" charset="0"/>
                <a:cs typeface="Arial" panose="020B0604020202020204" pitchFamily="34" charset="0"/>
              </a:rPr>
              <a:t>Mood disturbances</a:t>
            </a:r>
          </a:p>
          <a:p>
            <a:r>
              <a:rPr lang="en-CA" dirty="0">
                <a:latin typeface="Arial" panose="020B0604020202020204" pitchFamily="34" charset="0"/>
                <a:cs typeface="Arial" panose="020B0604020202020204" pitchFamily="34" charset="0"/>
              </a:rPr>
              <a:t>HTN</a:t>
            </a:r>
            <a:endParaRPr lang="en-US" dirty="0">
              <a:latin typeface="Arial" panose="020B0604020202020204" pitchFamily="34" charset="0"/>
              <a:cs typeface="Arial" panose="020B0604020202020204" pitchFamily="34" charset="0"/>
            </a:endParaRPr>
          </a:p>
          <a:p>
            <a:r>
              <a:rPr lang="en-CA" dirty="0">
                <a:latin typeface="Arial" panose="020B0604020202020204" pitchFamily="34" charset="0"/>
                <a:cs typeface="Arial" panose="020B0604020202020204" pitchFamily="34" charset="0"/>
              </a:rPr>
              <a:t>Moon face with reddened skin, red </a:t>
            </a:r>
            <a:r>
              <a:rPr lang="en-CA" dirty="0" err="1">
                <a:latin typeface="Arial" panose="020B0604020202020204" pitchFamily="34" charset="0"/>
                <a:cs typeface="Arial" panose="020B0604020202020204" pitchFamily="34" charset="0"/>
              </a:rPr>
              <a:t>striae</a:t>
            </a:r>
            <a:r>
              <a:rPr lang="en-CA" dirty="0">
                <a:latin typeface="Arial" panose="020B0604020202020204" pitchFamily="34" charset="0"/>
                <a:cs typeface="Arial" panose="020B0604020202020204" pitchFamily="34" charset="0"/>
              </a:rPr>
              <a:t> on abdomen, and hirsutism</a:t>
            </a:r>
          </a:p>
          <a:p>
            <a:r>
              <a:rPr lang="en-CA" dirty="0">
                <a:latin typeface="Arial" panose="020B0604020202020204" pitchFamily="34" charset="0"/>
                <a:cs typeface="Arial" panose="020B0604020202020204" pitchFamily="34" charset="0"/>
              </a:rPr>
              <a:t>Menstrual disorders</a:t>
            </a:r>
          </a:p>
          <a:p>
            <a:r>
              <a:rPr lang="en-CA" dirty="0" smtClean="0">
                <a:latin typeface="Arial" panose="020B0604020202020204" pitchFamily="34" charset="0"/>
                <a:cs typeface="Arial" panose="020B0604020202020204" pitchFamily="34" charset="0"/>
              </a:rPr>
              <a:t>Hypokalemia, </a:t>
            </a:r>
            <a:r>
              <a:rPr lang="en-CA" dirty="0" err="1" smtClean="0">
                <a:latin typeface="Arial" panose="020B0604020202020204" pitchFamily="34" charset="0"/>
                <a:cs typeface="Arial" panose="020B0604020202020204" pitchFamily="34" charset="0"/>
              </a:rPr>
              <a:t>Hypernatermia</a:t>
            </a:r>
            <a:endParaRPr lang="en-CA" dirty="0" smtClean="0">
              <a:latin typeface="Arial" panose="020B0604020202020204" pitchFamily="34" charset="0"/>
              <a:cs typeface="Arial" panose="020B0604020202020204" pitchFamily="34" charset="0"/>
            </a:endParaRPr>
          </a:p>
          <a:p>
            <a:r>
              <a:rPr lang="en-CA" dirty="0" smtClean="0">
                <a:latin typeface="Arial" panose="020B0604020202020204" pitchFamily="34" charset="0"/>
                <a:cs typeface="Arial" panose="020B0604020202020204" pitchFamily="34" charset="0"/>
              </a:rPr>
              <a:t>Na and Water retention – edema</a:t>
            </a:r>
          </a:p>
          <a:p>
            <a:pPr marL="0" indent="0">
              <a:buNone/>
            </a:pPr>
            <a:endParaRPr lang="en-CA" dirty="0" smtClean="0"/>
          </a:p>
          <a:p>
            <a:endParaRPr lang="en-CA" dirty="0"/>
          </a:p>
          <a:p>
            <a:pPr marL="0" indent="0">
              <a:buNone/>
            </a:pPr>
            <a:endParaRPr lang="en-US" dirty="0"/>
          </a:p>
        </p:txBody>
      </p:sp>
      <p:sp>
        <p:nvSpPr>
          <p:cNvPr id="4" name="Slide Number Placeholder 3"/>
          <p:cNvSpPr>
            <a:spLocks noGrp="1"/>
          </p:cNvSpPr>
          <p:nvPr>
            <p:ph type="sldNum" sz="quarter" idx="12"/>
          </p:nvPr>
        </p:nvSpPr>
        <p:spPr/>
        <p:txBody>
          <a:bodyPr/>
          <a:lstStyle/>
          <a:p>
            <a:fld id="{7E4DDEC8-92D6-411A-BCF7-A8B70F10661C}" type="slidenum">
              <a:rPr lang="en-US" smtClean="0"/>
              <a:t>22</a:t>
            </a:fld>
            <a:endParaRPr lang="en-US"/>
          </a:p>
        </p:txBody>
      </p:sp>
    </p:spTree>
    <p:extLst>
      <p:ext uri="{BB962C8B-B14F-4D97-AF65-F5344CB8AC3E}">
        <p14:creationId xmlns:p14="http://schemas.microsoft.com/office/powerpoint/2010/main" val="39248563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42101"/>
            <a:ext cx="10515600" cy="1325563"/>
          </a:xfrm>
        </p:spPr>
        <p:txBody>
          <a:bodyPr/>
          <a:lstStyle/>
          <a:p>
            <a:r>
              <a:rPr lang="en-US" dirty="0" smtClean="0">
                <a:latin typeface="Arial" panose="020B0604020202020204" pitchFamily="34" charset="0"/>
                <a:cs typeface="Arial" panose="020B0604020202020204" pitchFamily="34" charset="0"/>
              </a:rPr>
              <a:t>Cushing’s Syndrome</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838200" y="1669818"/>
            <a:ext cx="10773937" cy="5051657"/>
          </a:xfrm>
        </p:spPr>
        <p:txBody>
          <a:bodyPr>
            <a:normAutofit/>
          </a:bodyPr>
          <a:lstStyle/>
          <a:p>
            <a:pPr marL="0" indent="0">
              <a:buNone/>
            </a:pPr>
            <a:r>
              <a:rPr lang="en-US" sz="3600" dirty="0" smtClean="0">
                <a:latin typeface="Arial" panose="020B0604020202020204" pitchFamily="34" charset="0"/>
                <a:cs typeface="Arial" panose="020B0604020202020204" pitchFamily="34" charset="0"/>
              </a:rPr>
              <a:t>Collaborative Management:</a:t>
            </a:r>
          </a:p>
          <a:p>
            <a:r>
              <a:rPr lang="en-US" sz="3200" dirty="0" smtClean="0">
                <a:latin typeface="Arial" panose="020B0604020202020204" pitchFamily="34" charset="0"/>
                <a:cs typeface="Arial" panose="020B0604020202020204" pitchFamily="34" charset="0"/>
              </a:rPr>
              <a:t>Goal = normalize hormone secretion</a:t>
            </a:r>
          </a:p>
          <a:p>
            <a:r>
              <a:rPr lang="en-CA" sz="3200" dirty="0" smtClean="0">
                <a:latin typeface="Arial" panose="020B0604020202020204" pitchFamily="34" charset="0"/>
                <a:cs typeface="Arial" panose="020B0604020202020204" pitchFamily="34" charset="0"/>
              </a:rPr>
              <a:t>For tumors treatment = Surgery</a:t>
            </a:r>
          </a:p>
          <a:p>
            <a:pPr lvl="1"/>
            <a:r>
              <a:rPr lang="en-CA" sz="2800" dirty="0" smtClean="0">
                <a:latin typeface="Arial" panose="020B0604020202020204" pitchFamily="34" charset="0"/>
                <a:cs typeface="Arial" panose="020B0604020202020204" pitchFamily="34" charset="0"/>
              </a:rPr>
              <a:t>Most </a:t>
            </a:r>
            <a:r>
              <a:rPr lang="en-CA" sz="2800" dirty="0">
                <a:latin typeface="Arial" panose="020B0604020202020204" pitchFamily="34" charset="0"/>
                <a:cs typeface="Arial" panose="020B0604020202020204" pitchFamily="34" charset="0"/>
              </a:rPr>
              <a:t>of the physical changes will resolve after </a:t>
            </a:r>
            <a:r>
              <a:rPr lang="en-CA" sz="2800" dirty="0" smtClean="0">
                <a:latin typeface="Arial" panose="020B0604020202020204" pitchFamily="34" charset="0"/>
                <a:cs typeface="Arial" panose="020B0604020202020204" pitchFamily="34" charset="0"/>
              </a:rPr>
              <a:t>surgery</a:t>
            </a:r>
          </a:p>
          <a:p>
            <a:r>
              <a:rPr lang="en-CA" sz="3200" dirty="0" smtClean="0">
                <a:latin typeface="Arial" panose="020B0604020202020204" pitchFamily="34" charset="0"/>
                <a:cs typeface="Arial" panose="020B0604020202020204" pitchFamily="34" charset="0"/>
              </a:rPr>
              <a:t>Medications-inhibit </a:t>
            </a:r>
            <a:r>
              <a:rPr lang="en-CA" sz="3200" dirty="0">
                <a:latin typeface="Arial" panose="020B0604020202020204" pitchFamily="34" charset="0"/>
                <a:cs typeface="Arial" panose="020B0604020202020204" pitchFamily="34" charset="0"/>
              </a:rPr>
              <a:t>corticosteroid synthesis</a:t>
            </a:r>
          </a:p>
          <a:p>
            <a:r>
              <a:rPr lang="en-CA" sz="3200" dirty="0">
                <a:latin typeface="Arial" panose="020B0604020202020204" pitchFamily="34" charset="0"/>
                <a:cs typeface="Arial" panose="020B0604020202020204" pitchFamily="34" charset="0"/>
              </a:rPr>
              <a:t>Tapering of </a:t>
            </a:r>
            <a:r>
              <a:rPr lang="en-CA" sz="3200" dirty="0" smtClean="0">
                <a:latin typeface="Arial" panose="020B0604020202020204" pitchFamily="34" charset="0"/>
                <a:cs typeface="Arial" panose="020B0604020202020204" pitchFamily="34" charset="0"/>
              </a:rPr>
              <a:t>steroids</a:t>
            </a:r>
          </a:p>
          <a:p>
            <a:pPr lvl="1"/>
            <a:r>
              <a:rPr lang="en-US" dirty="0">
                <a:latin typeface="Arial" panose="020B0604020202020204" pitchFamily="34" charset="0"/>
                <a:cs typeface="Arial" panose="020B0604020202020204" pitchFamily="34" charset="0"/>
              </a:rPr>
              <a:t>Gradual decrease of steroids to avoid </a:t>
            </a:r>
            <a:r>
              <a:rPr lang="en-US" dirty="0" smtClean="0">
                <a:latin typeface="Arial" panose="020B0604020202020204" pitchFamily="34" charset="0"/>
                <a:cs typeface="Arial" panose="020B0604020202020204" pitchFamily="34" charset="0"/>
              </a:rPr>
              <a:t>adrenal insufficiency </a:t>
            </a:r>
            <a:r>
              <a:rPr lang="en-US" dirty="0">
                <a:latin typeface="Arial" panose="020B0604020202020204" pitchFamily="34" charset="0"/>
                <a:cs typeface="Arial" panose="020B0604020202020204" pitchFamily="34" charset="0"/>
              </a:rPr>
              <a:t>crisis.</a:t>
            </a:r>
          </a:p>
          <a:p>
            <a:pPr lvl="1"/>
            <a:endParaRPr lang="en-CA" dirty="0" smtClean="0">
              <a:latin typeface="Arial" panose="020B0604020202020204" pitchFamily="34" charset="0"/>
              <a:cs typeface="Arial" panose="020B0604020202020204" pitchFamily="34" charset="0"/>
            </a:endParaRPr>
          </a:p>
          <a:p>
            <a:pPr marL="0" indent="0">
              <a:buNone/>
            </a:pPr>
            <a:r>
              <a:rPr lang="en-US" sz="3200" dirty="0">
                <a:latin typeface="Arial" panose="020B0604020202020204" pitchFamily="34" charset="0"/>
                <a:cs typeface="Arial" panose="020B0604020202020204" pitchFamily="34" charset="0"/>
              </a:rPr>
              <a:t>	</a:t>
            </a:r>
          </a:p>
        </p:txBody>
      </p:sp>
      <p:sp>
        <p:nvSpPr>
          <p:cNvPr id="4" name="Slide Number Placeholder 3"/>
          <p:cNvSpPr>
            <a:spLocks noGrp="1"/>
          </p:cNvSpPr>
          <p:nvPr>
            <p:ph type="sldNum" sz="quarter" idx="12"/>
          </p:nvPr>
        </p:nvSpPr>
        <p:spPr/>
        <p:txBody>
          <a:bodyPr/>
          <a:lstStyle/>
          <a:p>
            <a:fld id="{7E4DDEC8-92D6-411A-BCF7-A8B70F10661C}" type="slidenum">
              <a:rPr lang="en-US" smtClean="0"/>
              <a:t>23</a:t>
            </a:fld>
            <a:endParaRPr lang="en-US"/>
          </a:p>
        </p:txBody>
      </p:sp>
    </p:spTree>
    <p:extLst>
      <p:ext uri="{BB962C8B-B14F-4D97-AF65-F5344CB8AC3E}">
        <p14:creationId xmlns:p14="http://schemas.microsoft.com/office/powerpoint/2010/main" val="384273779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panose="020B0604020202020204" pitchFamily="34" charset="0"/>
                <a:cs typeface="Arial" panose="020B0604020202020204" pitchFamily="34" charset="0"/>
              </a:rPr>
              <a:t>Cushing’s Syndrome: </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fontScale="92500" lnSpcReduction="20000"/>
          </a:bodyPr>
          <a:lstStyle/>
          <a:p>
            <a:pPr marL="0" indent="0">
              <a:buNone/>
            </a:pPr>
            <a:r>
              <a:rPr lang="en-CA" sz="3600" dirty="0" smtClean="0">
                <a:latin typeface="Arial" panose="020B0604020202020204" pitchFamily="34" charset="0"/>
                <a:cs typeface="Arial" panose="020B0604020202020204" pitchFamily="34" charset="0"/>
              </a:rPr>
              <a:t>Nursing Considerations:</a:t>
            </a:r>
          </a:p>
          <a:p>
            <a:r>
              <a:rPr lang="en-CA" sz="3600" dirty="0" smtClean="0">
                <a:latin typeface="Arial" panose="020B0604020202020204" pitchFamily="34" charset="0"/>
                <a:cs typeface="Arial" panose="020B0604020202020204" pitchFamily="34" charset="0"/>
              </a:rPr>
              <a:t>Monitor </a:t>
            </a:r>
            <a:r>
              <a:rPr lang="en-CA" sz="3600" dirty="0">
                <a:latin typeface="Arial" panose="020B0604020202020204" pitchFamily="34" charset="0"/>
                <a:cs typeface="Arial" panose="020B0604020202020204" pitchFamily="34" charset="0"/>
              </a:rPr>
              <a:t>for fluid </a:t>
            </a:r>
            <a:r>
              <a:rPr lang="en-CA" sz="3600" dirty="0" smtClean="0">
                <a:latin typeface="Arial" panose="020B0604020202020204" pitchFamily="34" charset="0"/>
                <a:cs typeface="Arial" panose="020B0604020202020204" pitchFamily="34" charset="0"/>
              </a:rPr>
              <a:t>imbalance</a:t>
            </a:r>
          </a:p>
          <a:p>
            <a:r>
              <a:rPr lang="en-CA" sz="3600" dirty="0">
                <a:latin typeface="Arial" panose="020B0604020202020204" pitchFamily="34" charset="0"/>
                <a:cs typeface="Arial" panose="020B0604020202020204" pitchFamily="34" charset="0"/>
              </a:rPr>
              <a:t>High potassium, </a:t>
            </a:r>
            <a:r>
              <a:rPr lang="en-CA" sz="3600" dirty="0" smtClean="0">
                <a:latin typeface="Arial" panose="020B0604020202020204" pitchFamily="34" charset="0"/>
                <a:cs typeface="Arial" panose="020B0604020202020204" pitchFamily="34" charset="0"/>
              </a:rPr>
              <a:t>high </a:t>
            </a:r>
            <a:r>
              <a:rPr lang="en-CA" sz="3600" dirty="0">
                <a:latin typeface="Arial" panose="020B0604020202020204" pitchFamily="34" charset="0"/>
                <a:cs typeface="Arial" panose="020B0604020202020204" pitchFamily="34" charset="0"/>
              </a:rPr>
              <a:t>protein, low </a:t>
            </a:r>
            <a:r>
              <a:rPr lang="en-CA" sz="3600" dirty="0" smtClean="0">
                <a:latin typeface="Arial" panose="020B0604020202020204" pitchFamily="34" charset="0"/>
                <a:cs typeface="Arial" panose="020B0604020202020204" pitchFamily="34" charset="0"/>
              </a:rPr>
              <a:t>carbohydrate, low sodium diet</a:t>
            </a:r>
            <a:endParaRPr lang="en-CA" sz="3600" dirty="0">
              <a:latin typeface="Arial" panose="020B0604020202020204" pitchFamily="34" charset="0"/>
              <a:cs typeface="Arial" panose="020B0604020202020204" pitchFamily="34" charset="0"/>
            </a:endParaRPr>
          </a:p>
          <a:p>
            <a:r>
              <a:rPr lang="en-CA" sz="3600" dirty="0" smtClean="0">
                <a:latin typeface="Arial" panose="020B0604020202020204" pitchFamily="34" charset="0"/>
                <a:cs typeface="Arial" panose="020B0604020202020204" pitchFamily="34" charset="0"/>
              </a:rPr>
              <a:t>Provide emotional support</a:t>
            </a:r>
            <a:endParaRPr lang="en-CA" sz="3600" dirty="0">
              <a:latin typeface="Arial" panose="020B0604020202020204" pitchFamily="34" charset="0"/>
              <a:cs typeface="Arial" panose="020B0604020202020204" pitchFamily="34" charset="0"/>
            </a:endParaRPr>
          </a:p>
          <a:p>
            <a:r>
              <a:rPr lang="en-CA" sz="3600" dirty="0">
                <a:latin typeface="Arial" panose="020B0604020202020204" pitchFamily="34" charset="0"/>
                <a:cs typeface="Arial" panose="020B0604020202020204" pitchFamily="34" charset="0"/>
              </a:rPr>
              <a:t>Monitor for infection</a:t>
            </a:r>
          </a:p>
          <a:p>
            <a:r>
              <a:rPr lang="en-CA" sz="3600" dirty="0">
                <a:latin typeface="Arial" panose="020B0604020202020204" pitchFamily="34" charset="0"/>
                <a:cs typeface="Arial" panose="020B0604020202020204" pitchFamily="34" charset="0"/>
              </a:rPr>
              <a:t>Steroids administration</a:t>
            </a:r>
          </a:p>
          <a:p>
            <a:r>
              <a:rPr lang="en-CA" sz="3600" dirty="0">
                <a:latin typeface="Arial" panose="020B0604020202020204" pitchFamily="34" charset="0"/>
                <a:cs typeface="Arial" panose="020B0604020202020204" pitchFamily="34" charset="0"/>
              </a:rPr>
              <a:t>Obtain urine samples collected at the same time each morning to check level of cortisol</a:t>
            </a:r>
          </a:p>
          <a:p>
            <a:endParaRPr lang="en-US" dirty="0"/>
          </a:p>
        </p:txBody>
      </p:sp>
      <p:sp>
        <p:nvSpPr>
          <p:cNvPr id="4" name="Slide Number Placeholder 3"/>
          <p:cNvSpPr>
            <a:spLocks noGrp="1"/>
          </p:cNvSpPr>
          <p:nvPr>
            <p:ph type="sldNum" sz="quarter" idx="12"/>
          </p:nvPr>
        </p:nvSpPr>
        <p:spPr/>
        <p:txBody>
          <a:bodyPr/>
          <a:lstStyle/>
          <a:p>
            <a:fld id="{7E4DDEC8-92D6-411A-BCF7-A8B70F10661C}" type="slidenum">
              <a:rPr lang="en-US" smtClean="0"/>
              <a:t>24</a:t>
            </a:fld>
            <a:endParaRPr lang="en-US"/>
          </a:p>
        </p:txBody>
      </p:sp>
    </p:spTree>
    <p:extLst>
      <p:ext uri="{BB962C8B-B14F-4D97-AF65-F5344CB8AC3E}">
        <p14:creationId xmlns:p14="http://schemas.microsoft.com/office/powerpoint/2010/main" val="15895649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5283200" cy="1006475"/>
          </a:xfrm>
        </p:spPr>
        <p:txBody>
          <a:bodyPr/>
          <a:lstStyle/>
          <a:p>
            <a:r>
              <a:rPr lang="en-US" dirty="0" smtClean="0">
                <a:latin typeface="Arial" panose="020B0604020202020204" pitchFamily="34" charset="0"/>
                <a:cs typeface="Arial" panose="020B0604020202020204" pitchFamily="34" charset="0"/>
              </a:rPr>
              <a:t>Name the Disorder: </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838200" y="1371600"/>
            <a:ext cx="10515600" cy="4805363"/>
          </a:xfrm>
        </p:spPr>
        <p:txBody>
          <a:bodyPr/>
          <a:lstStyle/>
          <a:p>
            <a:pPr marL="0" indent="0">
              <a:buNone/>
            </a:pPr>
            <a:r>
              <a:rPr lang="en-US" dirty="0" smtClean="0"/>
              <a:t>“I am tired most of the time. I’m not very hungry most of the time. I am nauseated a lot, but I do crave potato chips. I have lost weight a lot of weight. Also my hands are tan even though I don’t go out in the sun very much.” </a:t>
            </a:r>
            <a:endParaRPr lang="en-US" dirty="0"/>
          </a:p>
        </p:txBody>
      </p:sp>
      <p:sp>
        <p:nvSpPr>
          <p:cNvPr id="4" name="Slide Number Placeholder 3"/>
          <p:cNvSpPr>
            <a:spLocks noGrp="1"/>
          </p:cNvSpPr>
          <p:nvPr>
            <p:ph type="sldNum" sz="quarter" idx="12"/>
          </p:nvPr>
        </p:nvSpPr>
        <p:spPr/>
        <p:txBody>
          <a:bodyPr/>
          <a:lstStyle/>
          <a:p>
            <a:fld id="{7E4DDEC8-92D6-411A-BCF7-A8B70F10661C}" type="slidenum">
              <a:rPr lang="en-US" smtClean="0"/>
              <a:t>25</a:t>
            </a:fld>
            <a:endParaRPr lang="en-US"/>
          </a:p>
        </p:txBody>
      </p:sp>
      <p:sp>
        <p:nvSpPr>
          <p:cNvPr id="6" name="TextBox 5"/>
          <p:cNvSpPr txBox="1"/>
          <p:nvPr/>
        </p:nvSpPr>
        <p:spPr>
          <a:xfrm>
            <a:off x="6121400" y="422772"/>
            <a:ext cx="5346700" cy="769441"/>
          </a:xfrm>
          <a:prstGeom prst="rect">
            <a:avLst/>
          </a:prstGeom>
          <a:noFill/>
        </p:spPr>
        <p:txBody>
          <a:bodyPr wrap="square" rtlCol="0">
            <a:spAutoFit/>
          </a:bodyPr>
          <a:lstStyle/>
          <a:p>
            <a:r>
              <a:rPr lang="en-US" sz="4400" dirty="0" smtClean="0">
                <a:latin typeface="Arial" panose="020B0604020202020204" pitchFamily="34" charset="0"/>
                <a:cs typeface="Arial" panose="020B0604020202020204" pitchFamily="34" charset="0"/>
              </a:rPr>
              <a:t>Addison’s Disease </a:t>
            </a:r>
            <a:endParaRPr lang="en-US" sz="4400" dirty="0">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2"/>
          <a:stretch>
            <a:fillRect/>
          </a:stretch>
        </p:blipFill>
        <p:spPr>
          <a:xfrm>
            <a:off x="3757960" y="2980089"/>
            <a:ext cx="4232701" cy="3286568"/>
          </a:xfrm>
          <a:prstGeom prst="rect">
            <a:avLst/>
          </a:prstGeom>
        </p:spPr>
      </p:pic>
    </p:spTree>
    <p:extLst>
      <p:ext uri="{BB962C8B-B14F-4D97-AF65-F5344CB8AC3E}">
        <p14:creationId xmlns:p14="http://schemas.microsoft.com/office/powerpoint/2010/main" val="3497247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Disorders of the Adrenal Cortex: </a:t>
            </a:r>
            <a:r>
              <a:rPr lang="en-US" dirty="0" smtClean="0">
                <a:latin typeface="Arial" panose="020B0604020202020204" pitchFamily="34" charset="0"/>
                <a:cs typeface="Arial" panose="020B0604020202020204" pitchFamily="34" charset="0"/>
              </a:rPr>
              <a:t>Addison’s Disease</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lstStyle/>
          <a:p>
            <a:r>
              <a:rPr lang="en-CA" sz="3200" dirty="0">
                <a:latin typeface="Arial" panose="020B0604020202020204" pitchFamily="34" charset="0"/>
                <a:cs typeface="Arial" panose="020B0604020202020204" pitchFamily="34" charset="0"/>
              </a:rPr>
              <a:t>Most common cause </a:t>
            </a:r>
            <a:r>
              <a:rPr lang="en-CA" sz="3200" dirty="0" smtClean="0">
                <a:latin typeface="Arial" panose="020B0604020202020204" pitchFamily="34" charset="0"/>
                <a:cs typeface="Arial" panose="020B0604020202020204" pitchFamily="34" charset="0"/>
              </a:rPr>
              <a:t>autoimmune</a:t>
            </a:r>
          </a:p>
          <a:p>
            <a:pPr lvl="1"/>
            <a:r>
              <a:rPr lang="en-CA" dirty="0" smtClean="0">
                <a:latin typeface="Arial" panose="020B0604020202020204" pitchFamily="34" charset="0"/>
                <a:cs typeface="Arial" panose="020B0604020202020204" pitchFamily="34" charset="0"/>
              </a:rPr>
              <a:t>Adrenal tissue is destroyed by own antibodies</a:t>
            </a:r>
            <a:endParaRPr lang="en-CA" dirty="0">
              <a:latin typeface="Arial" panose="020B0604020202020204" pitchFamily="34" charset="0"/>
              <a:cs typeface="Arial" panose="020B0604020202020204" pitchFamily="34" charset="0"/>
            </a:endParaRPr>
          </a:p>
          <a:p>
            <a:r>
              <a:rPr lang="en-CA" sz="3200" dirty="0">
                <a:latin typeface="Arial" panose="020B0604020202020204" pitchFamily="34" charset="0"/>
                <a:cs typeface="Arial" panose="020B0604020202020204" pitchFamily="34" charset="0"/>
              </a:rPr>
              <a:t>Adrenocortical </a:t>
            </a:r>
            <a:r>
              <a:rPr lang="en-CA" sz="3200" dirty="0" smtClean="0">
                <a:latin typeface="Arial" panose="020B0604020202020204" pitchFamily="34" charset="0"/>
                <a:cs typeface="Arial" panose="020B0604020202020204" pitchFamily="34" charset="0"/>
              </a:rPr>
              <a:t>insufficiency</a:t>
            </a:r>
          </a:p>
          <a:p>
            <a:pPr lvl="1"/>
            <a:r>
              <a:rPr lang="en-CA" dirty="0">
                <a:latin typeface="Arial" panose="020B0604020202020204" pitchFamily="34" charset="0"/>
                <a:cs typeface="Arial" panose="020B0604020202020204" pitchFamily="34" charset="0"/>
              </a:rPr>
              <a:t>All corticosteroids (glucocorticoids, mineralocorticoids, and androgens</a:t>
            </a:r>
            <a:r>
              <a:rPr lang="en-CA" dirty="0" smtClean="0">
                <a:latin typeface="Arial" panose="020B0604020202020204" pitchFamily="34" charset="0"/>
                <a:cs typeface="Arial" panose="020B0604020202020204" pitchFamily="34" charset="0"/>
              </a:rPr>
              <a:t>)</a:t>
            </a:r>
          </a:p>
          <a:p>
            <a:r>
              <a:rPr lang="en-CA" sz="3200" dirty="0" smtClean="0">
                <a:latin typeface="Arial" panose="020B0604020202020204" pitchFamily="34" charset="0"/>
                <a:cs typeface="Arial" panose="020B0604020202020204" pitchFamily="34" charset="0"/>
              </a:rPr>
              <a:t>Clinical manifestations often do not occur until 90% of adrenal cortex is destroyed – often advanced disease when diagnosed</a:t>
            </a:r>
            <a:endParaRPr lang="en-CA" dirty="0" smtClean="0">
              <a:latin typeface="Arial" panose="020B0604020202020204" pitchFamily="34" charset="0"/>
              <a:cs typeface="Arial" panose="020B0604020202020204" pitchFamily="34" charset="0"/>
            </a:endParaRPr>
          </a:p>
          <a:p>
            <a:pPr marL="0" indent="0">
              <a:buNone/>
            </a:pPr>
            <a:endParaRPr lang="en-US" dirty="0"/>
          </a:p>
        </p:txBody>
      </p:sp>
      <p:sp>
        <p:nvSpPr>
          <p:cNvPr id="4" name="Slide Number Placeholder 3"/>
          <p:cNvSpPr>
            <a:spLocks noGrp="1"/>
          </p:cNvSpPr>
          <p:nvPr>
            <p:ph type="sldNum" sz="quarter" idx="12"/>
          </p:nvPr>
        </p:nvSpPr>
        <p:spPr/>
        <p:txBody>
          <a:bodyPr/>
          <a:lstStyle/>
          <a:p>
            <a:fld id="{7E4DDEC8-92D6-411A-BCF7-A8B70F10661C}" type="slidenum">
              <a:rPr lang="en-US" smtClean="0"/>
              <a:t>26</a:t>
            </a:fld>
            <a:endParaRPr lang="en-US"/>
          </a:p>
        </p:txBody>
      </p:sp>
    </p:spTree>
    <p:extLst>
      <p:ext uri="{BB962C8B-B14F-4D97-AF65-F5344CB8AC3E}">
        <p14:creationId xmlns:p14="http://schemas.microsoft.com/office/powerpoint/2010/main" val="279241931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panose="020B0604020202020204" pitchFamily="34" charset="0"/>
                <a:cs typeface="Arial" panose="020B0604020202020204" pitchFamily="34" charset="0"/>
              </a:rPr>
              <a:t>Addison’s Disease</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838200" y="1825625"/>
            <a:ext cx="10515600" cy="4895850"/>
          </a:xfrm>
        </p:spPr>
        <p:txBody>
          <a:bodyPr>
            <a:normAutofit lnSpcReduction="10000"/>
          </a:bodyPr>
          <a:lstStyle/>
          <a:p>
            <a:pPr marL="0" indent="0">
              <a:buNone/>
            </a:pPr>
            <a:r>
              <a:rPr lang="en-US" dirty="0" smtClean="0">
                <a:latin typeface="Arial" panose="020B0604020202020204" pitchFamily="34" charset="0"/>
                <a:cs typeface="Arial" panose="020B0604020202020204" pitchFamily="34" charset="0"/>
              </a:rPr>
              <a:t>Clinical Manifestations:</a:t>
            </a:r>
          </a:p>
          <a:p>
            <a:r>
              <a:rPr lang="en-CA" dirty="0">
                <a:latin typeface="Arial" panose="020B0604020202020204" pitchFamily="34" charset="0"/>
                <a:cs typeface="Arial" panose="020B0604020202020204" pitchFamily="34" charset="0"/>
              </a:rPr>
              <a:t>Progressive weakness</a:t>
            </a:r>
          </a:p>
          <a:p>
            <a:r>
              <a:rPr lang="en-CA" dirty="0" smtClean="0">
                <a:latin typeface="Arial" panose="020B0604020202020204" pitchFamily="34" charset="0"/>
                <a:cs typeface="Arial" panose="020B0604020202020204" pitchFamily="34" charset="0"/>
              </a:rPr>
              <a:t>Weight loss, Anorexia</a:t>
            </a:r>
            <a:endParaRPr lang="en-CA" dirty="0">
              <a:latin typeface="Arial" panose="020B0604020202020204" pitchFamily="34" charset="0"/>
              <a:cs typeface="Arial" panose="020B0604020202020204" pitchFamily="34" charset="0"/>
            </a:endParaRPr>
          </a:p>
          <a:p>
            <a:r>
              <a:rPr lang="en-CA" dirty="0" smtClean="0">
                <a:latin typeface="Arial" panose="020B0604020202020204" pitchFamily="34" charset="0"/>
                <a:cs typeface="Arial" panose="020B0604020202020204" pitchFamily="34" charset="0"/>
              </a:rPr>
              <a:t>Fatigue</a:t>
            </a:r>
            <a:endParaRPr lang="en-CA" dirty="0">
              <a:latin typeface="Arial" panose="020B0604020202020204" pitchFamily="34" charset="0"/>
              <a:cs typeface="Arial" panose="020B0604020202020204" pitchFamily="34" charset="0"/>
            </a:endParaRPr>
          </a:p>
          <a:p>
            <a:r>
              <a:rPr lang="en-CA" dirty="0">
                <a:latin typeface="Arial" panose="020B0604020202020204" pitchFamily="34" charset="0"/>
                <a:cs typeface="Arial" panose="020B0604020202020204" pitchFamily="34" charset="0"/>
              </a:rPr>
              <a:t>Hyperpigmentation in sun exposed areas, pressure points, joints, and </a:t>
            </a:r>
            <a:r>
              <a:rPr lang="en-CA" dirty="0" smtClean="0">
                <a:latin typeface="Arial" panose="020B0604020202020204" pitchFamily="34" charset="0"/>
                <a:cs typeface="Arial" panose="020B0604020202020204" pitchFamily="34" charset="0"/>
              </a:rPr>
              <a:t>hands – caused by increased ACTH</a:t>
            </a:r>
            <a:endParaRPr lang="en-CA" dirty="0">
              <a:latin typeface="Arial" panose="020B0604020202020204" pitchFamily="34" charset="0"/>
              <a:cs typeface="Arial" panose="020B0604020202020204" pitchFamily="34" charset="0"/>
            </a:endParaRPr>
          </a:p>
          <a:p>
            <a:r>
              <a:rPr lang="en-CA" dirty="0" smtClean="0">
                <a:latin typeface="Arial" panose="020B0604020202020204" pitchFamily="34" charset="0"/>
                <a:cs typeface="Arial" panose="020B0604020202020204" pitchFamily="34" charset="0"/>
              </a:rPr>
              <a:t>Nausea, vomiting, diarrhea</a:t>
            </a:r>
          </a:p>
          <a:p>
            <a:r>
              <a:rPr lang="en-CA" dirty="0" smtClean="0">
                <a:latin typeface="Arial" panose="020B0604020202020204" pitchFamily="34" charset="0"/>
                <a:cs typeface="Arial" panose="020B0604020202020204" pitchFamily="34" charset="0"/>
              </a:rPr>
              <a:t>Orthostatic hypotension</a:t>
            </a:r>
            <a:endParaRPr lang="en-CA" dirty="0">
              <a:latin typeface="Arial" panose="020B0604020202020204" pitchFamily="34" charset="0"/>
              <a:cs typeface="Arial" panose="020B0604020202020204" pitchFamily="34" charset="0"/>
            </a:endParaRPr>
          </a:p>
          <a:p>
            <a:r>
              <a:rPr lang="en-CA" dirty="0" smtClean="0">
                <a:latin typeface="Arial" panose="020B0604020202020204" pitchFamily="34" charset="0"/>
                <a:cs typeface="Arial" panose="020B0604020202020204" pitchFamily="34" charset="0"/>
              </a:rPr>
              <a:t>Hyponatremia, Salt craving</a:t>
            </a:r>
          </a:p>
          <a:p>
            <a:r>
              <a:rPr lang="en-CA" dirty="0" smtClean="0">
                <a:latin typeface="Arial" panose="020B0604020202020204" pitchFamily="34" charset="0"/>
                <a:cs typeface="Arial" panose="020B0604020202020204" pitchFamily="34" charset="0"/>
              </a:rPr>
              <a:t>Hyperkalemia</a:t>
            </a:r>
            <a:endParaRPr lang="en-US" dirty="0">
              <a:latin typeface="Arial" panose="020B0604020202020204" pitchFamily="34" charset="0"/>
              <a:cs typeface="Arial" panose="020B0604020202020204" pitchFamily="34" charset="0"/>
            </a:endParaRPr>
          </a:p>
          <a:p>
            <a:endParaRPr lang="en-US" dirty="0" smtClean="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7E4DDEC8-92D6-411A-BCF7-A8B70F10661C}" type="slidenum">
              <a:rPr lang="en-US" smtClean="0"/>
              <a:t>27</a:t>
            </a:fld>
            <a:endParaRPr lang="en-US"/>
          </a:p>
        </p:txBody>
      </p:sp>
      <p:pic>
        <p:nvPicPr>
          <p:cNvPr id="5" name="Picture 4"/>
          <p:cNvPicPr>
            <a:picLocks noChangeAspect="1"/>
          </p:cNvPicPr>
          <p:nvPr/>
        </p:nvPicPr>
        <p:blipFill>
          <a:blip r:embed="rId2"/>
          <a:stretch>
            <a:fillRect/>
          </a:stretch>
        </p:blipFill>
        <p:spPr>
          <a:xfrm>
            <a:off x="6547780" y="1224078"/>
            <a:ext cx="3432214" cy="2255101"/>
          </a:xfrm>
          <a:prstGeom prst="rect">
            <a:avLst/>
          </a:prstGeom>
        </p:spPr>
      </p:pic>
    </p:spTree>
    <p:extLst>
      <p:ext uri="{BB962C8B-B14F-4D97-AF65-F5344CB8AC3E}">
        <p14:creationId xmlns:p14="http://schemas.microsoft.com/office/powerpoint/2010/main" val="71053954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90535"/>
            <a:ext cx="10515600" cy="1325563"/>
          </a:xfrm>
        </p:spPr>
        <p:txBody>
          <a:bodyPr/>
          <a:lstStyle/>
          <a:p>
            <a:r>
              <a:rPr lang="en-US" dirty="0" err="1" smtClean="0">
                <a:latin typeface="Arial" panose="020B0604020202020204" pitchFamily="34" charset="0"/>
                <a:cs typeface="Arial" panose="020B0604020202020204" pitchFamily="34" charset="0"/>
              </a:rPr>
              <a:t>Addisonian</a:t>
            </a:r>
            <a:r>
              <a:rPr lang="en-US" dirty="0" smtClean="0">
                <a:latin typeface="Arial" panose="020B0604020202020204" pitchFamily="34" charset="0"/>
                <a:cs typeface="Arial" panose="020B0604020202020204" pitchFamily="34" charset="0"/>
              </a:rPr>
              <a:t> Crisis</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838200" y="1360449"/>
            <a:ext cx="10729332" cy="5274525"/>
          </a:xfrm>
        </p:spPr>
        <p:txBody>
          <a:bodyPr>
            <a:normAutofit lnSpcReduction="10000"/>
          </a:bodyPr>
          <a:lstStyle/>
          <a:p>
            <a:r>
              <a:rPr lang="en-US" dirty="0" smtClean="0">
                <a:latin typeface="Arial" panose="020B0604020202020204" pitchFamily="34" charset="0"/>
                <a:cs typeface="Arial" panose="020B0604020202020204" pitchFamily="34" charset="0"/>
              </a:rPr>
              <a:t>Life threatening </a:t>
            </a:r>
          </a:p>
          <a:p>
            <a:r>
              <a:rPr lang="en-US" dirty="0" smtClean="0">
                <a:latin typeface="Arial" panose="020B0604020202020204" pitchFamily="34" charset="0"/>
                <a:cs typeface="Arial" panose="020B0604020202020204" pitchFamily="34" charset="0"/>
              </a:rPr>
              <a:t>Caused by insufficient adrenocortical hormones or a sudden</a:t>
            </a:r>
            <a:r>
              <a:rPr lang="en-US" dirty="0">
                <a:latin typeface="Arial" panose="020B0604020202020204" pitchFamily="34" charset="0"/>
                <a:cs typeface="Arial" panose="020B0604020202020204" pitchFamily="34" charset="0"/>
              </a:rPr>
              <a:t>↓ in </a:t>
            </a:r>
            <a:r>
              <a:rPr lang="en-US" dirty="0" smtClean="0">
                <a:latin typeface="Arial" panose="020B0604020202020204" pitchFamily="34" charset="0"/>
                <a:cs typeface="Arial" panose="020B0604020202020204" pitchFamily="34" charset="0"/>
              </a:rPr>
              <a:t>hormones </a:t>
            </a:r>
          </a:p>
          <a:p>
            <a:pPr lvl="1"/>
            <a:r>
              <a:rPr lang="en-US" dirty="0" smtClean="0">
                <a:latin typeface="Arial" panose="020B0604020202020204" pitchFamily="34" charset="0"/>
                <a:cs typeface="Arial" panose="020B0604020202020204" pitchFamily="34" charset="0"/>
              </a:rPr>
              <a:t>Triggered by stress, sudden withdrawal from steroids, adrenal surgery, or sudden pituitary gland destruction</a:t>
            </a:r>
            <a:endParaRPr lang="en-US" dirty="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Hypotension, Tachycardia</a:t>
            </a:r>
          </a:p>
          <a:p>
            <a:r>
              <a:rPr lang="en-US" dirty="0" smtClean="0">
                <a:latin typeface="Arial" panose="020B0604020202020204" pitchFamily="34" charset="0"/>
                <a:cs typeface="Arial" panose="020B0604020202020204" pitchFamily="34" charset="0"/>
              </a:rPr>
              <a:t>Hyponatremia, Hyperkalemia, Hypoglycemia</a:t>
            </a:r>
            <a:endParaRPr lang="en-US" dirty="0">
              <a:latin typeface="Arial" panose="020B0604020202020204" pitchFamily="34" charset="0"/>
              <a:cs typeface="Arial" panose="020B0604020202020204" pitchFamily="34" charset="0"/>
            </a:endParaRPr>
          </a:p>
          <a:p>
            <a:r>
              <a:rPr lang="en-CA" dirty="0">
                <a:latin typeface="Arial" panose="020B0604020202020204" pitchFamily="34" charset="0"/>
                <a:cs typeface="Arial" panose="020B0604020202020204" pitchFamily="34" charset="0"/>
              </a:rPr>
              <a:t>Fever, weakness, and confusion</a:t>
            </a:r>
          </a:p>
          <a:p>
            <a:r>
              <a:rPr lang="en-CA" dirty="0">
                <a:latin typeface="Arial" panose="020B0604020202020204" pitchFamily="34" charset="0"/>
                <a:cs typeface="Arial" panose="020B0604020202020204" pitchFamily="34" charset="0"/>
              </a:rPr>
              <a:t>Monitor VS, fluids, </a:t>
            </a:r>
            <a:r>
              <a:rPr lang="en-CA" dirty="0" smtClean="0">
                <a:latin typeface="Arial" panose="020B0604020202020204" pitchFamily="34" charset="0"/>
                <a:cs typeface="Arial" panose="020B0604020202020204" pitchFamily="34" charset="0"/>
              </a:rPr>
              <a:t>electrolytes, s/s infection</a:t>
            </a:r>
          </a:p>
          <a:p>
            <a:r>
              <a:rPr lang="en-CA" dirty="0">
                <a:latin typeface="Arial" panose="020B0604020202020204" pitchFamily="34" charset="0"/>
                <a:cs typeface="Arial" panose="020B0604020202020204" pitchFamily="34" charset="0"/>
              </a:rPr>
              <a:t>H</a:t>
            </a:r>
            <a:r>
              <a:rPr lang="en-CA" dirty="0" smtClean="0">
                <a:latin typeface="Arial" panose="020B0604020202020204" pitchFamily="34" charset="0"/>
                <a:cs typeface="Arial" panose="020B0604020202020204" pitchFamily="34" charset="0"/>
              </a:rPr>
              <a:t>ormone therapy/ steroids (High dose hydrocortisone replacement)</a:t>
            </a:r>
          </a:p>
          <a:p>
            <a:r>
              <a:rPr lang="en-CA" dirty="0" smtClean="0">
                <a:latin typeface="Arial" panose="020B0604020202020204" pitchFamily="34" charset="0"/>
                <a:cs typeface="Arial" panose="020B0604020202020204" pitchFamily="34" charset="0"/>
              </a:rPr>
              <a:t>Decrease stimuli</a:t>
            </a:r>
            <a:endParaRPr lang="en-CA" dirty="0">
              <a:latin typeface="Arial" panose="020B0604020202020204" pitchFamily="34" charset="0"/>
              <a:cs typeface="Arial" panose="020B0604020202020204" pitchFamily="34" charset="0"/>
            </a:endParaRPr>
          </a:p>
          <a:p>
            <a:pPr marL="0" indent="0">
              <a:buNone/>
            </a:pPr>
            <a:endParaRPr lang="en-CA" dirty="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12"/>
          </p:nvPr>
        </p:nvSpPr>
        <p:spPr/>
        <p:txBody>
          <a:bodyPr/>
          <a:lstStyle/>
          <a:p>
            <a:fld id="{7E4DDEC8-92D6-411A-BCF7-A8B70F10661C}" type="slidenum">
              <a:rPr lang="en-US" smtClean="0"/>
              <a:t>28</a:t>
            </a:fld>
            <a:endParaRPr lang="en-US"/>
          </a:p>
        </p:txBody>
      </p:sp>
    </p:spTree>
    <p:extLst>
      <p:ext uri="{BB962C8B-B14F-4D97-AF65-F5344CB8AC3E}">
        <p14:creationId xmlns:p14="http://schemas.microsoft.com/office/powerpoint/2010/main" val="265442491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panose="020B0604020202020204" pitchFamily="34" charset="0"/>
                <a:cs typeface="Arial" panose="020B0604020202020204" pitchFamily="34" charset="0"/>
              </a:rPr>
              <a:t>Addison’s Disease</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lstStyle/>
          <a:p>
            <a:r>
              <a:rPr lang="en-CA" sz="3600" dirty="0">
                <a:latin typeface="Arial" panose="020B0604020202020204" pitchFamily="34" charset="0"/>
                <a:cs typeface="Arial" panose="020B0604020202020204" pitchFamily="34" charset="0"/>
              </a:rPr>
              <a:t>Teaching</a:t>
            </a:r>
          </a:p>
          <a:p>
            <a:pPr lvl="1"/>
            <a:r>
              <a:rPr lang="en-CA" sz="3200" dirty="0">
                <a:latin typeface="Arial" panose="020B0604020202020204" pitchFamily="34" charset="0"/>
                <a:cs typeface="Arial" panose="020B0604020202020204" pitchFamily="34" charset="0"/>
              </a:rPr>
              <a:t>Symptoms of under and over </a:t>
            </a:r>
            <a:r>
              <a:rPr lang="en-CA" sz="3200" dirty="0" smtClean="0">
                <a:latin typeface="Arial" panose="020B0604020202020204" pitchFamily="34" charset="0"/>
                <a:cs typeface="Arial" panose="020B0604020202020204" pitchFamily="34" charset="0"/>
              </a:rPr>
              <a:t>dosing of steroids</a:t>
            </a:r>
            <a:endParaRPr lang="en-CA" sz="3200" dirty="0">
              <a:latin typeface="Arial" panose="020B0604020202020204" pitchFamily="34" charset="0"/>
              <a:cs typeface="Arial" panose="020B0604020202020204" pitchFamily="34" charset="0"/>
            </a:endParaRPr>
          </a:p>
          <a:p>
            <a:pPr lvl="1"/>
            <a:r>
              <a:rPr lang="en-CA" sz="3200" dirty="0">
                <a:latin typeface="Arial" panose="020B0604020202020204" pitchFamily="34" charset="0"/>
                <a:cs typeface="Arial" panose="020B0604020202020204" pitchFamily="34" charset="0"/>
              </a:rPr>
              <a:t>Lifelong </a:t>
            </a:r>
            <a:r>
              <a:rPr lang="en-CA" sz="3200" dirty="0" smtClean="0">
                <a:latin typeface="Arial" panose="020B0604020202020204" pitchFamily="34" charset="0"/>
                <a:cs typeface="Arial" panose="020B0604020202020204" pitchFamily="34" charset="0"/>
              </a:rPr>
              <a:t>steroid replacement</a:t>
            </a:r>
            <a:endParaRPr lang="en-CA" sz="3200" dirty="0">
              <a:latin typeface="Arial" panose="020B0604020202020204" pitchFamily="34" charset="0"/>
              <a:cs typeface="Arial" panose="020B0604020202020204" pitchFamily="34" charset="0"/>
            </a:endParaRPr>
          </a:p>
          <a:p>
            <a:pPr lvl="1"/>
            <a:r>
              <a:rPr lang="en-CA" sz="3200" dirty="0">
                <a:latin typeface="Arial" panose="020B0604020202020204" pitchFamily="34" charset="0"/>
                <a:cs typeface="Arial" panose="020B0604020202020204" pitchFamily="34" charset="0"/>
              </a:rPr>
              <a:t>2∕3 </a:t>
            </a:r>
            <a:r>
              <a:rPr lang="en-CA" sz="3200" dirty="0" smtClean="0">
                <a:latin typeface="Arial" panose="020B0604020202020204" pitchFamily="34" charset="0"/>
                <a:cs typeface="Arial" panose="020B0604020202020204" pitchFamily="34" charset="0"/>
              </a:rPr>
              <a:t>of medication in </a:t>
            </a:r>
            <a:r>
              <a:rPr lang="en-CA" sz="3200" dirty="0">
                <a:latin typeface="Arial" panose="020B0604020202020204" pitchFamily="34" charset="0"/>
                <a:cs typeface="Arial" panose="020B0604020202020204" pitchFamily="34" charset="0"/>
              </a:rPr>
              <a:t>am and 1∕3 </a:t>
            </a:r>
            <a:r>
              <a:rPr lang="en-CA" sz="3200" dirty="0" smtClean="0">
                <a:latin typeface="Arial" panose="020B0604020202020204" pitchFamily="34" charset="0"/>
                <a:cs typeface="Arial" panose="020B0604020202020204" pitchFamily="34" charset="0"/>
              </a:rPr>
              <a:t>in afternoon</a:t>
            </a:r>
            <a:endParaRPr lang="en-CA" sz="3200" dirty="0">
              <a:latin typeface="Arial" panose="020B0604020202020204" pitchFamily="34" charset="0"/>
              <a:cs typeface="Arial" panose="020B0604020202020204" pitchFamily="34" charset="0"/>
            </a:endParaRPr>
          </a:p>
          <a:p>
            <a:pPr lvl="1"/>
            <a:r>
              <a:rPr lang="en-CA" sz="3200" dirty="0">
                <a:latin typeface="Arial" panose="020B0604020202020204" pitchFamily="34" charset="0"/>
                <a:cs typeface="Arial" panose="020B0604020202020204" pitchFamily="34" charset="0"/>
              </a:rPr>
              <a:t>Stress management and increased need for </a:t>
            </a:r>
            <a:r>
              <a:rPr lang="en-CA" sz="3200" dirty="0" smtClean="0">
                <a:latin typeface="Arial" panose="020B0604020202020204" pitchFamily="34" charset="0"/>
                <a:cs typeface="Arial" panose="020B0604020202020204" pitchFamily="34" charset="0"/>
              </a:rPr>
              <a:t>steroids with stress</a:t>
            </a:r>
          </a:p>
          <a:p>
            <a:pPr lvl="2"/>
            <a:r>
              <a:rPr lang="en-CA" sz="2800" dirty="0" smtClean="0">
                <a:latin typeface="Arial" panose="020B0604020202020204" pitchFamily="34" charset="0"/>
                <a:cs typeface="Arial" panose="020B0604020202020204" pitchFamily="34" charset="0"/>
              </a:rPr>
              <a:t>Double steroids with minor </a:t>
            </a:r>
            <a:r>
              <a:rPr lang="en-CA" sz="2800" dirty="0">
                <a:latin typeface="Arial" panose="020B0604020202020204" pitchFamily="34" charset="0"/>
                <a:cs typeface="Arial" panose="020B0604020202020204" pitchFamily="34" charset="0"/>
              </a:rPr>
              <a:t>stress</a:t>
            </a:r>
          </a:p>
          <a:p>
            <a:pPr lvl="2"/>
            <a:r>
              <a:rPr lang="en-CA" sz="2800" dirty="0">
                <a:latin typeface="Arial" panose="020B0604020202020204" pitchFamily="34" charset="0"/>
                <a:cs typeface="Arial" panose="020B0604020202020204" pitchFamily="34" charset="0"/>
              </a:rPr>
              <a:t>Triple </a:t>
            </a:r>
            <a:r>
              <a:rPr lang="en-CA" sz="2800" dirty="0" smtClean="0">
                <a:latin typeface="Arial" panose="020B0604020202020204" pitchFamily="34" charset="0"/>
                <a:cs typeface="Arial" panose="020B0604020202020204" pitchFamily="34" charset="0"/>
              </a:rPr>
              <a:t>steroids with major </a:t>
            </a:r>
            <a:r>
              <a:rPr lang="en-CA" sz="2800" dirty="0">
                <a:latin typeface="Arial" panose="020B0604020202020204" pitchFamily="34" charset="0"/>
                <a:cs typeface="Arial" panose="020B0604020202020204" pitchFamily="34" charset="0"/>
              </a:rPr>
              <a:t>stress</a:t>
            </a:r>
          </a:p>
          <a:p>
            <a:pPr marL="457200" lvl="1" indent="0">
              <a:buNone/>
            </a:pPr>
            <a:endParaRPr lang="en-US" dirty="0"/>
          </a:p>
          <a:p>
            <a:endParaRPr lang="en-US" dirty="0"/>
          </a:p>
        </p:txBody>
      </p:sp>
      <p:sp>
        <p:nvSpPr>
          <p:cNvPr id="4" name="Slide Number Placeholder 3"/>
          <p:cNvSpPr>
            <a:spLocks noGrp="1"/>
          </p:cNvSpPr>
          <p:nvPr>
            <p:ph type="sldNum" sz="quarter" idx="12"/>
          </p:nvPr>
        </p:nvSpPr>
        <p:spPr/>
        <p:txBody>
          <a:bodyPr/>
          <a:lstStyle/>
          <a:p>
            <a:fld id="{7E4DDEC8-92D6-411A-BCF7-A8B70F10661C}" type="slidenum">
              <a:rPr lang="en-US" smtClean="0"/>
              <a:t>29</a:t>
            </a:fld>
            <a:endParaRPr lang="en-US"/>
          </a:p>
        </p:txBody>
      </p:sp>
    </p:spTree>
    <p:extLst>
      <p:ext uri="{BB962C8B-B14F-4D97-AF65-F5344CB8AC3E}">
        <p14:creationId xmlns:p14="http://schemas.microsoft.com/office/powerpoint/2010/main" val="39009105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4350" y="301625"/>
            <a:ext cx="10515600" cy="1325563"/>
          </a:xfrm>
        </p:spPr>
        <p:txBody>
          <a:bodyPr/>
          <a:lstStyle/>
          <a:p>
            <a:r>
              <a:rPr lang="en-US" dirty="0" smtClean="0">
                <a:latin typeface="Arial" panose="020B0604020202020204" pitchFamily="34" charset="0"/>
                <a:cs typeface="Arial" panose="020B0604020202020204" pitchFamily="34" charset="0"/>
              </a:rPr>
              <a:t>Disorders of the Anterior Pituitary Gland: </a:t>
            </a:r>
            <a:r>
              <a:rPr lang="en-US" dirty="0" err="1" smtClean="0">
                <a:latin typeface="Arial" panose="020B0604020202020204" pitchFamily="34" charset="0"/>
                <a:cs typeface="Arial" panose="020B0604020202020204" pitchFamily="34" charset="0"/>
              </a:rPr>
              <a:t>Hyperpituitarism</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00050" y="1358900"/>
            <a:ext cx="11163300" cy="5219700"/>
          </a:xfrm>
        </p:spPr>
        <p:txBody>
          <a:bodyPr>
            <a:normAutofit lnSpcReduction="10000"/>
          </a:bodyPr>
          <a:lstStyle/>
          <a:p>
            <a:pPr marL="0" lvl="1" indent="0">
              <a:spcBef>
                <a:spcPts val="1000"/>
              </a:spcBef>
              <a:buNone/>
            </a:pPr>
            <a:endParaRPr lang="en-CA" sz="2800" b="1" dirty="0" smtClean="0">
              <a:latin typeface="Arial" panose="020B0604020202020204" pitchFamily="34" charset="0"/>
              <a:cs typeface="Arial" panose="020B0604020202020204" pitchFamily="34" charset="0"/>
            </a:endParaRPr>
          </a:p>
          <a:p>
            <a:pPr marL="0" lvl="1" indent="0">
              <a:spcBef>
                <a:spcPts val="1000"/>
              </a:spcBef>
              <a:buNone/>
            </a:pPr>
            <a:r>
              <a:rPr lang="en-CA" sz="2800" b="1" dirty="0" smtClean="0">
                <a:latin typeface="Arial" panose="020B0604020202020204" pitchFamily="34" charset="0"/>
                <a:cs typeface="Arial" panose="020B0604020202020204" pitchFamily="34" charset="0"/>
              </a:rPr>
              <a:t>Overproduction </a:t>
            </a:r>
            <a:r>
              <a:rPr lang="en-CA" sz="2800" b="1" dirty="0">
                <a:latin typeface="Arial" panose="020B0604020202020204" pitchFamily="34" charset="0"/>
                <a:cs typeface="Arial" panose="020B0604020202020204" pitchFamily="34" charset="0"/>
              </a:rPr>
              <a:t>of the growth </a:t>
            </a:r>
            <a:r>
              <a:rPr lang="en-CA" sz="2800" b="1" dirty="0" smtClean="0">
                <a:latin typeface="Arial" panose="020B0604020202020204" pitchFamily="34" charset="0"/>
                <a:cs typeface="Arial" panose="020B0604020202020204" pitchFamily="34" charset="0"/>
              </a:rPr>
              <a:t>hormone = </a:t>
            </a:r>
            <a:r>
              <a:rPr lang="en-US" sz="2800" b="1" dirty="0" smtClean="0">
                <a:latin typeface="Arial" panose="020B0604020202020204" pitchFamily="34" charset="0"/>
                <a:cs typeface="Arial" panose="020B0604020202020204" pitchFamily="34" charset="0"/>
              </a:rPr>
              <a:t>Acromegaly </a:t>
            </a:r>
          </a:p>
          <a:p>
            <a:pPr lvl="1"/>
            <a:r>
              <a:rPr lang="en-US" sz="2800" dirty="0" smtClean="0">
                <a:latin typeface="Arial" panose="020B0604020202020204" pitchFamily="34" charset="0"/>
                <a:cs typeface="Arial" panose="020B0604020202020204" pitchFamily="34" charset="0"/>
              </a:rPr>
              <a:t>Most often occurs as a result of a benign pituitary tumor (adenoma)</a:t>
            </a:r>
            <a:endParaRPr lang="en-US" sz="2800" dirty="0">
              <a:latin typeface="Arial" panose="020B0604020202020204" pitchFamily="34" charset="0"/>
              <a:cs typeface="Arial" panose="020B0604020202020204" pitchFamily="34" charset="0"/>
            </a:endParaRPr>
          </a:p>
          <a:p>
            <a:pPr marL="457200" lvl="1" indent="0">
              <a:buNone/>
            </a:pPr>
            <a:r>
              <a:rPr lang="en-CA" sz="2800" dirty="0" smtClean="0">
                <a:latin typeface="Arial" panose="020B0604020202020204" pitchFamily="34" charset="0"/>
                <a:cs typeface="Arial" panose="020B0604020202020204" pitchFamily="34" charset="0"/>
              </a:rPr>
              <a:t>Overgrowth of soft tissues and bones in the hands, feet, and face</a:t>
            </a:r>
            <a:endParaRPr lang="en-CA" sz="2800" dirty="0">
              <a:latin typeface="Arial" panose="020B0604020202020204" pitchFamily="34" charset="0"/>
              <a:cs typeface="Arial" panose="020B0604020202020204" pitchFamily="34" charset="0"/>
            </a:endParaRPr>
          </a:p>
          <a:p>
            <a:pPr lvl="2"/>
            <a:r>
              <a:rPr lang="en-CA" sz="2400" dirty="0">
                <a:latin typeface="Arial" panose="020B0604020202020204" pitchFamily="34" charset="0"/>
                <a:cs typeface="Arial" panose="020B0604020202020204" pitchFamily="34" charset="0"/>
              </a:rPr>
              <a:t>Gigantism</a:t>
            </a:r>
          </a:p>
          <a:p>
            <a:pPr lvl="2"/>
            <a:r>
              <a:rPr lang="en-CA" sz="2400" dirty="0">
                <a:latin typeface="Arial" panose="020B0604020202020204" pitchFamily="34" charset="0"/>
                <a:cs typeface="Arial" panose="020B0604020202020204" pitchFamily="34" charset="0"/>
              </a:rPr>
              <a:t>Enlargement of hands, feet, face, and head</a:t>
            </a:r>
          </a:p>
          <a:p>
            <a:pPr lvl="2"/>
            <a:r>
              <a:rPr lang="en-CA" sz="2400" dirty="0">
                <a:latin typeface="Arial" panose="020B0604020202020204" pitchFamily="34" charset="0"/>
                <a:cs typeface="Arial" panose="020B0604020202020204" pitchFamily="34" charset="0"/>
              </a:rPr>
              <a:t>Voice deepens and </a:t>
            </a:r>
            <a:r>
              <a:rPr lang="en-CA" sz="2400" dirty="0" smtClean="0">
                <a:latin typeface="Arial" panose="020B0604020202020204" pitchFamily="34" charset="0"/>
                <a:cs typeface="Arial" panose="020B0604020202020204" pitchFamily="34" charset="0"/>
              </a:rPr>
              <a:t>enlargement of tongue</a:t>
            </a:r>
          </a:p>
          <a:p>
            <a:pPr marL="914400" lvl="2" indent="0">
              <a:buNone/>
            </a:pPr>
            <a:r>
              <a:rPr lang="en-CA" sz="2400" dirty="0">
                <a:latin typeface="Arial" panose="020B0604020202020204" pitchFamily="34" charset="0"/>
                <a:cs typeface="Arial" panose="020B0604020202020204" pitchFamily="34" charset="0"/>
              </a:rPr>
              <a:t>	</a:t>
            </a:r>
            <a:r>
              <a:rPr lang="en-CA" sz="2400" dirty="0" smtClean="0">
                <a:latin typeface="Arial" panose="020B0604020202020204" pitchFamily="34" charset="0"/>
                <a:cs typeface="Arial" panose="020B0604020202020204" pitchFamily="34" charset="0"/>
              </a:rPr>
              <a:t>(Making speech difficult, sleep apnea)</a:t>
            </a:r>
            <a:endParaRPr lang="en-CA" sz="2400" dirty="0">
              <a:latin typeface="Arial" panose="020B0604020202020204" pitchFamily="34" charset="0"/>
              <a:cs typeface="Arial" panose="020B0604020202020204" pitchFamily="34" charset="0"/>
            </a:endParaRPr>
          </a:p>
          <a:p>
            <a:pPr lvl="2"/>
            <a:r>
              <a:rPr lang="en-CA" sz="2400" dirty="0" smtClean="0">
                <a:latin typeface="Arial" panose="020B0604020202020204" pitchFamily="34" charset="0"/>
                <a:cs typeface="Arial" panose="020B0604020202020204" pitchFamily="34" charset="0"/>
              </a:rPr>
              <a:t>Skin becomes thick, leathery, and oily</a:t>
            </a:r>
          </a:p>
          <a:p>
            <a:pPr lvl="2"/>
            <a:r>
              <a:rPr lang="en-CA" sz="2400" dirty="0" smtClean="0">
                <a:latin typeface="Arial" panose="020B0604020202020204" pitchFamily="34" charset="0"/>
                <a:cs typeface="Arial" panose="020B0604020202020204" pitchFamily="34" charset="0"/>
              </a:rPr>
              <a:t>Hyperglycemia </a:t>
            </a:r>
          </a:p>
          <a:p>
            <a:pPr marL="1371600" lvl="3" indent="0">
              <a:buNone/>
            </a:pPr>
            <a:r>
              <a:rPr lang="en-CA" sz="2200" dirty="0" smtClean="0">
                <a:latin typeface="Arial" panose="020B0604020202020204" pitchFamily="34" charset="0"/>
                <a:cs typeface="Arial" panose="020B0604020202020204" pitchFamily="34" charset="0"/>
              </a:rPr>
              <a:t>(GH antagonizes action of insulin)</a:t>
            </a:r>
            <a:endParaRPr lang="en-CA" sz="2200" dirty="0">
              <a:latin typeface="Arial" panose="020B0604020202020204" pitchFamily="34" charset="0"/>
              <a:cs typeface="Arial" panose="020B0604020202020204" pitchFamily="34" charset="0"/>
            </a:endParaRPr>
          </a:p>
          <a:p>
            <a:pPr lvl="2"/>
            <a:r>
              <a:rPr lang="en-CA" sz="2400" dirty="0">
                <a:latin typeface="Arial" panose="020B0604020202020204" pitchFamily="34" charset="0"/>
                <a:cs typeface="Arial" panose="020B0604020202020204" pitchFamily="34" charset="0"/>
              </a:rPr>
              <a:t>Cardiovascular effects</a:t>
            </a:r>
          </a:p>
        </p:txBody>
      </p:sp>
      <p:pic>
        <p:nvPicPr>
          <p:cNvPr id="4" name="Picture 3"/>
          <p:cNvPicPr>
            <a:picLocks noChangeAspect="1"/>
          </p:cNvPicPr>
          <p:nvPr/>
        </p:nvPicPr>
        <p:blipFill>
          <a:blip r:embed="rId3"/>
          <a:stretch>
            <a:fillRect/>
          </a:stretch>
        </p:blipFill>
        <p:spPr>
          <a:xfrm>
            <a:off x="7577969" y="3952454"/>
            <a:ext cx="4182231" cy="2393869"/>
          </a:xfrm>
          <a:prstGeom prst="rect">
            <a:avLst/>
          </a:prstGeom>
        </p:spPr>
      </p:pic>
      <p:sp>
        <p:nvSpPr>
          <p:cNvPr id="7" name="Slide Number Placeholder 6"/>
          <p:cNvSpPr>
            <a:spLocks noGrp="1"/>
          </p:cNvSpPr>
          <p:nvPr>
            <p:ph type="sldNum" sz="quarter" idx="12"/>
          </p:nvPr>
        </p:nvSpPr>
        <p:spPr/>
        <p:txBody>
          <a:bodyPr/>
          <a:lstStyle/>
          <a:p>
            <a:fld id="{7E4DDEC8-92D6-411A-BCF7-A8B70F10661C}" type="slidenum">
              <a:rPr lang="en-US" smtClean="0"/>
              <a:t>3</a:t>
            </a:fld>
            <a:endParaRPr lang="en-US"/>
          </a:p>
        </p:txBody>
      </p:sp>
    </p:spTree>
    <p:extLst>
      <p:ext uri="{BB962C8B-B14F-4D97-AF65-F5344CB8AC3E}">
        <p14:creationId xmlns:p14="http://schemas.microsoft.com/office/powerpoint/2010/main" val="55409928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latin typeface="Arial" panose="020B0604020202020204" pitchFamily="34" charset="0"/>
                <a:cs typeface="Arial" panose="020B0604020202020204" pitchFamily="34" charset="0"/>
              </a:rPr>
              <a:t>Hyperaldosteronism</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a:bodyPr>
          <a:lstStyle/>
          <a:p>
            <a:r>
              <a:rPr lang="en-US" sz="3200" dirty="0" smtClean="0">
                <a:latin typeface="Arial" panose="020B0604020202020204" pitchFamily="34" charset="0"/>
                <a:cs typeface="Arial" panose="020B0604020202020204" pitchFamily="34" charset="0"/>
              </a:rPr>
              <a:t>Caused by an adenoma</a:t>
            </a:r>
          </a:p>
          <a:p>
            <a:r>
              <a:rPr lang="en-US" sz="3200" dirty="0" smtClean="0">
                <a:latin typeface="Arial" panose="020B0604020202020204" pitchFamily="34" charset="0"/>
                <a:cs typeface="Arial" panose="020B0604020202020204" pitchFamily="34" charset="0"/>
              </a:rPr>
              <a:t>Hypertension</a:t>
            </a:r>
          </a:p>
          <a:p>
            <a:r>
              <a:rPr lang="en-US" sz="3200" dirty="0" smtClean="0">
                <a:latin typeface="Arial" panose="020B0604020202020204" pitchFamily="34" charset="0"/>
                <a:cs typeface="Arial" panose="020B0604020202020204" pitchFamily="34" charset="0"/>
              </a:rPr>
              <a:t>Sodium retention (↑Na)</a:t>
            </a:r>
          </a:p>
          <a:p>
            <a:r>
              <a:rPr lang="en-US" sz="3200" dirty="0" smtClean="0">
                <a:latin typeface="Arial" panose="020B0604020202020204" pitchFamily="34" charset="0"/>
                <a:cs typeface="Arial" panose="020B0604020202020204" pitchFamily="34" charset="0"/>
              </a:rPr>
              <a:t>Potassium (↓K) and hydrogen ion excretion (alkalosis)</a:t>
            </a:r>
          </a:p>
          <a:p>
            <a:r>
              <a:rPr lang="en-US" sz="3200" dirty="0" smtClean="0">
                <a:latin typeface="Arial" panose="020B0604020202020204" pitchFamily="34" charset="0"/>
                <a:cs typeface="Arial" panose="020B0604020202020204" pitchFamily="34" charset="0"/>
              </a:rPr>
              <a:t>Hallmark  = hypokalemic alkalosis</a:t>
            </a:r>
          </a:p>
        </p:txBody>
      </p:sp>
      <p:sp>
        <p:nvSpPr>
          <p:cNvPr id="4" name="Slide Number Placeholder 3"/>
          <p:cNvSpPr>
            <a:spLocks noGrp="1"/>
          </p:cNvSpPr>
          <p:nvPr>
            <p:ph type="sldNum" sz="quarter" idx="12"/>
          </p:nvPr>
        </p:nvSpPr>
        <p:spPr/>
        <p:txBody>
          <a:bodyPr/>
          <a:lstStyle/>
          <a:p>
            <a:fld id="{7E4DDEC8-92D6-411A-BCF7-A8B70F10661C}" type="slidenum">
              <a:rPr lang="en-US" smtClean="0"/>
              <a:t>30</a:t>
            </a:fld>
            <a:endParaRPr lang="en-US"/>
          </a:p>
        </p:txBody>
      </p:sp>
    </p:spTree>
    <p:extLst>
      <p:ext uri="{BB962C8B-B14F-4D97-AF65-F5344CB8AC3E}">
        <p14:creationId xmlns:p14="http://schemas.microsoft.com/office/powerpoint/2010/main" val="173089371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panose="020B0604020202020204" pitchFamily="34" charset="0"/>
                <a:cs typeface="Arial" panose="020B0604020202020204" pitchFamily="34" charset="0"/>
              </a:rPr>
              <a:t>Disorder of the Adrenal Medulla: </a:t>
            </a:r>
            <a:r>
              <a:rPr lang="en-US" dirty="0" err="1" smtClean="0">
                <a:latin typeface="Arial" panose="020B0604020202020204" pitchFamily="34" charset="0"/>
                <a:cs typeface="Arial" panose="020B0604020202020204" pitchFamily="34" charset="0"/>
              </a:rPr>
              <a:t>Pheochromocytoma</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646771" y="1825624"/>
            <a:ext cx="10872439" cy="4809351"/>
          </a:xfrm>
        </p:spPr>
        <p:txBody>
          <a:bodyPr>
            <a:normAutofit lnSpcReduction="10000"/>
          </a:bodyPr>
          <a:lstStyle/>
          <a:p>
            <a:r>
              <a:rPr lang="en-US" sz="3200" dirty="0" smtClean="0">
                <a:latin typeface="Arial" panose="020B0604020202020204" pitchFamily="34" charset="0"/>
                <a:cs typeface="Arial" panose="020B0604020202020204" pitchFamily="34" charset="0"/>
              </a:rPr>
              <a:t>Rare condition caused by tumor on the adrenal medulla</a:t>
            </a:r>
          </a:p>
          <a:p>
            <a:r>
              <a:rPr lang="en-US" sz="3200" dirty="0" smtClean="0">
                <a:latin typeface="Arial" panose="020B0604020202020204" pitchFamily="34" charset="0"/>
                <a:cs typeface="Arial" panose="020B0604020202020204" pitchFamily="34" charset="0"/>
              </a:rPr>
              <a:t>Increased production of </a:t>
            </a:r>
            <a:r>
              <a:rPr lang="en-US" sz="3200" dirty="0" err="1" smtClean="0">
                <a:latin typeface="Arial" panose="020B0604020202020204" pitchFamily="34" charset="0"/>
                <a:cs typeface="Arial" panose="020B0604020202020204" pitchFamily="34" charset="0"/>
              </a:rPr>
              <a:t>Catecholamines</a:t>
            </a:r>
            <a:r>
              <a:rPr lang="en-US" sz="3200" dirty="0" smtClean="0">
                <a:latin typeface="Arial" panose="020B0604020202020204" pitchFamily="34" charset="0"/>
                <a:cs typeface="Arial" panose="020B0604020202020204" pitchFamily="34" charset="0"/>
              </a:rPr>
              <a:t> (epinephrine, </a:t>
            </a:r>
            <a:r>
              <a:rPr lang="en-US" sz="3200" dirty="0" err="1" smtClean="0">
                <a:latin typeface="Arial" panose="020B0604020202020204" pitchFamily="34" charset="0"/>
                <a:cs typeface="Arial" panose="020B0604020202020204" pitchFamily="34" charset="0"/>
              </a:rPr>
              <a:t>norephinephrine</a:t>
            </a:r>
            <a:r>
              <a:rPr lang="en-US" sz="3200" dirty="0" smtClean="0">
                <a:latin typeface="Arial" panose="020B0604020202020204" pitchFamily="34" charset="0"/>
                <a:cs typeface="Arial" panose="020B0604020202020204" pitchFamily="34" charset="0"/>
              </a:rPr>
              <a:t>)</a:t>
            </a:r>
          </a:p>
          <a:p>
            <a:r>
              <a:rPr lang="en-US" sz="3200" dirty="0" smtClean="0">
                <a:latin typeface="Arial" panose="020B0604020202020204" pitchFamily="34" charset="0"/>
                <a:cs typeface="Arial" panose="020B0604020202020204" pitchFamily="34" charset="0"/>
              </a:rPr>
              <a:t>If left </a:t>
            </a:r>
            <a:r>
              <a:rPr lang="en-US" sz="3200" dirty="0" err="1" smtClean="0">
                <a:latin typeface="Arial" panose="020B0604020202020204" pitchFamily="34" charset="0"/>
                <a:cs typeface="Arial" panose="020B0604020202020204" pitchFamily="34" charset="0"/>
              </a:rPr>
              <a:t>untereated</a:t>
            </a:r>
            <a:r>
              <a:rPr lang="en-US" sz="3200" dirty="0" smtClean="0">
                <a:latin typeface="Arial" panose="020B0604020202020204" pitchFamily="34" charset="0"/>
                <a:cs typeface="Arial" panose="020B0604020202020204" pitchFamily="34" charset="0"/>
              </a:rPr>
              <a:t> = hypertensive encephalopathy, Diabetes Mellitus, cardiomyopathy, death</a:t>
            </a:r>
          </a:p>
          <a:p>
            <a:pPr marL="0" indent="0">
              <a:buNone/>
            </a:pPr>
            <a:r>
              <a:rPr lang="en-US" sz="3200" dirty="0" smtClean="0">
                <a:latin typeface="Arial" panose="020B0604020202020204" pitchFamily="34" charset="0"/>
                <a:cs typeface="Arial" panose="020B0604020202020204" pitchFamily="34" charset="0"/>
              </a:rPr>
              <a:t>Attacks may be provoked by medications</a:t>
            </a:r>
          </a:p>
          <a:p>
            <a:pPr marL="0" indent="0">
              <a:buNone/>
            </a:pPr>
            <a:r>
              <a:rPr lang="en-US" sz="3200" dirty="0" smtClean="0">
                <a:latin typeface="Arial" panose="020B0604020202020204" pitchFamily="34" charset="0"/>
                <a:cs typeface="Arial" panose="020B0604020202020204" pitchFamily="34" charset="0"/>
              </a:rPr>
              <a:t>Clinical Manifestations: </a:t>
            </a:r>
          </a:p>
          <a:p>
            <a:r>
              <a:rPr lang="en-US" sz="3200" dirty="0" smtClean="0">
                <a:latin typeface="Arial" panose="020B0604020202020204" pitchFamily="34" charset="0"/>
                <a:cs typeface="Arial" panose="020B0604020202020204" pitchFamily="34" charset="0"/>
              </a:rPr>
              <a:t>Severe hypertension, Severe headache, Tachycardia with palpations, Sweating, Unexplained abdominal pain and/or chest pain</a:t>
            </a:r>
            <a:endParaRPr lang="en-US" sz="3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7E4DDEC8-92D6-411A-BCF7-A8B70F10661C}" type="slidenum">
              <a:rPr lang="en-US" smtClean="0"/>
              <a:t>31</a:t>
            </a:fld>
            <a:endParaRPr lang="en-US"/>
          </a:p>
        </p:txBody>
      </p:sp>
    </p:spTree>
    <p:extLst>
      <p:ext uri="{BB962C8B-B14F-4D97-AF65-F5344CB8AC3E}">
        <p14:creationId xmlns:p14="http://schemas.microsoft.com/office/powerpoint/2010/main" val="226177593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952500"/>
            <a:ext cx="10515600" cy="5224463"/>
          </a:xfrm>
        </p:spPr>
        <p:txBody>
          <a:bodyPr>
            <a:normAutofit/>
          </a:bodyPr>
          <a:lstStyle/>
          <a:p>
            <a:pPr marL="0" indent="0">
              <a:buNone/>
            </a:pPr>
            <a:r>
              <a:rPr lang="en-US" sz="3200" dirty="0" smtClean="0"/>
              <a:t>The nurse is caring for a client with </a:t>
            </a:r>
            <a:r>
              <a:rPr lang="en-US" sz="3200" dirty="0" err="1" smtClean="0"/>
              <a:t>pheochromocytoma</a:t>
            </a:r>
            <a:r>
              <a:rPr lang="en-US" sz="3200" dirty="0" smtClean="0"/>
              <a:t> who is scheduled for </a:t>
            </a:r>
            <a:r>
              <a:rPr lang="en-US" sz="3200" dirty="0" err="1" smtClean="0"/>
              <a:t>adrenalectomy</a:t>
            </a:r>
            <a:r>
              <a:rPr lang="en-US" sz="3200" dirty="0" smtClean="0"/>
              <a:t>. In the preoperative period, what should the nurse monitor as the priority?</a:t>
            </a:r>
          </a:p>
          <a:p>
            <a:pPr marL="0" indent="0">
              <a:buNone/>
            </a:pPr>
            <a:endParaRPr lang="en-US" sz="3200" dirty="0" smtClean="0"/>
          </a:p>
          <a:p>
            <a:pPr marL="514350" indent="-514350">
              <a:buAutoNum type="alphaLcPeriod"/>
            </a:pPr>
            <a:r>
              <a:rPr lang="en-US" sz="3200" dirty="0" smtClean="0"/>
              <a:t>Vital Signs</a:t>
            </a:r>
          </a:p>
          <a:p>
            <a:pPr marL="514350" indent="-514350">
              <a:buAutoNum type="alphaLcPeriod"/>
            </a:pPr>
            <a:r>
              <a:rPr lang="en-US" sz="3200" dirty="0" smtClean="0"/>
              <a:t>Intake and Output</a:t>
            </a:r>
          </a:p>
          <a:p>
            <a:pPr marL="514350" indent="-514350">
              <a:buAutoNum type="alphaLcPeriod"/>
            </a:pPr>
            <a:r>
              <a:rPr lang="en-US" sz="3200" dirty="0" smtClean="0"/>
              <a:t>Blood urea nitrogen results</a:t>
            </a:r>
          </a:p>
          <a:p>
            <a:pPr marL="514350" indent="-514350">
              <a:buAutoNum type="alphaLcPeriod"/>
            </a:pPr>
            <a:r>
              <a:rPr lang="en-US" sz="3200" dirty="0" smtClean="0"/>
              <a:t>Urine for glucose and ketones</a:t>
            </a:r>
            <a:endParaRPr lang="en-US" sz="3200" dirty="0"/>
          </a:p>
        </p:txBody>
      </p:sp>
      <p:sp>
        <p:nvSpPr>
          <p:cNvPr id="4" name="Slide Number Placeholder 3"/>
          <p:cNvSpPr>
            <a:spLocks noGrp="1"/>
          </p:cNvSpPr>
          <p:nvPr>
            <p:ph type="sldNum" sz="quarter" idx="12"/>
          </p:nvPr>
        </p:nvSpPr>
        <p:spPr/>
        <p:txBody>
          <a:bodyPr/>
          <a:lstStyle/>
          <a:p>
            <a:fld id="{7E4DDEC8-92D6-411A-BCF7-A8B70F10661C}" type="slidenum">
              <a:rPr lang="en-US" smtClean="0"/>
              <a:t>32</a:t>
            </a:fld>
            <a:endParaRPr lang="en-US"/>
          </a:p>
        </p:txBody>
      </p:sp>
    </p:spTree>
    <p:extLst>
      <p:ext uri="{BB962C8B-B14F-4D97-AF65-F5344CB8AC3E}">
        <p14:creationId xmlns:p14="http://schemas.microsoft.com/office/powerpoint/2010/main" val="351045598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20675"/>
            <a:ext cx="10515600" cy="1325563"/>
          </a:xfrm>
        </p:spPr>
        <p:txBody>
          <a:bodyPr/>
          <a:lstStyle/>
          <a:p>
            <a:r>
              <a:rPr lang="en-US" dirty="0" smtClean="0"/>
              <a:t>a. Vital Signs</a:t>
            </a:r>
            <a:endParaRPr lang="en-US" dirty="0"/>
          </a:p>
        </p:txBody>
      </p:sp>
      <p:sp>
        <p:nvSpPr>
          <p:cNvPr id="3" name="Content Placeholder 2"/>
          <p:cNvSpPr>
            <a:spLocks noGrp="1"/>
          </p:cNvSpPr>
          <p:nvPr>
            <p:ph idx="1"/>
          </p:nvPr>
        </p:nvSpPr>
        <p:spPr>
          <a:xfrm>
            <a:off x="654050" y="1797050"/>
            <a:ext cx="10883900" cy="4351338"/>
          </a:xfrm>
        </p:spPr>
        <p:txBody>
          <a:bodyPr>
            <a:normAutofit/>
          </a:bodyPr>
          <a:lstStyle/>
          <a:p>
            <a:pPr marL="0" indent="0">
              <a:buNone/>
            </a:pPr>
            <a:r>
              <a:rPr lang="en-US" sz="3600" dirty="0" err="1" smtClean="0"/>
              <a:t>Pheochromocytoma</a:t>
            </a:r>
            <a:r>
              <a:rPr lang="en-US" sz="3600" dirty="0" smtClean="0"/>
              <a:t> is a catecholamine-producing tumor. Hypertension is the hallmark of </a:t>
            </a:r>
            <a:r>
              <a:rPr lang="en-US" sz="3600" dirty="0" err="1" smtClean="0"/>
              <a:t>pheochromocytoma</a:t>
            </a:r>
            <a:r>
              <a:rPr lang="en-US" sz="3600" dirty="0" smtClean="0"/>
              <a:t>. Severe hypertension can precipitate a stroke or sudden blindness. Although all the options are accurate nursing interventions for the client with </a:t>
            </a:r>
            <a:r>
              <a:rPr lang="en-US" sz="3600" dirty="0" err="1" smtClean="0"/>
              <a:t>pheochromocytoma</a:t>
            </a:r>
            <a:r>
              <a:rPr lang="en-US" sz="3600" dirty="0" smtClean="0"/>
              <a:t>, the priority </a:t>
            </a:r>
            <a:r>
              <a:rPr lang="en-US" sz="3600" dirty="0" err="1" smtClean="0"/>
              <a:t>nurisng</a:t>
            </a:r>
            <a:r>
              <a:rPr lang="en-US" sz="3600" dirty="0" smtClean="0"/>
              <a:t> action is to monitor the vital signs, particularly the blood pressure. </a:t>
            </a:r>
            <a:endParaRPr lang="en-US" sz="3600" dirty="0"/>
          </a:p>
        </p:txBody>
      </p:sp>
      <p:sp>
        <p:nvSpPr>
          <p:cNvPr id="4" name="Slide Number Placeholder 3"/>
          <p:cNvSpPr>
            <a:spLocks noGrp="1"/>
          </p:cNvSpPr>
          <p:nvPr>
            <p:ph type="sldNum" sz="quarter" idx="12"/>
          </p:nvPr>
        </p:nvSpPr>
        <p:spPr/>
        <p:txBody>
          <a:bodyPr/>
          <a:lstStyle/>
          <a:p>
            <a:fld id="{7E4DDEC8-92D6-411A-BCF7-A8B70F10661C}" type="slidenum">
              <a:rPr lang="en-US" smtClean="0"/>
              <a:t>33</a:t>
            </a:fld>
            <a:endParaRPr lang="en-US"/>
          </a:p>
        </p:txBody>
      </p:sp>
    </p:spTree>
    <p:extLst>
      <p:ext uri="{BB962C8B-B14F-4D97-AF65-F5344CB8AC3E}">
        <p14:creationId xmlns:p14="http://schemas.microsoft.com/office/powerpoint/2010/main" val="142367084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12800" y="466725"/>
            <a:ext cx="10782300" cy="5083176"/>
          </a:xfrm>
        </p:spPr>
        <p:txBody>
          <a:bodyPr>
            <a:noAutofit/>
          </a:bodyPr>
          <a:lstStyle/>
          <a:p>
            <a:pPr marL="0" indent="0">
              <a:buNone/>
            </a:pPr>
            <a:r>
              <a:rPr lang="en-US" sz="3200" dirty="0" smtClean="0"/>
              <a:t>The nursing instructor asks a student to describe the pathophysiology that occurs in Cushing’s disease. Which statement by the student indicates an accurate understanding of this disorder?</a:t>
            </a:r>
          </a:p>
          <a:p>
            <a:pPr marL="0" indent="0">
              <a:buNone/>
            </a:pPr>
            <a:endParaRPr lang="en-US" sz="3200" dirty="0"/>
          </a:p>
          <a:p>
            <a:pPr marL="514350" indent="-514350">
              <a:buAutoNum type="alphaLcPeriod"/>
            </a:pPr>
            <a:r>
              <a:rPr lang="en-US" sz="3200" dirty="0" smtClean="0"/>
              <a:t>“Cushing’s disease results from an </a:t>
            </a:r>
            <a:r>
              <a:rPr lang="en-US" sz="3200" dirty="0" err="1" smtClean="0"/>
              <a:t>oversecretion</a:t>
            </a:r>
            <a:r>
              <a:rPr lang="en-US" sz="3200" dirty="0" smtClean="0"/>
              <a:t> of insulin.”</a:t>
            </a:r>
          </a:p>
          <a:p>
            <a:pPr marL="514350" indent="-514350">
              <a:buAutoNum type="alphaLcPeriod"/>
            </a:pPr>
            <a:r>
              <a:rPr lang="en-US" sz="3200" dirty="0" smtClean="0"/>
              <a:t>“Cushing’s disease results from an </a:t>
            </a:r>
            <a:r>
              <a:rPr lang="en-US" sz="3200" dirty="0" err="1" smtClean="0"/>
              <a:t>undersecretion</a:t>
            </a:r>
            <a:r>
              <a:rPr lang="en-US" sz="3200" dirty="0" smtClean="0"/>
              <a:t> of </a:t>
            </a:r>
            <a:r>
              <a:rPr lang="en-US" sz="3200" dirty="0" err="1" smtClean="0"/>
              <a:t>corticotropic</a:t>
            </a:r>
            <a:r>
              <a:rPr lang="en-US" sz="3200" dirty="0" smtClean="0"/>
              <a:t> hormones.”</a:t>
            </a:r>
          </a:p>
          <a:p>
            <a:pPr marL="514350" indent="-514350">
              <a:buAutoNum type="alphaLcPeriod"/>
            </a:pPr>
            <a:r>
              <a:rPr lang="en-US" sz="3200" dirty="0" smtClean="0"/>
              <a:t>“Cushing’s disease results from an </a:t>
            </a:r>
            <a:r>
              <a:rPr lang="en-US" sz="3200" dirty="0" err="1" smtClean="0"/>
              <a:t>undersecretion</a:t>
            </a:r>
            <a:r>
              <a:rPr lang="en-US" sz="3200" dirty="0" smtClean="0"/>
              <a:t> of </a:t>
            </a:r>
            <a:r>
              <a:rPr lang="en-US" sz="3200" dirty="0" err="1" smtClean="0"/>
              <a:t>mineralcorticoid</a:t>
            </a:r>
            <a:r>
              <a:rPr lang="en-US" sz="3200" dirty="0" smtClean="0"/>
              <a:t> hormones.”</a:t>
            </a:r>
          </a:p>
          <a:p>
            <a:pPr marL="514350" indent="-514350">
              <a:buAutoNum type="alphaLcPeriod"/>
            </a:pPr>
            <a:r>
              <a:rPr lang="en-US" sz="3200" dirty="0" smtClean="0"/>
              <a:t>“Cushing’s disease results from an increased pituitary secretion of adrenocorticotropic hormone.”</a:t>
            </a:r>
            <a:endParaRPr lang="en-US" sz="3200" dirty="0"/>
          </a:p>
        </p:txBody>
      </p:sp>
      <p:sp>
        <p:nvSpPr>
          <p:cNvPr id="4" name="Slide Number Placeholder 3"/>
          <p:cNvSpPr>
            <a:spLocks noGrp="1"/>
          </p:cNvSpPr>
          <p:nvPr>
            <p:ph type="sldNum" sz="quarter" idx="12"/>
          </p:nvPr>
        </p:nvSpPr>
        <p:spPr/>
        <p:txBody>
          <a:bodyPr/>
          <a:lstStyle/>
          <a:p>
            <a:fld id="{7E4DDEC8-92D6-411A-BCF7-A8B70F10661C}" type="slidenum">
              <a:rPr lang="en-US" smtClean="0"/>
              <a:t>34</a:t>
            </a:fld>
            <a:endParaRPr lang="en-US"/>
          </a:p>
        </p:txBody>
      </p:sp>
    </p:spTree>
    <p:extLst>
      <p:ext uri="{BB962C8B-B14F-4D97-AF65-F5344CB8AC3E}">
        <p14:creationId xmlns:p14="http://schemas.microsoft.com/office/powerpoint/2010/main" val="388307623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233487"/>
            <a:ext cx="10515600" cy="1325563"/>
          </a:xfrm>
        </p:spPr>
        <p:txBody>
          <a:bodyPr>
            <a:normAutofit fontScale="90000"/>
          </a:bodyPr>
          <a:lstStyle/>
          <a:p>
            <a:r>
              <a:rPr lang="en-US" sz="4000" dirty="0" smtClean="0"/>
              <a:t>d. </a:t>
            </a:r>
            <a:r>
              <a:rPr lang="en-US" sz="4000" dirty="0"/>
              <a:t>“Cushing’s disease results from an increased pituitary secretion of adrenocorticotropic hormone.”</a:t>
            </a:r>
            <a:r>
              <a:rPr lang="en-US" dirty="0"/>
              <a:t/>
            </a:r>
            <a:br>
              <a:rPr lang="en-US" dirty="0"/>
            </a:br>
            <a:r>
              <a:rPr lang="en-US" dirty="0" smtClean="0"/>
              <a:t> </a:t>
            </a:r>
            <a:r>
              <a:rPr lang="en-US" dirty="0"/>
              <a:t/>
            </a:r>
            <a:br>
              <a:rPr lang="en-US" dirty="0"/>
            </a:br>
            <a:endParaRPr lang="en-US" dirty="0"/>
          </a:p>
        </p:txBody>
      </p:sp>
      <p:sp>
        <p:nvSpPr>
          <p:cNvPr id="3" name="Content Placeholder 2"/>
          <p:cNvSpPr>
            <a:spLocks noGrp="1"/>
          </p:cNvSpPr>
          <p:nvPr>
            <p:ph idx="1"/>
          </p:nvPr>
        </p:nvSpPr>
        <p:spPr>
          <a:xfrm>
            <a:off x="654050" y="2389187"/>
            <a:ext cx="10883900" cy="4351338"/>
          </a:xfrm>
        </p:spPr>
        <p:txBody>
          <a:bodyPr>
            <a:normAutofit/>
          </a:bodyPr>
          <a:lstStyle/>
          <a:p>
            <a:pPr marL="0" indent="0">
              <a:buNone/>
            </a:pPr>
            <a:r>
              <a:rPr lang="en-US" sz="3200" dirty="0" smtClean="0"/>
              <a:t>Cushing’s disease is a metabolic disorder characterized by abnormally increased secretion (endogenous) of cortisol, caused by increased amounts of adrenocorticotropic hormone (ACTH) secreted by the pituitary gland. Addison’s disease is characterized by the </a:t>
            </a:r>
            <a:r>
              <a:rPr lang="en-US" sz="3200" dirty="0" err="1" smtClean="0"/>
              <a:t>hyposecretion</a:t>
            </a:r>
            <a:r>
              <a:rPr lang="en-US" sz="3200" dirty="0" smtClean="0"/>
              <a:t> of adrenal cortex hormones (glucocorticoids and mineralocorticoids) from the adrenal gland, resulting in deficiency of the corticosteroid hormones. </a:t>
            </a:r>
            <a:endParaRPr lang="en-US" sz="3200" dirty="0"/>
          </a:p>
        </p:txBody>
      </p:sp>
      <p:sp>
        <p:nvSpPr>
          <p:cNvPr id="4" name="Slide Number Placeholder 3"/>
          <p:cNvSpPr>
            <a:spLocks noGrp="1"/>
          </p:cNvSpPr>
          <p:nvPr>
            <p:ph type="sldNum" sz="quarter" idx="12"/>
          </p:nvPr>
        </p:nvSpPr>
        <p:spPr/>
        <p:txBody>
          <a:bodyPr/>
          <a:lstStyle/>
          <a:p>
            <a:fld id="{7E4DDEC8-92D6-411A-BCF7-A8B70F10661C}" type="slidenum">
              <a:rPr lang="en-US" smtClean="0"/>
              <a:t>35</a:t>
            </a:fld>
            <a:endParaRPr lang="en-US"/>
          </a:p>
        </p:txBody>
      </p:sp>
    </p:spTree>
    <p:extLst>
      <p:ext uri="{BB962C8B-B14F-4D97-AF65-F5344CB8AC3E}">
        <p14:creationId xmlns:p14="http://schemas.microsoft.com/office/powerpoint/2010/main" val="268612273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635000"/>
            <a:ext cx="10515600" cy="5541963"/>
          </a:xfrm>
        </p:spPr>
        <p:txBody>
          <a:bodyPr>
            <a:normAutofit/>
          </a:bodyPr>
          <a:lstStyle/>
          <a:p>
            <a:pPr marL="0" indent="0">
              <a:buNone/>
            </a:pPr>
            <a:r>
              <a:rPr lang="en-US" sz="3200" dirty="0" smtClean="0"/>
              <a:t>The nurse is providing discharge instructions to a client who has Cushing’s syndrome. Which client statement indicates that instructions related to dietary management are understood?</a:t>
            </a:r>
          </a:p>
          <a:p>
            <a:pPr marL="0" indent="0">
              <a:buNone/>
            </a:pPr>
            <a:endParaRPr lang="en-US" sz="3200" dirty="0" smtClean="0"/>
          </a:p>
          <a:p>
            <a:pPr marL="514350" indent="-514350">
              <a:buAutoNum type="alphaLcPeriod"/>
            </a:pPr>
            <a:r>
              <a:rPr lang="en-US" sz="3200" dirty="0" smtClean="0"/>
              <a:t>“I will need to limit the amount of protein in my diet.”</a:t>
            </a:r>
          </a:p>
          <a:p>
            <a:pPr marL="514350" indent="-514350">
              <a:buAutoNum type="alphaLcPeriod"/>
            </a:pPr>
            <a:r>
              <a:rPr lang="en-US" sz="3200" dirty="0" smtClean="0"/>
              <a:t>“I should eat foods that have a lot of potassium in them.”</a:t>
            </a:r>
          </a:p>
          <a:p>
            <a:pPr marL="514350" indent="-514350">
              <a:buAutoNum type="alphaLcPeriod"/>
            </a:pPr>
            <a:r>
              <a:rPr lang="en-US" sz="3200" dirty="0" smtClean="0"/>
              <a:t>“I am fortunate that I can eat all the salty foods I enjoy.”</a:t>
            </a:r>
          </a:p>
          <a:p>
            <a:pPr marL="514350" indent="-514350">
              <a:buAutoNum type="alphaLcPeriod"/>
            </a:pPr>
            <a:r>
              <a:rPr lang="en-US" sz="3200" dirty="0" smtClean="0"/>
              <a:t>“I am fortunate that I do not need to follow any special diet.”</a:t>
            </a:r>
            <a:endParaRPr lang="en-US" sz="3200" dirty="0"/>
          </a:p>
        </p:txBody>
      </p:sp>
      <p:sp>
        <p:nvSpPr>
          <p:cNvPr id="4" name="Slide Number Placeholder 3"/>
          <p:cNvSpPr>
            <a:spLocks noGrp="1"/>
          </p:cNvSpPr>
          <p:nvPr>
            <p:ph type="sldNum" sz="quarter" idx="12"/>
          </p:nvPr>
        </p:nvSpPr>
        <p:spPr/>
        <p:txBody>
          <a:bodyPr/>
          <a:lstStyle/>
          <a:p>
            <a:fld id="{7E4DDEC8-92D6-411A-BCF7-A8B70F10661C}" type="slidenum">
              <a:rPr lang="en-US" smtClean="0"/>
              <a:t>36</a:t>
            </a:fld>
            <a:endParaRPr lang="en-US"/>
          </a:p>
        </p:txBody>
      </p:sp>
    </p:spTree>
    <p:extLst>
      <p:ext uri="{BB962C8B-B14F-4D97-AF65-F5344CB8AC3E}">
        <p14:creationId xmlns:p14="http://schemas.microsoft.com/office/powerpoint/2010/main" val="119797846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865187"/>
            <a:ext cx="10515600" cy="1325563"/>
          </a:xfrm>
        </p:spPr>
        <p:txBody>
          <a:bodyPr>
            <a:normAutofit fontScale="90000"/>
          </a:bodyPr>
          <a:lstStyle/>
          <a:p>
            <a:r>
              <a:rPr lang="en-US" sz="4000" dirty="0" smtClean="0"/>
              <a:t>b. </a:t>
            </a:r>
            <a:r>
              <a:rPr lang="en-US" sz="4000" dirty="0"/>
              <a:t>“I should eat foods that have a lot of potassium in them.”</a:t>
            </a:r>
            <a:r>
              <a:rPr lang="en-US" dirty="0"/>
              <a:t/>
            </a:r>
            <a:br>
              <a:rPr lang="en-US" dirty="0"/>
            </a:br>
            <a:endParaRPr lang="en-US" dirty="0"/>
          </a:p>
        </p:txBody>
      </p:sp>
      <p:sp>
        <p:nvSpPr>
          <p:cNvPr id="3" name="Content Placeholder 2"/>
          <p:cNvSpPr>
            <a:spLocks noGrp="1"/>
          </p:cNvSpPr>
          <p:nvPr>
            <p:ph idx="1"/>
          </p:nvPr>
        </p:nvSpPr>
        <p:spPr>
          <a:xfrm>
            <a:off x="654050" y="2389187"/>
            <a:ext cx="10883900" cy="4351338"/>
          </a:xfrm>
        </p:spPr>
        <p:txBody>
          <a:bodyPr>
            <a:normAutofit/>
          </a:bodyPr>
          <a:lstStyle/>
          <a:p>
            <a:pPr marL="0" indent="0">
              <a:buNone/>
            </a:pPr>
            <a:r>
              <a:rPr lang="en-US" sz="3600" dirty="0" smtClean="0"/>
              <a:t>A diet low in carbohydrates and sodium, but ample in protein and potassium is encouraged for a client with Cushing’s syndrome. Such a diet promotes weight loss, reduction of edema and hypertension, control of hypokalemia, and rebuilding of wasted tissue. </a:t>
            </a:r>
            <a:endParaRPr lang="en-US" sz="3600" dirty="0"/>
          </a:p>
        </p:txBody>
      </p:sp>
      <p:sp>
        <p:nvSpPr>
          <p:cNvPr id="4" name="Slide Number Placeholder 3"/>
          <p:cNvSpPr>
            <a:spLocks noGrp="1"/>
          </p:cNvSpPr>
          <p:nvPr>
            <p:ph type="sldNum" sz="quarter" idx="12"/>
          </p:nvPr>
        </p:nvSpPr>
        <p:spPr/>
        <p:txBody>
          <a:bodyPr/>
          <a:lstStyle/>
          <a:p>
            <a:fld id="{7E4DDEC8-92D6-411A-BCF7-A8B70F10661C}" type="slidenum">
              <a:rPr lang="en-US" smtClean="0"/>
              <a:t>37</a:t>
            </a:fld>
            <a:endParaRPr lang="en-US"/>
          </a:p>
        </p:txBody>
      </p:sp>
    </p:spTree>
    <p:extLst>
      <p:ext uri="{BB962C8B-B14F-4D97-AF65-F5344CB8AC3E}">
        <p14:creationId xmlns:p14="http://schemas.microsoft.com/office/powerpoint/2010/main" val="425837986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990600"/>
            <a:ext cx="10515600" cy="5186363"/>
          </a:xfrm>
        </p:spPr>
        <p:txBody>
          <a:bodyPr>
            <a:normAutofit/>
          </a:bodyPr>
          <a:lstStyle/>
          <a:p>
            <a:pPr marL="0" indent="0">
              <a:buNone/>
            </a:pPr>
            <a:r>
              <a:rPr lang="en-US" sz="3200" dirty="0" smtClean="0"/>
              <a:t>The nurse is caring for a client after </a:t>
            </a:r>
            <a:r>
              <a:rPr lang="en-US" sz="3200" dirty="0" err="1" smtClean="0"/>
              <a:t>hypophysectomy</a:t>
            </a:r>
            <a:r>
              <a:rPr lang="en-US" sz="3200" dirty="0" smtClean="0"/>
              <a:t> and notes clear nasal drainage from the client’s nostril. The nurse should take which initial action?</a:t>
            </a:r>
          </a:p>
          <a:p>
            <a:pPr marL="0" indent="0">
              <a:buNone/>
            </a:pPr>
            <a:endParaRPr lang="en-US" sz="3200" dirty="0"/>
          </a:p>
          <a:p>
            <a:pPr marL="514350" indent="-514350">
              <a:buAutoNum type="alphaLcPeriod"/>
            </a:pPr>
            <a:r>
              <a:rPr lang="en-US" sz="3200" dirty="0" smtClean="0"/>
              <a:t>Lower the head of the bed.</a:t>
            </a:r>
          </a:p>
          <a:p>
            <a:pPr marL="514350" indent="-514350">
              <a:buAutoNum type="alphaLcPeriod"/>
            </a:pPr>
            <a:r>
              <a:rPr lang="en-US" sz="3200" dirty="0" smtClean="0"/>
              <a:t>Test the drainage for glucose.</a:t>
            </a:r>
          </a:p>
          <a:p>
            <a:pPr marL="514350" indent="-514350">
              <a:buAutoNum type="alphaLcPeriod"/>
            </a:pPr>
            <a:r>
              <a:rPr lang="en-US" sz="3200" dirty="0" smtClean="0"/>
              <a:t>Obtain a culture of the drainage.</a:t>
            </a:r>
          </a:p>
          <a:p>
            <a:pPr marL="514350" indent="-514350">
              <a:buAutoNum type="alphaLcPeriod"/>
            </a:pPr>
            <a:r>
              <a:rPr lang="en-US" sz="3200" dirty="0" smtClean="0"/>
              <a:t>Continue to observe the drainage. </a:t>
            </a:r>
            <a:endParaRPr lang="en-US" sz="3200" dirty="0"/>
          </a:p>
        </p:txBody>
      </p:sp>
      <p:sp>
        <p:nvSpPr>
          <p:cNvPr id="4" name="Slide Number Placeholder 3"/>
          <p:cNvSpPr>
            <a:spLocks noGrp="1"/>
          </p:cNvSpPr>
          <p:nvPr>
            <p:ph type="sldNum" sz="quarter" idx="12"/>
          </p:nvPr>
        </p:nvSpPr>
        <p:spPr/>
        <p:txBody>
          <a:bodyPr/>
          <a:lstStyle/>
          <a:p>
            <a:fld id="{7E4DDEC8-92D6-411A-BCF7-A8B70F10661C}" type="slidenum">
              <a:rPr lang="en-US" smtClean="0"/>
              <a:t>38</a:t>
            </a:fld>
            <a:endParaRPr lang="en-US"/>
          </a:p>
        </p:txBody>
      </p:sp>
    </p:spTree>
    <p:extLst>
      <p:ext uri="{BB962C8B-B14F-4D97-AF65-F5344CB8AC3E}">
        <p14:creationId xmlns:p14="http://schemas.microsoft.com/office/powerpoint/2010/main" val="45823194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360487"/>
            <a:ext cx="10515600" cy="1325563"/>
          </a:xfrm>
        </p:spPr>
        <p:txBody>
          <a:bodyPr>
            <a:normAutofit fontScale="90000"/>
          </a:bodyPr>
          <a:lstStyle/>
          <a:p>
            <a:r>
              <a:rPr lang="en-US" sz="4000" dirty="0" smtClean="0"/>
              <a:t>b. </a:t>
            </a:r>
            <a:r>
              <a:rPr lang="en-US" dirty="0"/>
              <a:t>Test the drainage for glucose.</a:t>
            </a:r>
            <a:br>
              <a:rPr lang="en-US" dirty="0"/>
            </a:br>
            <a:r>
              <a:rPr lang="en-US" dirty="0"/>
              <a:t/>
            </a:r>
            <a:br>
              <a:rPr lang="en-US" dirty="0"/>
            </a:br>
            <a:r>
              <a:rPr lang="en-US" dirty="0"/>
              <a:t/>
            </a:r>
            <a:br>
              <a:rPr lang="en-US" dirty="0"/>
            </a:br>
            <a:endParaRPr lang="en-US" dirty="0"/>
          </a:p>
        </p:txBody>
      </p:sp>
      <p:sp>
        <p:nvSpPr>
          <p:cNvPr id="3" name="Content Placeholder 2"/>
          <p:cNvSpPr>
            <a:spLocks noGrp="1"/>
          </p:cNvSpPr>
          <p:nvPr>
            <p:ph idx="1"/>
          </p:nvPr>
        </p:nvSpPr>
        <p:spPr>
          <a:xfrm>
            <a:off x="654050" y="2290762"/>
            <a:ext cx="10883900" cy="4351338"/>
          </a:xfrm>
        </p:spPr>
        <p:txBody>
          <a:bodyPr>
            <a:normAutofit/>
          </a:bodyPr>
          <a:lstStyle/>
          <a:p>
            <a:pPr marL="0" indent="0">
              <a:buNone/>
            </a:pPr>
            <a:r>
              <a:rPr lang="en-US" sz="3200" dirty="0" smtClean="0"/>
              <a:t>After </a:t>
            </a:r>
            <a:r>
              <a:rPr lang="en-US" sz="3200" dirty="0" err="1" smtClean="0"/>
              <a:t>hypophysectomey</a:t>
            </a:r>
            <a:r>
              <a:rPr lang="en-US" sz="3200" dirty="0" smtClean="0"/>
              <a:t>, the client should be monitored for rhinorrhea, which could indicate a cerebrospinal fluid leak. If this occurs, the drainage should be collected and tested for the presence of cerebrospinal fluid. The head of the bed should not be lowered to prevent increased intracranial pressure. Clear nasal drainage would not indicate the need for a culture. Continuing to observe the drainage without taking action could result in a serious complication. </a:t>
            </a:r>
            <a:endParaRPr lang="en-US" sz="3200" dirty="0"/>
          </a:p>
        </p:txBody>
      </p:sp>
      <p:sp>
        <p:nvSpPr>
          <p:cNvPr id="4" name="Slide Number Placeholder 3"/>
          <p:cNvSpPr>
            <a:spLocks noGrp="1"/>
          </p:cNvSpPr>
          <p:nvPr>
            <p:ph type="sldNum" sz="quarter" idx="12"/>
          </p:nvPr>
        </p:nvSpPr>
        <p:spPr/>
        <p:txBody>
          <a:bodyPr/>
          <a:lstStyle/>
          <a:p>
            <a:fld id="{7E4DDEC8-92D6-411A-BCF7-A8B70F10661C}" type="slidenum">
              <a:rPr lang="en-US" smtClean="0"/>
              <a:t>39</a:t>
            </a:fld>
            <a:endParaRPr lang="en-US"/>
          </a:p>
        </p:txBody>
      </p:sp>
    </p:spTree>
    <p:extLst>
      <p:ext uri="{BB962C8B-B14F-4D97-AF65-F5344CB8AC3E}">
        <p14:creationId xmlns:p14="http://schemas.microsoft.com/office/powerpoint/2010/main" val="13658211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12725"/>
            <a:ext cx="10515600" cy="1325563"/>
          </a:xfrm>
        </p:spPr>
        <p:txBody>
          <a:bodyPr>
            <a:normAutofit/>
          </a:bodyPr>
          <a:lstStyle/>
          <a:p>
            <a:r>
              <a:rPr lang="en-US" sz="4000" dirty="0" smtClean="0">
                <a:latin typeface="Arial" panose="020B0604020202020204" pitchFamily="34" charset="0"/>
                <a:cs typeface="Arial" panose="020B0604020202020204" pitchFamily="34" charset="0"/>
              </a:rPr>
              <a:t>Treatment of Acromegaly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Hypophysectomy</a:t>
            </a:r>
            <a:endParaRPr lang="en-US" sz="40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838200" y="1230312"/>
            <a:ext cx="10845800" cy="5308600"/>
          </a:xfrm>
        </p:spPr>
        <p:txBody>
          <a:bodyPr>
            <a:normAutofit/>
          </a:bodyPr>
          <a:lstStyle/>
          <a:p>
            <a:r>
              <a:rPr lang="en-CA" dirty="0" smtClean="0"/>
              <a:t>Goal is to return the patient’s GH levels to normal.</a:t>
            </a:r>
          </a:p>
          <a:p>
            <a:pPr lvl="1"/>
            <a:r>
              <a:rPr lang="en-CA" dirty="0" smtClean="0"/>
              <a:t>Bone growth can be stopped and tissue hypertrophy reversed</a:t>
            </a:r>
          </a:p>
          <a:p>
            <a:pPr lvl="1"/>
            <a:r>
              <a:rPr lang="en-CA" dirty="0" smtClean="0"/>
              <a:t>Sleep apnea, diabetic, and cardiac conditions may persist</a:t>
            </a:r>
          </a:p>
          <a:p>
            <a:r>
              <a:rPr lang="en-CA" dirty="0" smtClean="0"/>
              <a:t>Radiation Therapy</a:t>
            </a:r>
            <a:endParaRPr lang="en-CA" dirty="0"/>
          </a:p>
          <a:p>
            <a:r>
              <a:rPr lang="en-CA" dirty="0" smtClean="0"/>
              <a:t>Drugs (</a:t>
            </a:r>
            <a:r>
              <a:rPr lang="en-CA" dirty="0" err="1" smtClean="0"/>
              <a:t>Octerotide</a:t>
            </a:r>
            <a:r>
              <a:rPr lang="en-CA" dirty="0" smtClean="0"/>
              <a:t>)</a:t>
            </a:r>
            <a:endParaRPr lang="en-CA" dirty="0"/>
          </a:p>
          <a:p>
            <a:r>
              <a:rPr lang="en-CA" dirty="0" smtClean="0"/>
              <a:t>Surgery (treatment of choice because best chance for cure)</a:t>
            </a:r>
          </a:p>
          <a:p>
            <a:pPr marL="457200" lvl="1" indent="0">
              <a:buNone/>
            </a:pPr>
            <a:r>
              <a:rPr lang="en-CA" dirty="0" smtClean="0"/>
              <a:t>When entire pituitary is removed – permanent loss of all pituitary hormones</a:t>
            </a:r>
          </a:p>
          <a:p>
            <a:pPr marL="457200" lvl="1" indent="0">
              <a:buNone/>
            </a:pPr>
            <a:r>
              <a:rPr lang="en-CA" dirty="0" smtClean="0"/>
              <a:t>Need ADH, cortisol, and thyroid replacement</a:t>
            </a:r>
          </a:p>
          <a:p>
            <a:pPr marL="457200" lvl="1" indent="0">
              <a:buNone/>
            </a:pPr>
            <a:r>
              <a:rPr lang="en-CA" dirty="0" smtClean="0"/>
              <a:t>Loss of FSH and LH can lead to decreased fertility</a:t>
            </a:r>
            <a:r>
              <a:rPr lang="en-CA" dirty="0"/>
              <a:t>	</a:t>
            </a:r>
            <a:endParaRPr lang="en-CA" dirty="0" smtClean="0"/>
          </a:p>
          <a:p>
            <a:pPr marL="0" indent="0">
              <a:buNone/>
            </a:pPr>
            <a:r>
              <a:rPr lang="en-CA" dirty="0"/>
              <a:t>	</a:t>
            </a:r>
            <a:r>
              <a:rPr lang="en-CA" dirty="0" smtClean="0"/>
              <a:t>Endoscopic </a:t>
            </a:r>
            <a:r>
              <a:rPr lang="en-CA" dirty="0" err="1" smtClean="0"/>
              <a:t>transsphenoidal</a:t>
            </a:r>
            <a:r>
              <a:rPr lang="en-CA" dirty="0" smtClean="0"/>
              <a:t> approach</a:t>
            </a:r>
            <a:endParaRPr lang="en-CA" dirty="0"/>
          </a:p>
          <a:p>
            <a:r>
              <a:rPr lang="en-CA" dirty="0"/>
              <a:t>Combination of above</a:t>
            </a:r>
            <a:endParaRPr lang="en-US" dirty="0"/>
          </a:p>
          <a:p>
            <a:endParaRPr lang="en-US" dirty="0" smtClean="0"/>
          </a:p>
          <a:p>
            <a:endParaRPr lang="en-US" dirty="0"/>
          </a:p>
        </p:txBody>
      </p:sp>
      <p:sp>
        <p:nvSpPr>
          <p:cNvPr id="4" name="Slide Number Placeholder 3"/>
          <p:cNvSpPr>
            <a:spLocks noGrp="1"/>
          </p:cNvSpPr>
          <p:nvPr>
            <p:ph type="sldNum" sz="quarter" idx="12"/>
          </p:nvPr>
        </p:nvSpPr>
        <p:spPr/>
        <p:txBody>
          <a:bodyPr/>
          <a:lstStyle/>
          <a:p>
            <a:fld id="{7E4DDEC8-92D6-411A-BCF7-A8B70F10661C}" type="slidenum">
              <a:rPr lang="en-US" smtClean="0"/>
              <a:t>4</a:t>
            </a:fld>
            <a:endParaRPr lang="en-US"/>
          </a:p>
        </p:txBody>
      </p:sp>
      <p:pic>
        <p:nvPicPr>
          <p:cNvPr id="5" name="Picture 4"/>
          <p:cNvPicPr>
            <a:picLocks noChangeAspect="1"/>
          </p:cNvPicPr>
          <p:nvPr/>
        </p:nvPicPr>
        <p:blipFill>
          <a:blip r:embed="rId2"/>
          <a:stretch>
            <a:fillRect/>
          </a:stretch>
        </p:blipFill>
        <p:spPr>
          <a:xfrm>
            <a:off x="7899400" y="4505323"/>
            <a:ext cx="2311400" cy="1851027"/>
          </a:xfrm>
          <a:prstGeom prst="rect">
            <a:avLst/>
          </a:prstGeom>
        </p:spPr>
      </p:pic>
    </p:spTree>
    <p:extLst>
      <p:ext uri="{BB962C8B-B14F-4D97-AF65-F5344CB8AC3E}">
        <p14:creationId xmlns:p14="http://schemas.microsoft.com/office/powerpoint/2010/main" val="94336311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990600"/>
            <a:ext cx="10515600" cy="5186363"/>
          </a:xfrm>
        </p:spPr>
        <p:txBody>
          <a:bodyPr>
            <a:normAutofit/>
          </a:bodyPr>
          <a:lstStyle/>
          <a:p>
            <a:pPr marL="0" indent="0">
              <a:buNone/>
            </a:pPr>
            <a:r>
              <a:rPr lang="en-US" sz="3200" dirty="0" smtClean="0"/>
              <a:t>A client received a </a:t>
            </a:r>
            <a:r>
              <a:rPr lang="en-US" sz="3200" dirty="0" err="1" smtClean="0"/>
              <a:t>hypophysectomy</a:t>
            </a:r>
            <a:r>
              <a:rPr lang="en-US" sz="3200" dirty="0" smtClean="0"/>
              <a:t> for acromegaly. The postoperative nurse should focus on?</a:t>
            </a:r>
          </a:p>
          <a:p>
            <a:pPr marL="0" indent="0">
              <a:buNone/>
            </a:pPr>
            <a:endParaRPr lang="en-US" sz="3200" dirty="0"/>
          </a:p>
          <a:p>
            <a:pPr marL="514350" indent="-514350">
              <a:buAutoNum type="alphaLcPeriod"/>
            </a:pPr>
            <a:r>
              <a:rPr lang="en-US" sz="3200" dirty="0" smtClean="0"/>
              <a:t>Frequent monitoring of serum and urine </a:t>
            </a:r>
            <a:r>
              <a:rPr lang="en-US" sz="3200" dirty="0" err="1" smtClean="0"/>
              <a:t>osmolarity</a:t>
            </a:r>
            <a:r>
              <a:rPr lang="en-US" sz="3200" dirty="0" smtClean="0"/>
              <a:t>.</a:t>
            </a:r>
          </a:p>
          <a:p>
            <a:pPr marL="514350" indent="-514350">
              <a:buAutoNum type="alphaLcPeriod"/>
            </a:pPr>
            <a:r>
              <a:rPr lang="en-US" sz="3200" dirty="0" smtClean="0"/>
              <a:t>Parenteral administration of a GH receptor antagonist.</a:t>
            </a:r>
          </a:p>
          <a:p>
            <a:pPr marL="514350" indent="-514350">
              <a:buAutoNum type="alphaLcPeriod"/>
            </a:pPr>
            <a:r>
              <a:rPr lang="en-US" sz="3200" dirty="0" smtClean="0"/>
              <a:t>Keeping the patient in a recumbent position at all times.</a:t>
            </a:r>
          </a:p>
          <a:p>
            <a:pPr marL="514350" indent="-514350">
              <a:buAutoNum type="alphaLcPeriod"/>
            </a:pPr>
            <a:r>
              <a:rPr lang="en-US" sz="3200" dirty="0" smtClean="0"/>
              <a:t>Patient teaching regarding the need for lifelong hormone therapy. </a:t>
            </a:r>
            <a:endParaRPr lang="en-US" sz="3200" dirty="0"/>
          </a:p>
        </p:txBody>
      </p:sp>
      <p:sp>
        <p:nvSpPr>
          <p:cNvPr id="4" name="Slide Number Placeholder 3"/>
          <p:cNvSpPr>
            <a:spLocks noGrp="1"/>
          </p:cNvSpPr>
          <p:nvPr>
            <p:ph type="sldNum" sz="quarter" idx="12"/>
          </p:nvPr>
        </p:nvSpPr>
        <p:spPr/>
        <p:txBody>
          <a:bodyPr/>
          <a:lstStyle/>
          <a:p>
            <a:fld id="{7E4DDEC8-92D6-411A-BCF7-A8B70F10661C}" type="slidenum">
              <a:rPr lang="en-US" smtClean="0"/>
              <a:t>40</a:t>
            </a:fld>
            <a:endParaRPr lang="en-US"/>
          </a:p>
        </p:txBody>
      </p:sp>
    </p:spTree>
    <p:extLst>
      <p:ext uri="{BB962C8B-B14F-4D97-AF65-F5344CB8AC3E}">
        <p14:creationId xmlns:p14="http://schemas.microsoft.com/office/powerpoint/2010/main" val="224823635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360487"/>
            <a:ext cx="10515600" cy="1325563"/>
          </a:xfrm>
        </p:spPr>
        <p:txBody>
          <a:bodyPr>
            <a:normAutofit fontScale="90000"/>
          </a:bodyPr>
          <a:lstStyle/>
          <a:p>
            <a:r>
              <a:rPr lang="en-US" sz="4000" dirty="0" smtClean="0"/>
              <a:t>a. </a:t>
            </a:r>
            <a:r>
              <a:rPr lang="en-US" dirty="0" smtClean="0"/>
              <a:t>Frequent </a:t>
            </a:r>
            <a:r>
              <a:rPr lang="en-US" dirty="0"/>
              <a:t>monitoring of serum and urine </a:t>
            </a:r>
            <a:r>
              <a:rPr lang="en-US" dirty="0" err="1"/>
              <a:t>osmolarity</a:t>
            </a:r>
            <a:r>
              <a:rPr lang="en-US" dirty="0" smtClean="0"/>
              <a:t>.</a:t>
            </a:r>
            <a:r>
              <a:rPr lang="en-US" dirty="0"/>
              <a:t/>
            </a:r>
            <a:br>
              <a:rPr lang="en-US" dirty="0"/>
            </a:br>
            <a:r>
              <a:rPr lang="en-US" dirty="0"/>
              <a:t/>
            </a:r>
            <a:br>
              <a:rPr lang="en-US" dirty="0"/>
            </a:br>
            <a:r>
              <a:rPr lang="en-US" dirty="0"/>
              <a:t/>
            </a:r>
            <a:br>
              <a:rPr lang="en-US" dirty="0"/>
            </a:br>
            <a:endParaRPr lang="en-US" dirty="0"/>
          </a:p>
        </p:txBody>
      </p:sp>
      <p:sp>
        <p:nvSpPr>
          <p:cNvPr id="3" name="Content Placeholder 2"/>
          <p:cNvSpPr>
            <a:spLocks noGrp="1"/>
          </p:cNvSpPr>
          <p:nvPr>
            <p:ph idx="1"/>
          </p:nvPr>
        </p:nvSpPr>
        <p:spPr>
          <a:xfrm>
            <a:off x="654050" y="2290762"/>
            <a:ext cx="10883900" cy="4351338"/>
          </a:xfrm>
        </p:spPr>
        <p:txBody>
          <a:bodyPr>
            <a:normAutofit/>
          </a:bodyPr>
          <a:lstStyle/>
          <a:p>
            <a:pPr marL="0" indent="0">
              <a:buNone/>
            </a:pPr>
            <a:r>
              <a:rPr lang="en-US" sz="3200" dirty="0" smtClean="0"/>
              <a:t>After </a:t>
            </a:r>
            <a:r>
              <a:rPr lang="en-US" sz="3200" dirty="0" err="1" smtClean="0"/>
              <a:t>hypophysectomey</a:t>
            </a:r>
            <a:r>
              <a:rPr lang="en-US" sz="3200" dirty="0" smtClean="0"/>
              <a:t>, the client should be monitored for symptoms of diabetes insipidus due to decreased levels of ADH.</a:t>
            </a:r>
          </a:p>
          <a:p>
            <a:pPr marL="0" indent="0">
              <a:buNone/>
            </a:pPr>
            <a:r>
              <a:rPr lang="en-US" sz="3200" dirty="0" smtClean="0"/>
              <a:t>Teaching about lifelong drug therapy is important, but not the primary focus of care in the immediate postoperative state. </a:t>
            </a:r>
            <a:endParaRPr lang="en-US" sz="3200" dirty="0"/>
          </a:p>
        </p:txBody>
      </p:sp>
      <p:sp>
        <p:nvSpPr>
          <p:cNvPr id="4" name="Slide Number Placeholder 3"/>
          <p:cNvSpPr>
            <a:spLocks noGrp="1"/>
          </p:cNvSpPr>
          <p:nvPr>
            <p:ph type="sldNum" sz="quarter" idx="12"/>
          </p:nvPr>
        </p:nvSpPr>
        <p:spPr/>
        <p:txBody>
          <a:bodyPr/>
          <a:lstStyle/>
          <a:p>
            <a:fld id="{7E4DDEC8-92D6-411A-BCF7-A8B70F10661C}" type="slidenum">
              <a:rPr lang="en-US" smtClean="0"/>
              <a:t>41</a:t>
            </a:fld>
            <a:endParaRPr lang="en-US"/>
          </a:p>
        </p:txBody>
      </p:sp>
    </p:spTree>
    <p:extLst>
      <p:ext uri="{BB962C8B-B14F-4D97-AF65-F5344CB8AC3E}">
        <p14:creationId xmlns:p14="http://schemas.microsoft.com/office/powerpoint/2010/main" val="157832642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660400"/>
            <a:ext cx="10515600" cy="5516563"/>
          </a:xfrm>
        </p:spPr>
        <p:txBody>
          <a:bodyPr>
            <a:normAutofit/>
          </a:bodyPr>
          <a:lstStyle/>
          <a:p>
            <a:pPr marL="0" indent="0">
              <a:buNone/>
            </a:pPr>
            <a:r>
              <a:rPr lang="en-US" sz="3200" dirty="0" smtClean="0"/>
              <a:t>A patient with a head injury develops SIADH. Manifestations the nurse would expect to find include?</a:t>
            </a:r>
          </a:p>
          <a:p>
            <a:pPr marL="0" indent="0">
              <a:buNone/>
            </a:pPr>
            <a:endParaRPr lang="en-US" sz="3200" dirty="0"/>
          </a:p>
          <a:p>
            <a:pPr marL="514350" indent="-514350">
              <a:buAutoNum type="alphaLcPeriod"/>
            </a:pPr>
            <a:r>
              <a:rPr lang="en-US" sz="3200" dirty="0" smtClean="0"/>
              <a:t>Hypernatremia and edema</a:t>
            </a:r>
          </a:p>
          <a:p>
            <a:pPr marL="514350" indent="-514350">
              <a:buAutoNum type="alphaLcPeriod"/>
            </a:pPr>
            <a:r>
              <a:rPr lang="en-US" sz="3200" dirty="0" smtClean="0"/>
              <a:t>Increased urine output </a:t>
            </a:r>
            <a:r>
              <a:rPr lang="en-US" sz="3200" dirty="0" smtClean="0"/>
              <a:t>and hypertension</a:t>
            </a:r>
          </a:p>
          <a:p>
            <a:pPr marL="514350" indent="-514350">
              <a:buAutoNum type="alphaLcPeriod"/>
            </a:pPr>
            <a:r>
              <a:rPr lang="en-US" sz="3200" dirty="0" smtClean="0"/>
              <a:t>Low urine output and hyponatremia</a:t>
            </a:r>
          </a:p>
          <a:p>
            <a:pPr marL="514350" indent="-514350">
              <a:buAutoNum type="alphaLcPeriod"/>
            </a:pPr>
            <a:r>
              <a:rPr lang="en-US" sz="3200" dirty="0" smtClean="0"/>
              <a:t>Weight gain and decreased glomerular filtration rate</a:t>
            </a:r>
            <a:endParaRPr lang="en-US" sz="3200" dirty="0"/>
          </a:p>
        </p:txBody>
      </p:sp>
      <p:sp>
        <p:nvSpPr>
          <p:cNvPr id="4" name="Slide Number Placeholder 3"/>
          <p:cNvSpPr>
            <a:spLocks noGrp="1"/>
          </p:cNvSpPr>
          <p:nvPr>
            <p:ph type="sldNum" sz="quarter" idx="12"/>
          </p:nvPr>
        </p:nvSpPr>
        <p:spPr/>
        <p:txBody>
          <a:bodyPr/>
          <a:lstStyle/>
          <a:p>
            <a:fld id="{7E4DDEC8-92D6-411A-BCF7-A8B70F10661C}" type="slidenum">
              <a:rPr lang="en-US" smtClean="0"/>
              <a:t>42</a:t>
            </a:fld>
            <a:endParaRPr lang="en-US"/>
          </a:p>
        </p:txBody>
      </p:sp>
    </p:spTree>
    <p:extLst>
      <p:ext uri="{BB962C8B-B14F-4D97-AF65-F5344CB8AC3E}">
        <p14:creationId xmlns:p14="http://schemas.microsoft.com/office/powerpoint/2010/main" val="215691933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750780"/>
            <a:ext cx="10515600" cy="1325563"/>
          </a:xfrm>
        </p:spPr>
        <p:txBody>
          <a:bodyPr>
            <a:normAutofit fontScale="90000"/>
          </a:bodyPr>
          <a:lstStyle/>
          <a:p>
            <a:r>
              <a:rPr lang="en-US" dirty="0" smtClean="0"/>
              <a:t>c. Low </a:t>
            </a:r>
            <a:r>
              <a:rPr lang="en-US" dirty="0"/>
              <a:t>urine output and hyponatremia</a:t>
            </a:r>
            <a:br>
              <a:rPr lang="en-US" dirty="0"/>
            </a:br>
            <a:r>
              <a:rPr lang="en-US" dirty="0"/>
              <a:t/>
            </a:r>
            <a:br>
              <a:rPr lang="en-US" dirty="0"/>
            </a:br>
            <a:r>
              <a:rPr lang="en-US" dirty="0"/>
              <a:t/>
            </a:r>
            <a:br>
              <a:rPr lang="en-US" dirty="0"/>
            </a:br>
            <a:endParaRPr lang="en-US" dirty="0"/>
          </a:p>
        </p:txBody>
      </p:sp>
      <p:sp>
        <p:nvSpPr>
          <p:cNvPr id="3" name="Content Placeholder 2"/>
          <p:cNvSpPr>
            <a:spLocks noGrp="1"/>
          </p:cNvSpPr>
          <p:nvPr>
            <p:ph idx="1"/>
          </p:nvPr>
        </p:nvSpPr>
        <p:spPr>
          <a:xfrm>
            <a:off x="654050" y="2290762"/>
            <a:ext cx="10883900" cy="4351338"/>
          </a:xfrm>
        </p:spPr>
        <p:txBody>
          <a:bodyPr>
            <a:normAutofit/>
          </a:bodyPr>
          <a:lstStyle/>
          <a:p>
            <a:pPr marL="0" indent="0">
              <a:buNone/>
            </a:pPr>
            <a:endParaRPr lang="en-US" sz="3200" dirty="0"/>
          </a:p>
        </p:txBody>
      </p:sp>
      <p:sp>
        <p:nvSpPr>
          <p:cNvPr id="4" name="Slide Number Placeholder 3"/>
          <p:cNvSpPr>
            <a:spLocks noGrp="1"/>
          </p:cNvSpPr>
          <p:nvPr>
            <p:ph type="sldNum" sz="quarter" idx="12"/>
          </p:nvPr>
        </p:nvSpPr>
        <p:spPr/>
        <p:txBody>
          <a:bodyPr/>
          <a:lstStyle/>
          <a:p>
            <a:fld id="{7E4DDEC8-92D6-411A-BCF7-A8B70F10661C}" type="slidenum">
              <a:rPr lang="en-US" smtClean="0"/>
              <a:t>43</a:t>
            </a:fld>
            <a:endParaRPr lang="en-US"/>
          </a:p>
        </p:txBody>
      </p:sp>
    </p:spTree>
    <p:extLst>
      <p:ext uri="{BB962C8B-B14F-4D97-AF65-F5344CB8AC3E}">
        <p14:creationId xmlns:p14="http://schemas.microsoft.com/office/powerpoint/2010/main" val="41231631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660400"/>
            <a:ext cx="10515600" cy="5516563"/>
          </a:xfrm>
        </p:spPr>
        <p:txBody>
          <a:bodyPr>
            <a:normAutofit/>
          </a:bodyPr>
          <a:lstStyle/>
          <a:p>
            <a:pPr marL="0" indent="0">
              <a:buNone/>
            </a:pPr>
            <a:r>
              <a:rPr lang="en-US" sz="3200" dirty="0" smtClean="0"/>
              <a:t>The nurse is performing an assessment on a client with </a:t>
            </a:r>
            <a:r>
              <a:rPr lang="en-US" sz="3200" dirty="0" err="1" smtClean="0"/>
              <a:t>pheochromocytoma</a:t>
            </a:r>
            <a:r>
              <a:rPr lang="en-US" sz="3200" dirty="0" smtClean="0"/>
              <a:t>. Which assessment data would indicate a potential complication associated with this disorder?</a:t>
            </a:r>
          </a:p>
          <a:p>
            <a:pPr marL="0" indent="0">
              <a:buNone/>
            </a:pPr>
            <a:endParaRPr lang="en-US" sz="3200" dirty="0"/>
          </a:p>
          <a:p>
            <a:pPr marL="514350" indent="-514350">
              <a:buAutoNum type="alphaLcPeriod"/>
            </a:pPr>
            <a:r>
              <a:rPr lang="en-US" sz="3200" dirty="0" smtClean="0"/>
              <a:t>A coagulation time of 5 minutes</a:t>
            </a:r>
          </a:p>
          <a:p>
            <a:pPr marL="514350" indent="-514350">
              <a:buAutoNum type="alphaLcPeriod"/>
            </a:pPr>
            <a:r>
              <a:rPr lang="en-US" sz="3200" dirty="0" smtClean="0"/>
              <a:t>A urinary output of 50ml/</a:t>
            </a:r>
            <a:r>
              <a:rPr lang="en-US" sz="3200" dirty="0" err="1" smtClean="0"/>
              <a:t>hr</a:t>
            </a:r>
            <a:endParaRPr lang="en-US" sz="3200" dirty="0" smtClean="0"/>
          </a:p>
          <a:p>
            <a:pPr marL="514350" indent="-514350">
              <a:buAutoNum type="alphaLcPeriod"/>
            </a:pPr>
            <a:r>
              <a:rPr lang="en-US" sz="3200" dirty="0" smtClean="0"/>
              <a:t>A blood urea nitrogen level of 20mg/dl</a:t>
            </a:r>
          </a:p>
          <a:p>
            <a:pPr marL="514350" indent="-514350">
              <a:buAutoNum type="alphaLcPeriod"/>
            </a:pPr>
            <a:r>
              <a:rPr lang="en-US" sz="3200" dirty="0" smtClean="0"/>
              <a:t>A heart rate that is 90 beats/minute and irregular</a:t>
            </a:r>
            <a:endParaRPr lang="en-US" sz="3200" dirty="0"/>
          </a:p>
        </p:txBody>
      </p:sp>
      <p:sp>
        <p:nvSpPr>
          <p:cNvPr id="4" name="Slide Number Placeholder 3"/>
          <p:cNvSpPr>
            <a:spLocks noGrp="1"/>
          </p:cNvSpPr>
          <p:nvPr>
            <p:ph type="sldNum" sz="quarter" idx="12"/>
          </p:nvPr>
        </p:nvSpPr>
        <p:spPr/>
        <p:txBody>
          <a:bodyPr/>
          <a:lstStyle/>
          <a:p>
            <a:fld id="{7E4DDEC8-92D6-411A-BCF7-A8B70F10661C}" type="slidenum">
              <a:rPr lang="en-US" smtClean="0"/>
              <a:t>44</a:t>
            </a:fld>
            <a:endParaRPr lang="en-US"/>
          </a:p>
        </p:txBody>
      </p:sp>
    </p:spTree>
    <p:extLst>
      <p:ext uri="{BB962C8B-B14F-4D97-AF65-F5344CB8AC3E}">
        <p14:creationId xmlns:p14="http://schemas.microsoft.com/office/powerpoint/2010/main" val="117937870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360487"/>
            <a:ext cx="10515600" cy="1325563"/>
          </a:xfrm>
        </p:spPr>
        <p:txBody>
          <a:bodyPr>
            <a:normAutofit fontScale="90000"/>
          </a:bodyPr>
          <a:lstStyle/>
          <a:p>
            <a:r>
              <a:rPr lang="en-US" sz="4000" dirty="0" smtClean="0"/>
              <a:t>d. </a:t>
            </a:r>
            <a:r>
              <a:rPr lang="en-US" sz="4000" dirty="0"/>
              <a:t>A heart rate that is 90 beats/minute and irregular</a:t>
            </a:r>
            <a:r>
              <a:rPr lang="en-US" dirty="0"/>
              <a:t/>
            </a:r>
            <a:br>
              <a:rPr lang="en-US" dirty="0"/>
            </a:br>
            <a:r>
              <a:rPr lang="en-US" dirty="0"/>
              <a:t/>
            </a:r>
            <a:br>
              <a:rPr lang="en-US" dirty="0"/>
            </a:br>
            <a:endParaRPr lang="en-US" dirty="0"/>
          </a:p>
        </p:txBody>
      </p:sp>
      <p:sp>
        <p:nvSpPr>
          <p:cNvPr id="3" name="Content Placeholder 2"/>
          <p:cNvSpPr>
            <a:spLocks noGrp="1"/>
          </p:cNvSpPr>
          <p:nvPr>
            <p:ph idx="1"/>
          </p:nvPr>
        </p:nvSpPr>
        <p:spPr>
          <a:xfrm>
            <a:off x="654050" y="2290762"/>
            <a:ext cx="10883900" cy="4351338"/>
          </a:xfrm>
        </p:spPr>
        <p:txBody>
          <a:bodyPr>
            <a:normAutofit/>
          </a:bodyPr>
          <a:lstStyle/>
          <a:p>
            <a:pPr marL="0" indent="0">
              <a:buNone/>
            </a:pPr>
            <a:r>
              <a:rPr lang="en-US" sz="3200" dirty="0" smtClean="0"/>
              <a:t>The complications associated with </a:t>
            </a:r>
            <a:r>
              <a:rPr lang="en-US" sz="3200" dirty="0" err="1" smtClean="0"/>
              <a:t>pheochromocytoma</a:t>
            </a:r>
            <a:r>
              <a:rPr lang="en-US" sz="3200" dirty="0" smtClean="0"/>
              <a:t> include hypertensive retinopathy and nephropathy, myocarditis, increased platelet aggregation, and stroke. Death can occur from shock, stroke, kidney failure, dysrhythmias, or dissecting aortic aneurysm. An irregular heart rate indicated the presence of a dysrhythmia. </a:t>
            </a:r>
            <a:r>
              <a:rPr lang="en-US" sz="3200" dirty="0" err="1" smtClean="0"/>
              <a:t>Acoagulation</a:t>
            </a:r>
            <a:r>
              <a:rPr lang="en-US" sz="3200" dirty="0" smtClean="0"/>
              <a:t> time of 5 minutes is normal. Urinary output of 50ml/</a:t>
            </a:r>
            <a:r>
              <a:rPr lang="en-US" sz="3200" dirty="0" err="1" smtClean="0"/>
              <a:t>hr</a:t>
            </a:r>
            <a:r>
              <a:rPr lang="en-US" sz="3200" dirty="0" smtClean="0"/>
              <a:t> is adequate. A BUN of 20mg/dl is normal.</a:t>
            </a:r>
            <a:endParaRPr lang="en-US" sz="3200" dirty="0"/>
          </a:p>
        </p:txBody>
      </p:sp>
      <p:sp>
        <p:nvSpPr>
          <p:cNvPr id="4" name="Slide Number Placeholder 3"/>
          <p:cNvSpPr>
            <a:spLocks noGrp="1"/>
          </p:cNvSpPr>
          <p:nvPr>
            <p:ph type="sldNum" sz="quarter" idx="12"/>
          </p:nvPr>
        </p:nvSpPr>
        <p:spPr/>
        <p:txBody>
          <a:bodyPr/>
          <a:lstStyle/>
          <a:p>
            <a:fld id="{7E4DDEC8-92D6-411A-BCF7-A8B70F10661C}" type="slidenum">
              <a:rPr lang="en-US" smtClean="0"/>
              <a:t>45</a:t>
            </a:fld>
            <a:endParaRPr lang="en-US"/>
          </a:p>
        </p:txBody>
      </p:sp>
    </p:spTree>
    <p:extLst>
      <p:ext uri="{BB962C8B-B14F-4D97-AF65-F5344CB8AC3E}">
        <p14:creationId xmlns:p14="http://schemas.microsoft.com/office/powerpoint/2010/main" val="231217127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latin typeface="Arial" panose="020B0604020202020204" pitchFamily="34" charset="0"/>
                <a:cs typeface="Arial" panose="020B0604020202020204" pitchFamily="34" charset="0"/>
              </a:rPr>
              <a:t>Nursing Care after </a:t>
            </a:r>
            <a:r>
              <a:rPr lang="en-US" sz="4000" dirty="0" err="1" smtClean="0">
                <a:latin typeface="Arial" panose="020B0604020202020204" pitchFamily="34" charset="0"/>
                <a:cs typeface="Arial" panose="020B0604020202020204" pitchFamily="34" charset="0"/>
              </a:rPr>
              <a:t>Hypophysectomy</a:t>
            </a:r>
            <a:endParaRPr lang="en-US" sz="40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635000" y="1169987"/>
            <a:ext cx="10629900" cy="5186363"/>
          </a:xfrm>
        </p:spPr>
        <p:txBody>
          <a:bodyPr/>
          <a:lstStyle/>
          <a:p>
            <a:pPr marL="457200" lvl="1" indent="0">
              <a:buNone/>
            </a:pPr>
            <a:endParaRPr lang="en-CA" sz="3200" dirty="0">
              <a:latin typeface="Arial" panose="020B0604020202020204" pitchFamily="34" charset="0"/>
              <a:cs typeface="Arial" panose="020B0604020202020204" pitchFamily="34" charset="0"/>
            </a:endParaRPr>
          </a:p>
          <a:p>
            <a:pPr lvl="2"/>
            <a:r>
              <a:rPr lang="en-CA" sz="3200" dirty="0">
                <a:latin typeface="Arial" panose="020B0604020202020204" pitchFamily="34" charset="0"/>
                <a:cs typeface="Arial" panose="020B0604020202020204" pitchFamily="34" charset="0"/>
              </a:rPr>
              <a:t>↑HOB 30 degrees to ↓headaches</a:t>
            </a:r>
          </a:p>
          <a:p>
            <a:pPr lvl="2"/>
            <a:r>
              <a:rPr lang="en-CA" sz="3200" dirty="0">
                <a:latin typeface="Arial" panose="020B0604020202020204" pitchFamily="34" charset="0"/>
                <a:cs typeface="Arial" panose="020B0604020202020204" pitchFamily="34" charset="0"/>
              </a:rPr>
              <a:t>Assess neuro</a:t>
            </a:r>
          </a:p>
          <a:p>
            <a:pPr lvl="2"/>
            <a:r>
              <a:rPr lang="en-CA" sz="3200" dirty="0">
                <a:latin typeface="Arial" panose="020B0604020202020204" pitchFamily="34" charset="0"/>
                <a:cs typeface="Arial" panose="020B0604020202020204" pitchFamily="34" charset="0"/>
              </a:rPr>
              <a:t>Avoid coughing, sneezing, or straining with </a:t>
            </a:r>
            <a:r>
              <a:rPr lang="en-CA" sz="3200" dirty="0" smtClean="0">
                <a:latin typeface="Arial" panose="020B0604020202020204" pitchFamily="34" charset="0"/>
                <a:cs typeface="Arial" panose="020B0604020202020204" pitchFamily="34" charset="0"/>
              </a:rPr>
              <a:t>stool </a:t>
            </a:r>
          </a:p>
          <a:p>
            <a:pPr marL="1371600" lvl="3" indent="0">
              <a:buNone/>
            </a:pPr>
            <a:r>
              <a:rPr lang="en-CA" sz="2800" dirty="0" smtClean="0">
                <a:latin typeface="Arial" panose="020B0604020202020204" pitchFamily="34" charset="0"/>
                <a:cs typeface="Arial" panose="020B0604020202020204" pitchFamily="34" charset="0"/>
              </a:rPr>
              <a:t>(To prevent CSF leakage)</a:t>
            </a:r>
            <a:endParaRPr lang="en-CA" sz="2800" dirty="0">
              <a:latin typeface="Arial" panose="020B0604020202020204" pitchFamily="34" charset="0"/>
              <a:cs typeface="Arial" panose="020B0604020202020204" pitchFamily="34" charset="0"/>
            </a:endParaRPr>
          </a:p>
          <a:p>
            <a:pPr lvl="2"/>
            <a:r>
              <a:rPr lang="en-CA" sz="3200" dirty="0">
                <a:latin typeface="Arial" panose="020B0604020202020204" pitchFamily="34" charset="0"/>
                <a:cs typeface="Arial" panose="020B0604020202020204" pitchFamily="34" charset="0"/>
              </a:rPr>
              <a:t>Send clear nasal drainage to </a:t>
            </a:r>
            <a:r>
              <a:rPr lang="en-CA" sz="3200" dirty="0" smtClean="0">
                <a:latin typeface="Arial" panose="020B0604020202020204" pitchFamily="34" charset="0"/>
                <a:cs typeface="Arial" panose="020B0604020202020204" pitchFamily="34" charset="0"/>
              </a:rPr>
              <a:t>lab, </a:t>
            </a:r>
            <a:r>
              <a:rPr lang="en-CA" sz="3200" dirty="0">
                <a:latin typeface="Arial" panose="020B0604020202020204" pitchFamily="34" charset="0"/>
                <a:cs typeface="Arial" panose="020B0604020202020204" pitchFamily="34" charset="0"/>
              </a:rPr>
              <a:t>glucose</a:t>
            </a:r>
            <a:r>
              <a:rPr lang="en-CA" sz="3200" dirty="0" smtClean="0">
                <a:latin typeface="Arial" panose="020B0604020202020204" pitchFamily="34" charset="0"/>
                <a:cs typeface="Arial" panose="020B0604020202020204" pitchFamily="34" charset="0"/>
              </a:rPr>
              <a:t>­ ­­­­&gt;30 = CSF </a:t>
            </a:r>
            <a:r>
              <a:rPr lang="en-CA" sz="3200" dirty="0">
                <a:latin typeface="Arial" panose="020B0604020202020204" pitchFamily="34" charset="0"/>
                <a:cs typeface="Arial" panose="020B0604020202020204" pitchFamily="34" charset="0"/>
              </a:rPr>
              <a:t>leakage</a:t>
            </a:r>
          </a:p>
          <a:p>
            <a:pPr lvl="2"/>
            <a:r>
              <a:rPr lang="en-CA" sz="3200" dirty="0">
                <a:latin typeface="Arial" panose="020B0604020202020204" pitchFamily="34" charset="0"/>
                <a:cs typeface="Arial" panose="020B0604020202020204" pitchFamily="34" charset="0"/>
              </a:rPr>
              <a:t>No tooth brushing for 10 days</a:t>
            </a:r>
          </a:p>
          <a:p>
            <a:pPr lvl="2"/>
            <a:r>
              <a:rPr lang="en-CA" sz="3200" dirty="0">
                <a:latin typeface="Arial" panose="020B0604020202020204" pitchFamily="34" charset="0"/>
                <a:cs typeface="Arial" panose="020B0604020202020204" pitchFamily="34" charset="0"/>
              </a:rPr>
              <a:t>Hormone </a:t>
            </a:r>
            <a:r>
              <a:rPr lang="en-CA" sz="3200" dirty="0" smtClean="0">
                <a:latin typeface="Arial" panose="020B0604020202020204" pitchFamily="34" charset="0"/>
                <a:cs typeface="Arial" panose="020B0604020202020204" pitchFamily="34" charset="0"/>
              </a:rPr>
              <a:t>replacement</a:t>
            </a:r>
            <a:endParaRPr lang="en-CA" sz="3200" dirty="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12"/>
          </p:nvPr>
        </p:nvSpPr>
        <p:spPr/>
        <p:txBody>
          <a:bodyPr/>
          <a:lstStyle/>
          <a:p>
            <a:fld id="{7E4DDEC8-92D6-411A-BCF7-A8B70F10661C}" type="slidenum">
              <a:rPr lang="en-US" smtClean="0"/>
              <a:t>5</a:t>
            </a:fld>
            <a:endParaRPr lang="en-US"/>
          </a:p>
        </p:txBody>
      </p:sp>
    </p:spTree>
    <p:extLst>
      <p:ext uri="{BB962C8B-B14F-4D97-AF65-F5344CB8AC3E}">
        <p14:creationId xmlns:p14="http://schemas.microsoft.com/office/powerpoint/2010/main" val="16624704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Disorders of the Anterior Pituitary Gland: </a:t>
            </a:r>
            <a:r>
              <a:rPr lang="en-US" dirty="0" err="1">
                <a:latin typeface="Arial" panose="020B0604020202020204" pitchFamily="34" charset="0"/>
                <a:cs typeface="Arial" panose="020B0604020202020204" pitchFamily="34" charset="0"/>
              </a:rPr>
              <a:t>Hyperpituitarism</a:t>
            </a:r>
            <a:endParaRPr lang="en-US" dirty="0"/>
          </a:p>
        </p:txBody>
      </p:sp>
      <p:sp>
        <p:nvSpPr>
          <p:cNvPr id="3" name="Content Placeholder 2"/>
          <p:cNvSpPr>
            <a:spLocks noGrp="1"/>
          </p:cNvSpPr>
          <p:nvPr>
            <p:ph idx="1"/>
          </p:nvPr>
        </p:nvSpPr>
        <p:spPr/>
        <p:txBody>
          <a:bodyPr>
            <a:normAutofit/>
          </a:bodyPr>
          <a:lstStyle/>
          <a:p>
            <a:r>
              <a:rPr lang="en-US" dirty="0" smtClean="0"/>
              <a:t>Excess of other Tropic Hormones</a:t>
            </a:r>
          </a:p>
          <a:p>
            <a:r>
              <a:rPr lang="en-US" dirty="0" smtClean="0"/>
              <a:t>↑ ACTH </a:t>
            </a:r>
            <a:r>
              <a:rPr lang="en-US" dirty="0"/>
              <a:t>(Adrenocorticotropic </a:t>
            </a:r>
            <a:r>
              <a:rPr lang="en-US" dirty="0" smtClean="0"/>
              <a:t>Hormone) = Cushing’s</a:t>
            </a:r>
          </a:p>
          <a:p>
            <a:r>
              <a:rPr lang="en-US" dirty="0"/>
              <a:t>↑ </a:t>
            </a:r>
            <a:r>
              <a:rPr lang="en-US" dirty="0" smtClean="0"/>
              <a:t> TSH </a:t>
            </a:r>
            <a:r>
              <a:rPr lang="en-US" dirty="0"/>
              <a:t>(Thyroid Stimulating </a:t>
            </a:r>
            <a:r>
              <a:rPr lang="en-US" dirty="0" smtClean="0"/>
              <a:t>Hormone</a:t>
            </a:r>
            <a:r>
              <a:rPr lang="en-US" dirty="0" smtClean="0"/>
              <a:t>) = Hyperthyroidism</a:t>
            </a:r>
            <a:endParaRPr lang="en-US" dirty="0" smtClean="0"/>
          </a:p>
          <a:p>
            <a:r>
              <a:rPr lang="en-US" dirty="0"/>
              <a:t>↑ FSH </a:t>
            </a:r>
            <a:r>
              <a:rPr lang="en-US" dirty="0"/>
              <a:t>(Follicle Stimulating </a:t>
            </a:r>
            <a:r>
              <a:rPr lang="en-US" dirty="0" smtClean="0"/>
              <a:t>Hormone) &amp; LH </a:t>
            </a:r>
            <a:r>
              <a:rPr lang="en-US" dirty="0"/>
              <a:t>(</a:t>
            </a:r>
            <a:r>
              <a:rPr lang="en-US" dirty="0" err="1"/>
              <a:t>Lutenizing</a:t>
            </a:r>
            <a:r>
              <a:rPr lang="en-US" dirty="0"/>
              <a:t> </a:t>
            </a:r>
            <a:r>
              <a:rPr lang="en-US" dirty="0" smtClean="0"/>
              <a:t>Hormone)</a:t>
            </a:r>
          </a:p>
          <a:p>
            <a:r>
              <a:rPr lang="en-US" dirty="0"/>
              <a:t>↑ Prolactin </a:t>
            </a:r>
            <a:r>
              <a:rPr lang="en-US" dirty="0"/>
              <a:t>= </a:t>
            </a:r>
            <a:r>
              <a:rPr lang="en-US" dirty="0" err="1"/>
              <a:t>galactorrhea</a:t>
            </a:r>
            <a:r>
              <a:rPr lang="en-US" dirty="0"/>
              <a:t>, anovulation, infertility, decreased libido, amenorrhea, and hirsutism in women; impotence, decreased sperm density, decreased </a:t>
            </a:r>
          </a:p>
          <a:p>
            <a:r>
              <a:rPr lang="en-US" dirty="0"/>
              <a:t>↑ GH </a:t>
            </a:r>
            <a:r>
              <a:rPr lang="en-US" dirty="0"/>
              <a:t>(Growth Hormone</a:t>
            </a:r>
            <a:r>
              <a:rPr lang="en-US" dirty="0" smtClean="0"/>
              <a:t>) = acromegaly</a:t>
            </a:r>
            <a:endParaRPr lang="en-US" dirty="0"/>
          </a:p>
          <a:p>
            <a:pPr marL="0" indent="0">
              <a:buNone/>
            </a:pPr>
            <a:r>
              <a:rPr lang="en-US" dirty="0" smtClean="0"/>
              <a:t>	</a:t>
            </a:r>
            <a:endParaRPr lang="en-US" dirty="0"/>
          </a:p>
        </p:txBody>
      </p:sp>
      <p:sp>
        <p:nvSpPr>
          <p:cNvPr id="4" name="Slide Number Placeholder 3"/>
          <p:cNvSpPr>
            <a:spLocks noGrp="1"/>
          </p:cNvSpPr>
          <p:nvPr>
            <p:ph type="sldNum" sz="quarter" idx="12"/>
          </p:nvPr>
        </p:nvSpPr>
        <p:spPr/>
        <p:txBody>
          <a:bodyPr/>
          <a:lstStyle/>
          <a:p>
            <a:fld id="{7E4DDEC8-92D6-411A-BCF7-A8B70F10661C}" type="slidenum">
              <a:rPr lang="en-US" smtClean="0"/>
              <a:t>6</a:t>
            </a:fld>
            <a:endParaRPr lang="en-US"/>
          </a:p>
        </p:txBody>
      </p:sp>
    </p:spTree>
    <p:extLst>
      <p:ext uri="{BB962C8B-B14F-4D97-AF65-F5344CB8AC3E}">
        <p14:creationId xmlns:p14="http://schemas.microsoft.com/office/powerpoint/2010/main" val="220687181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Disorders of the Anterior Pituitary Gland: </a:t>
            </a:r>
            <a:r>
              <a:rPr lang="en-US" dirty="0" smtClean="0">
                <a:latin typeface="Arial" panose="020B0604020202020204" pitchFamily="34" charset="0"/>
                <a:cs typeface="Arial" panose="020B0604020202020204" pitchFamily="34" charset="0"/>
              </a:rPr>
              <a:t>Hypopituitarism</a:t>
            </a:r>
            <a:endParaRPr lang="en-US" dirty="0"/>
          </a:p>
        </p:txBody>
      </p:sp>
      <p:sp>
        <p:nvSpPr>
          <p:cNvPr id="3" name="Content Placeholder 2"/>
          <p:cNvSpPr>
            <a:spLocks noGrp="1"/>
          </p:cNvSpPr>
          <p:nvPr>
            <p:ph idx="1"/>
          </p:nvPr>
        </p:nvSpPr>
        <p:spPr>
          <a:xfrm>
            <a:off x="838200" y="2054225"/>
            <a:ext cx="10350500" cy="4895850"/>
          </a:xfrm>
        </p:spPr>
        <p:txBody>
          <a:bodyPr>
            <a:normAutofit/>
          </a:bodyPr>
          <a:lstStyle/>
          <a:p>
            <a:r>
              <a:rPr lang="en-US" sz="3200" dirty="0" smtClean="0">
                <a:latin typeface="Arial" panose="020B0604020202020204" pitchFamily="34" charset="0"/>
                <a:cs typeface="Arial" panose="020B0604020202020204" pitchFamily="34" charset="0"/>
              </a:rPr>
              <a:t>Decrease in one or more of the pituitary hormones</a:t>
            </a:r>
          </a:p>
          <a:p>
            <a:endParaRPr lang="en-US" sz="3200" dirty="0" smtClean="0">
              <a:latin typeface="Arial" panose="020B0604020202020204" pitchFamily="34" charset="0"/>
              <a:cs typeface="Arial" panose="020B0604020202020204" pitchFamily="34" charset="0"/>
            </a:endParaRPr>
          </a:p>
          <a:p>
            <a:r>
              <a:rPr lang="en-US" sz="3200" dirty="0" smtClean="0">
                <a:latin typeface="Arial" panose="020B0604020202020204" pitchFamily="34" charset="0"/>
                <a:cs typeface="Arial" panose="020B0604020202020204" pitchFamily="34" charset="0"/>
              </a:rPr>
              <a:t>Total failure of the pituitary gland = </a:t>
            </a:r>
            <a:r>
              <a:rPr lang="en-US" sz="3200" dirty="0" err="1" smtClean="0">
                <a:latin typeface="Arial" panose="020B0604020202020204" pitchFamily="34" charset="0"/>
                <a:cs typeface="Arial" panose="020B0604020202020204" pitchFamily="34" charset="0"/>
              </a:rPr>
              <a:t>panhypopituitarism</a:t>
            </a:r>
            <a:endParaRPr lang="en-US" sz="3200" dirty="0" smtClean="0">
              <a:latin typeface="Arial" panose="020B0604020202020204" pitchFamily="34" charset="0"/>
              <a:cs typeface="Arial" panose="020B0604020202020204" pitchFamily="34" charset="0"/>
            </a:endParaRPr>
          </a:p>
          <a:p>
            <a:endParaRPr lang="en-US" sz="3200" dirty="0" smtClean="0">
              <a:latin typeface="Arial" panose="020B0604020202020204" pitchFamily="34" charset="0"/>
              <a:cs typeface="Arial" panose="020B0604020202020204" pitchFamily="34" charset="0"/>
            </a:endParaRPr>
          </a:p>
          <a:p>
            <a:r>
              <a:rPr lang="en-US" sz="3200" dirty="0" smtClean="0">
                <a:latin typeface="Arial" panose="020B0604020202020204" pitchFamily="34" charset="0"/>
                <a:cs typeface="Arial" panose="020B0604020202020204" pitchFamily="34" charset="0"/>
              </a:rPr>
              <a:t>Most common hormone deficiencies involve GH and gonadotropins (LH &amp; FSH)</a:t>
            </a:r>
          </a:p>
          <a:p>
            <a:pPr marL="0" indent="0">
              <a:buNone/>
            </a:pPr>
            <a:endParaRPr lang="en-US" dirty="0"/>
          </a:p>
        </p:txBody>
      </p:sp>
      <p:sp>
        <p:nvSpPr>
          <p:cNvPr id="4" name="Slide Number Placeholder 3"/>
          <p:cNvSpPr>
            <a:spLocks noGrp="1"/>
          </p:cNvSpPr>
          <p:nvPr>
            <p:ph type="sldNum" sz="quarter" idx="12"/>
          </p:nvPr>
        </p:nvSpPr>
        <p:spPr/>
        <p:txBody>
          <a:bodyPr/>
          <a:lstStyle/>
          <a:p>
            <a:fld id="{7E4DDEC8-92D6-411A-BCF7-A8B70F10661C}" type="slidenum">
              <a:rPr lang="en-US" smtClean="0"/>
              <a:t>7</a:t>
            </a:fld>
            <a:endParaRPr lang="en-US"/>
          </a:p>
        </p:txBody>
      </p:sp>
    </p:spTree>
    <p:extLst>
      <p:ext uri="{BB962C8B-B14F-4D97-AF65-F5344CB8AC3E}">
        <p14:creationId xmlns:p14="http://schemas.microsoft.com/office/powerpoint/2010/main" val="410233341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Disorders of the Anterior Pituitary Gland: Hypopituitarism</a:t>
            </a:r>
            <a:endParaRPr lang="en-US" dirty="0"/>
          </a:p>
        </p:txBody>
      </p:sp>
      <p:sp>
        <p:nvSpPr>
          <p:cNvPr id="3" name="Content Placeholder 2"/>
          <p:cNvSpPr>
            <a:spLocks noGrp="1"/>
          </p:cNvSpPr>
          <p:nvPr>
            <p:ph idx="1"/>
          </p:nvPr>
        </p:nvSpPr>
        <p:spPr>
          <a:xfrm>
            <a:off x="666750" y="1962150"/>
            <a:ext cx="10858500" cy="4895850"/>
          </a:xfrm>
        </p:spPr>
        <p:txBody>
          <a:bodyPr/>
          <a:lstStyle/>
          <a:p>
            <a:r>
              <a:rPr lang="en-US" dirty="0">
                <a:latin typeface="Arial" panose="020B0604020202020204" pitchFamily="34" charset="0"/>
                <a:cs typeface="Arial" panose="020B0604020202020204" pitchFamily="34" charset="0"/>
              </a:rPr>
              <a:t>↓ GH = </a:t>
            </a:r>
            <a:r>
              <a:rPr lang="en-US" dirty="0" err="1">
                <a:latin typeface="Arial" panose="020B0604020202020204" pitchFamily="34" charset="0"/>
                <a:cs typeface="Arial" panose="020B0604020202020204" pitchFamily="34" charset="0"/>
              </a:rPr>
              <a:t>truncal</a:t>
            </a:r>
            <a:r>
              <a:rPr lang="en-US" dirty="0">
                <a:latin typeface="Arial" panose="020B0604020202020204" pitchFamily="34" charset="0"/>
                <a:cs typeface="Arial" panose="020B0604020202020204" pitchFamily="34" charset="0"/>
              </a:rPr>
              <a:t> obesity, decreased muscle mass and strength, weakness, fatigue, depression, flat affect</a:t>
            </a:r>
          </a:p>
          <a:p>
            <a:r>
              <a:rPr lang="en-US" dirty="0">
                <a:latin typeface="Arial" panose="020B0604020202020204" pitchFamily="34" charset="0"/>
                <a:cs typeface="Arial" panose="020B0604020202020204" pitchFamily="34" charset="0"/>
              </a:rPr>
              <a:t>↓ FSH &amp; ↓LSH = menstrual irregularities, loss of libido, decreased breast size, testicular atrophy, ↓ sperm, decreased facial hair and muscle </a:t>
            </a:r>
            <a:r>
              <a:rPr lang="en-US" dirty="0" smtClean="0">
                <a:latin typeface="Arial" panose="020B0604020202020204" pitchFamily="34" charset="0"/>
                <a:cs typeface="Arial" panose="020B0604020202020204" pitchFamily="34" charset="0"/>
              </a:rPr>
              <a:t>mass</a:t>
            </a:r>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 TSH = Primary hypothyroidism</a:t>
            </a:r>
          </a:p>
          <a:p>
            <a:r>
              <a:rPr lang="en-US" dirty="0">
                <a:latin typeface="Arial" panose="020B0604020202020204" pitchFamily="34" charset="0"/>
                <a:cs typeface="Arial" panose="020B0604020202020204" pitchFamily="34" charset="0"/>
              </a:rPr>
              <a:t>↓ACTH = Deficiency of cortisol – weakness, fatigue, HA, dry &amp; pale skin, diminished axillary and pubic hair, lowered resistance to infection, hypoglycemia</a:t>
            </a:r>
          </a:p>
          <a:p>
            <a:endParaRPr lang="en-US" dirty="0"/>
          </a:p>
        </p:txBody>
      </p:sp>
      <p:sp>
        <p:nvSpPr>
          <p:cNvPr id="4" name="Slide Number Placeholder 3"/>
          <p:cNvSpPr>
            <a:spLocks noGrp="1"/>
          </p:cNvSpPr>
          <p:nvPr>
            <p:ph type="sldNum" sz="quarter" idx="12"/>
          </p:nvPr>
        </p:nvSpPr>
        <p:spPr/>
        <p:txBody>
          <a:bodyPr/>
          <a:lstStyle/>
          <a:p>
            <a:fld id="{7E4DDEC8-92D6-411A-BCF7-A8B70F10661C}" type="slidenum">
              <a:rPr lang="en-US" smtClean="0"/>
              <a:t>8</a:t>
            </a:fld>
            <a:endParaRPr lang="en-US"/>
          </a:p>
        </p:txBody>
      </p:sp>
    </p:spTree>
    <p:extLst>
      <p:ext uri="{BB962C8B-B14F-4D97-AF65-F5344CB8AC3E}">
        <p14:creationId xmlns:p14="http://schemas.microsoft.com/office/powerpoint/2010/main" val="347414055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5283200" cy="1006475"/>
          </a:xfrm>
        </p:spPr>
        <p:txBody>
          <a:bodyPr/>
          <a:lstStyle/>
          <a:p>
            <a:r>
              <a:rPr lang="en-US" dirty="0" smtClean="0">
                <a:latin typeface="Arial" panose="020B0604020202020204" pitchFamily="34" charset="0"/>
                <a:cs typeface="Arial" panose="020B0604020202020204" pitchFamily="34" charset="0"/>
              </a:rPr>
              <a:t>Name the Disorder: </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838200" y="1371600"/>
            <a:ext cx="10515600" cy="4805363"/>
          </a:xfrm>
        </p:spPr>
        <p:txBody>
          <a:bodyPr/>
          <a:lstStyle/>
          <a:p>
            <a:pPr marL="0" indent="0">
              <a:buNone/>
            </a:pPr>
            <a:r>
              <a:rPr lang="en-US" dirty="0" smtClean="0"/>
              <a:t>“I still get muscle cramping in my legs. I was put on a fluid restriction for my condition and it is really hard.”</a:t>
            </a:r>
            <a:endParaRPr lang="en-US" dirty="0"/>
          </a:p>
        </p:txBody>
      </p:sp>
      <p:sp>
        <p:nvSpPr>
          <p:cNvPr id="4" name="Slide Number Placeholder 3"/>
          <p:cNvSpPr>
            <a:spLocks noGrp="1"/>
          </p:cNvSpPr>
          <p:nvPr>
            <p:ph type="sldNum" sz="quarter" idx="12"/>
          </p:nvPr>
        </p:nvSpPr>
        <p:spPr/>
        <p:txBody>
          <a:bodyPr/>
          <a:lstStyle/>
          <a:p>
            <a:fld id="{7E4DDEC8-92D6-411A-BCF7-A8B70F10661C}" type="slidenum">
              <a:rPr lang="en-US" smtClean="0"/>
              <a:t>9</a:t>
            </a:fld>
            <a:endParaRPr lang="en-US"/>
          </a:p>
        </p:txBody>
      </p:sp>
      <p:sp>
        <p:nvSpPr>
          <p:cNvPr id="6" name="TextBox 5"/>
          <p:cNvSpPr txBox="1"/>
          <p:nvPr/>
        </p:nvSpPr>
        <p:spPr>
          <a:xfrm>
            <a:off x="6121400" y="422772"/>
            <a:ext cx="5346700" cy="769441"/>
          </a:xfrm>
          <a:prstGeom prst="rect">
            <a:avLst/>
          </a:prstGeom>
          <a:noFill/>
        </p:spPr>
        <p:txBody>
          <a:bodyPr wrap="square" rtlCol="0">
            <a:spAutoFit/>
          </a:bodyPr>
          <a:lstStyle/>
          <a:p>
            <a:r>
              <a:rPr lang="en-US" sz="4400" dirty="0" smtClean="0">
                <a:latin typeface="Arial" panose="020B0604020202020204" pitchFamily="34" charset="0"/>
                <a:cs typeface="Arial" panose="020B0604020202020204" pitchFamily="34" charset="0"/>
              </a:rPr>
              <a:t>SIADH </a:t>
            </a:r>
            <a:endParaRPr lang="en-US" sz="4400" dirty="0">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2"/>
          <a:stretch>
            <a:fillRect/>
          </a:stretch>
        </p:blipFill>
        <p:spPr>
          <a:xfrm>
            <a:off x="2975807" y="2378075"/>
            <a:ext cx="5155895" cy="3778366"/>
          </a:xfrm>
          <a:prstGeom prst="rect">
            <a:avLst/>
          </a:prstGeom>
        </p:spPr>
      </p:pic>
      <p:pic>
        <p:nvPicPr>
          <p:cNvPr id="7" name="Picture 6"/>
          <p:cNvPicPr>
            <a:picLocks noChangeAspect="1"/>
          </p:cNvPicPr>
          <p:nvPr/>
        </p:nvPicPr>
        <p:blipFill>
          <a:blip r:embed="rId3"/>
          <a:stretch>
            <a:fillRect/>
          </a:stretch>
        </p:blipFill>
        <p:spPr>
          <a:xfrm>
            <a:off x="2975807" y="2378075"/>
            <a:ext cx="5155895" cy="3863754"/>
          </a:xfrm>
          <a:prstGeom prst="rect">
            <a:avLst/>
          </a:prstGeom>
        </p:spPr>
      </p:pic>
    </p:spTree>
    <p:extLst>
      <p:ext uri="{BB962C8B-B14F-4D97-AF65-F5344CB8AC3E}">
        <p14:creationId xmlns:p14="http://schemas.microsoft.com/office/powerpoint/2010/main" val="302092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2905</TotalTime>
  <Words>2291</Words>
  <Application>Microsoft Office PowerPoint</Application>
  <PresentationFormat>Widescreen</PresentationFormat>
  <Paragraphs>302</Paragraphs>
  <Slides>45</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45</vt:i4>
      </vt:variant>
    </vt:vector>
  </HeadingPairs>
  <TitlesOfParts>
    <vt:vector size="49" baseType="lpstr">
      <vt:lpstr>Arial</vt:lpstr>
      <vt:lpstr>Calibri</vt:lpstr>
      <vt:lpstr>Calibri Light</vt:lpstr>
      <vt:lpstr>Office Theme</vt:lpstr>
      <vt:lpstr>Care of Patients with Pituitary and Adrenal Gland Problems</vt:lpstr>
      <vt:lpstr>Name the Disorder: </vt:lpstr>
      <vt:lpstr>Disorders of the Anterior Pituitary Gland: Hyperpituitarism</vt:lpstr>
      <vt:lpstr>Treatment of Acromegaly: Hypophysectomy</vt:lpstr>
      <vt:lpstr>Nursing Care after Hypophysectomy</vt:lpstr>
      <vt:lpstr>Disorders of the Anterior Pituitary Gland: Hyperpituitarism</vt:lpstr>
      <vt:lpstr>Disorders of the Anterior Pituitary Gland: Hypopituitarism</vt:lpstr>
      <vt:lpstr>Disorders of the Anterior Pituitary Gland: Hypopituitarism</vt:lpstr>
      <vt:lpstr>Name the Disorder: </vt:lpstr>
      <vt:lpstr>Disorders of the Posterior Pituitary Gland: Syndrome of Inappropriate Antidiuretic Hormone (SIADH)</vt:lpstr>
      <vt:lpstr>PowerPoint Presentation</vt:lpstr>
      <vt:lpstr>Disorders of the Posterior Pituitary Gland: Syndrome of Inappropriate Antidiuretic Hormone (SIADH)</vt:lpstr>
      <vt:lpstr>Disorders of the Posterior Pituitary Gland: Syndrome of Inappropriate Antidiuretic Hormone (SIADH)</vt:lpstr>
      <vt:lpstr>Name the Disorder: </vt:lpstr>
      <vt:lpstr>Disorders of the Posterior Pituitary Gland: Diabetes Insipidus</vt:lpstr>
      <vt:lpstr>PowerPoint Presentation</vt:lpstr>
      <vt:lpstr>Disorders of the Posterior Pituitary Gland: Diabetes Insipidus</vt:lpstr>
      <vt:lpstr>Disorders of the Posterior Pituitary Gland: Diabetes Insipidus</vt:lpstr>
      <vt:lpstr>Name the Disorder: </vt:lpstr>
      <vt:lpstr>Disorders of the Adrenal Cortex: Cushing’s Syndrome</vt:lpstr>
      <vt:lpstr>Cushing’s Syndrome:  Clinical Manifestations</vt:lpstr>
      <vt:lpstr>Cushing’s Syndrome: Clinical Manifestations</vt:lpstr>
      <vt:lpstr>Cushing’s Syndrome</vt:lpstr>
      <vt:lpstr>Cushing’s Syndrome: </vt:lpstr>
      <vt:lpstr>Name the Disorder: </vt:lpstr>
      <vt:lpstr>Disorders of the Adrenal Cortex: Addison’s Disease</vt:lpstr>
      <vt:lpstr>Addison’s Disease</vt:lpstr>
      <vt:lpstr>Addisonian Crisis</vt:lpstr>
      <vt:lpstr>Addison’s Disease</vt:lpstr>
      <vt:lpstr>Hyperaldosteronism</vt:lpstr>
      <vt:lpstr>Disorder of the Adrenal Medulla: Pheochromocytoma</vt:lpstr>
      <vt:lpstr>PowerPoint Presentation</vt:lpstr>
      <vt:lpstr>a. Vital Signs</vt:lpstr>
      <vt:lpstr>PowerPoint Presentation</vt:lpstr>
      <vt:lpstr>d. “Cushing’s disease results from an increased pituitary secretion of adrenocorticotropic hormone.”   </vt:lpstr>
      <vt:lpstr>PowerPoint Presentation</vt:lpstr>
      <vt:lpstr>b. “I should eat foods that have a lot of potassium in them.” </vt:lpstr>
      <vt:lpstr>PowerPoint Presentation</vt:lpstr>
      <vt:lpstr>b. Test the drainage for glucose.   </vt:lpstr>
      <vt:lpstr>PowerPoint Presentation</vt:lpstr>
      <vt:lpstr>a. Frequent monitoring of serum and urine osmolarity.   </vt:lpstr>
      <vt:lpstr>PowerPoint Presentation</vt:lpstr>
      <vt:lpstr>c. Low urine output and hyponatremia   </vt:lpstr>
      <vt:lpstr>PowerPoint Presentation</vt:lpstr>
      <vt:lpstr>d. A heart rate that is 90 beats/minute and irregular  </vt:lpstr>
    </vt:vector>
  </TitlesOfParts>
  <Company>Great Basin College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Great Basin College</dc:creator>
  <cp:lastModifiedBy>Great Basin College</cp:lastModifiedBy>
  <cp:revision>73</cp:revision>
  <cp:lastPrinted>2014-11-17T16:12:55Z</cp:lastPrinted>
  <dcterms:created xsi:type="dcterms:W3CDTF">2014-11-06T17:58:15Z</dcterms:created>
  <dcterms:modified xsi:type="dcterms:W3CDTF">2014-11-17T18:46:10Z</dcterms:modified>
</cp:coreProperties>
</file>