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59"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6" d="100"/>
          <a:sy n="76" d="100"/>
        </p:scale>
        <p:origin x="126"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8922B9-A24D-4007-8602-3166680FF57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371403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922B9-A24D-4007-8602-3166680FF57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68987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922B9-A24D-4007-8602-3166680FF57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113011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922B9-A24D-4007-8602-3166680FF57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378455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922B9-A24D-4007-8602-3166680FF57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296046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8922B9-A24D-4007-8602-3166680FF572}"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57524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8922B9-A24D-4007-8602-3166680FF572}"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160627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8922B9-A24D-4007-8602-3166680FF572}"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225174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922B9-A24D-4007-8602-3166680FF572}"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275055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922B9-A24D-4007-8602-3166680FF572}"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9083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922B9-A24D-4007-8602-3166680FF572}"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4CC07-34CB-45A1-B7E3-74F27EBCB16C}" type="slidenum">
              <a:rPr lang="en-US" smtClean="0"/>
              <a:t>‹#›</a:t>
            </a:fld>
            <a:endParaRPr lang="en-US"/>
          </a:p>
        </p:txBody>
      </p:sp>
    </p:spTree>
    <p:extLst>
      <p:ext uri="{BB962C8B-B14F-4D97-AF65-F5344CB8AC3E}">
        <p14:creationId xmlns:p14="http://schemas.microsoft.com/office/powerpoint/2010/main" val="71156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922B9-A24D-4007-8602-3166680FF572}" type="datetimeFigureOut">
              <a:rPr lang="en-US" smtClean="0"/>
              <a:t>9/8/2015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4CC07-34CB-45A1-B7E3-74F27EBCB16C}" type="slidenum">
              <a:rPr lang="en-US" smtClean="0"/>
              <a:t>‹#›</a:t>
            </a:fld>
            <a:endParaRPr lang="en-US"/>
          </a:p>
        </p:txBody>
      </p:sp>
    </p:spTree>
    <p:extLst>
      <p:ext uri="{BB962C8B-B14F-4D97-AF65-F5344CB8AC3E}">
        <p14:creationId xmlns:p14="http://schemas.microsoft.com/office/powerpoint/2010/main" val="210250054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BalkZF8sG7o"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0" y="304799"/>
            <a:ext cx="9144000" cy="1274763"/>
          </a:xfrm>
        </p:spPr>
        <p:txBody>
          <a:bodyPr/>
          <a:lstStyle/>
          <a:p>
            <a:pPr algn="l"/>
            <a:r>
              <a:rPr lang="en-US" dirty="0" smtClean="0">
                <a:latin typeface="Arial" panose="020B0604020202020204" pitchFamily="34" charset="0"/>
                <a:cs typeface="Arial" panose="020B0604020202020204" pitchFamily="34" charset="0"/>
              </a:rPr>
              <a:t>Phlebitis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84200" y="1754982"/>
            <a:ext cx="10655300" cy="3411538"/>
          </a:xfrm>
        </p:spPr>
        <p:txBody>
          <a:bodyPr>
            <a:noAutofit/>
          </a:bodyPr>
          <a:lstStyle/>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Inflammation of the wall of superficial veins</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Manifestations = Pain, tenderness, warmth, erythema, swelling, palpable cord</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Risk factors = mechanical irritation (IV catheter), infusion of irritating medications</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Resolves quickly after catheter removal (rarely infectious)</a:t>
            </a:r>
          </a:p>
          <a:p>
            <a:pPr algn="l"/>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Elevate extremity to decrease edema</a:t>
            </a:r>
          </a:p>
          <a:p>
            <a:pPr algn="l"/>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Apply warm, moist heat</a:t>
            </a:r>
          </a:p>
          <a:p>
            <a:pPr algn="l"/>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Administer NSAIDs or topical NSAIDs to relieve pain and 	inflammation</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181300" y="304799"/>
            <a:ext cx="3489999" cy="1856583"/>
          </a:xfrm>
          <a:prstGeom prst="rect">
            <a:avLst/>
          </a:prstGeom>
        </p:spPr>
      </p:pic>
    </p:spTree>
    <p:extLst>
      <p:ext uri="{BB962C8B-B14F-4D97-AF65-F5344CB8AC3E}">
        <p14:creationId xmlns:p14="http://schemas.microsoft.com/office/powerpoint/2010/main" val="2728294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77800"/>
            <a:ext cx="9144000" cy="931862"/>
          </a:xfrm>
        </p:spPr>
        <p:txBody>
          <a:bodyPr>
            <a:normAutofit/>
          </a:bodyPr>
          <a:lstStyle/>
          <a:p>
            <a:pPr algn="l"/>
            <a:r>
              <a:rPr lang="en-US" sz="5400" dirty="0" smtClean="0">
                <a:latin typeface="Arial" panose="020B0604020202020204" pitchFamily="34" charset="0"/>
                <a:cs typeface="Arial" panose="020B0604020202020204" pitchFamily="34" charset="0"/>
              </a:rPr>
              <a:t>Risk Factors:</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17500" y="1257300"/>
            <a:ext cx="11506200" cy="7061200"/>
          </a:xfrm>
        </p:spPr>
        <p:txBody>
          <a:bodyPr>
            <a:normAutofit fontScale="70000" lnSpcReduction="20000"/>
          </a:bodyPr>
          <a:lstStyle/>
          <a:p>
            <a:pPr marL="457200" indent="-457200" algn="l">
              <a:buAutoNum type="arabicPeriod"/>
            </a:pPr>
            <a:r>
              <a:rPr lang="en-US" sz="4100" u="sng" dirty="0" smtClean="0">
                <a:latin typeface="Arial" panose="020B0604020202020204" pitchFamily="34" charset="0"/>
                <a:cs typeface="Arial" panose="020B0604020202020204" pitchFamily="34" charset="0"/>
              </a:rPr>
              <a:t>Venous stasis </a:t>
            </a:r>
            <a:r>
              <a:rPr lang="en-US" sz="4100" dirty="0" smtClean="0">
                <a:latin typeface="Arial" panose="020B0604020202020204" pitchFamily="34" charset="0"/>
                <a:cs typeface="Arial" panose="020B0604020202020204" pitchFamily="34" charset="0"/>
              </a:rPr>
              <a:t>= occurs when dysfunctional valves or muscles of extremities are inactive</a:t>
            </a:r>
          </a:p>
          <a:p>
            <a:pPr algn="l"/>
            <a:r>
              <a:rPr lang="en-US" sz="4100" dirty="0">
                <a:latin typeface="Arial" panose="020B0604020202020204" pitchFamily="34" charset="0"/>
                <a:cs typeface="Arial" panose="020B0604020202020204" pitchFamily="34" charset="0"/>
              </a:rPr>
              <a:t>	obesity, pregnancy, chronic heart failure, traveling on long trips </a:t>
            </a:r>
            <a:r>
              <a:rPr lang="en-US" sz="4100" dirty="0" smtClean="0">
                <a:latin typeface="Arial" panose="020B0604020202020204" pitchFamily="34" charset="0"/>
                <a:cs typeface="Arial" panose="020B0604020202020204" pitchFamily="34" charset="0"/>
              </a:rPr>
              <a:t>	without regular </a:t>
            </a:r>
            <a:r>
              <a:rPr lang="en-US" sz="4100" dirty="0">
                <a:latin typeface="Arial" panose="020B0604020202020204" pitchFamily="34" charset="0"/>
                <a:cs typeface="Arial" panose="020B0604020202020204" pitchFamily="34" charset="0"/>
              </a:rPr>
              <a:t>movement/ exercise, prolonged surgical </a:t>
            </a:r>
            <a:r>
              <a:rPr lang="en-US" sz="4100" dirty="0" smtClean="0">
                <a:latin typeface="Arial" panose="020B0604020202020204" pitchFamily="34" charset="0"/>
                <a:cs typeface="Arial" panose="020B0604020202020204" pitchFamily="34" charset="0"/>
              </a:rPr>
              <a:t>	procedure</a:t>
            </a:r>
            <a:r>
              <a:rPr lang="en-US" sz="4100" dirty="0">
                <a:latin typeface="Arial" panose="020B0604020202020204" pitchFamily="34" charset="0"/>
                <a:cs typeface="Arial" panose="020B0604020202020204" pitchFamily="34" charset="0"/>
              </a:rPr>
              <a:t>, or are </a:t>
            </a:r>
            <a:r>
              <a:rPr lang="en-US" sz="4100" dirty="0" smtClean="0">
                <a:latin typeface="Arial" panose="020B0604020202020204" pitchFamily="34" charset="0"/>
                <a:cs typeface="Arial" panose="020B0604020202020204" pitchFamily="34" charset="0"/>
              </a:rPr>
              <a:t>immobile </a:t>
            </a:r>
            <a:r>
              <a:rPr lang="en-US" sz="4100" dirty="0">
                <a:latin typeface="Arial" panose="020B0604020202020204" pitchFamily="34" charset="0"/>
                <a:cs typeface="Arial" panose="020B0604020202020204" pitchFamily="34" charset="0"/>
              </a:rPr>
              <a:t>for long periods (spinal cord injury, </a:t>
            </a:r>
            <a:r>
              <a:rPr lang="en-US" sz="4100" dirty="0" smtClean="0">
                <a:latin typeface="Arial" panose="020B0604020202020204" pitchFamily="34" charset="0"/>
                <a:cs typeface="Arial" panose="020B0604020202020204" pitchFamily="34" charset="0"/>
              </a:rPr>
              <a:t>	fractured </a:t>
            </a:r>
            <a:r>
              <a:rPr lang="en-US" sz="4100" dirty="0">
                <a:latin typeface="Arial" panose="020B0604020202020204" pitchFamily="34" charset="0"/>
                <a:cs typeface="Arial" panose="020B0604020202020204" pitchFamily="34" charset="0"/>
              </a:rPr>
              <a:t>hip, limb paralysis</a:t>
            </a:r>
            <a:r>
              <a:rPr lang="en-US" sz="4100" dirty="0" smtClean="0">
                <a:latin typeface="Arial" panose="020B0604020202020204" pitchFamily="34" charset="0"/>
                <a:cs typeface="Arial" panose="020B0604020202020204" pitchFamily="34" charset="0"/>
              </a:rPr>
              <a:t>)</a:t>
            </a:r>
          </a:p>
          <a:p>
            <a:pPr algn="l"/>
            <a:endParaRPr lang="en-US" sz="4100" dirty="0" smtClean="0">
              <a:latin typeface="Arial" panose="020B0604020202020204" pitchFamily="34" charset="0"/>
              <a:cs typeface="Arial" panose="020B0604020202020204" pitchFamily="34" charset="0"/>
            </a:endParaRPr>
          </a:p>
          <a:p>
            <a:pPr marL="457200" indent="-457200" algn="l">
              <a:buAutoNum type="arabicPeriod" startAt="2"/>
            </a:pPr>
            <a:r>
              <a:rPr lang="en-US" sz="4100" u="sng" dirty="0" smtClean="0">
                <a:latin typeface="Arial" panose="020B0604020202020204" pitchFamily="34" charset="0"/>
                <a:cs typeface="Arial" panose="020B0604020202020204" pitchFamily="34" charset="0"/>
              </a:rPr>
              <a:t>Endothelial damage </a:t>
            </a:r>
            <a:r>
              <a:rPr lang="en-US" sz="4100" dirty="0" smtClean="0">
                <a:latin typeface="Arial" panose="020B0604020202020204" pitchFamily="34" charset="0"/>
                <a:cs typeface="Arial" panose="020B0604020202020204" pitchFamily="34" charset="0"/>
              </a:rPr>
              <a:t>= damage to endothelium of the vein</a:t>
            </a:r>
          </a:p>
          <a:p>
            <a:pPr algn="l"/>
            <a:r>
              <a:rPr lang="en-US" sz="4100" dirty="0">
                <a:latin typeface="Arial" panose="020B0604020202020204" pitchFamily="34" charset="0"/>
                <a:cs typeface="Arial" panose="020B0604020202020204" pitchFamily="34" charset="0"/>
              </a:rPr>
              <a:t>	</a:t>
            </a:r>
            <a:r>
              <a:rPr lang="en-US" sz="4100" dirty="0" smtClean="0">
                <a:latin typeface="Arial" panose="020B0604020202020204" pitchFamily="34" charset="0"/>
                <a:cs typeface="Arial" panose="020B0604020202020204" pitchFamily="34" charset="0"/>
              </a:rPr>
              <a:t>surgery, IV, trauma, burns, chemotherapy, diabetes, sepsis</a:t>
            </a:r>
          </a:p>
          <a:p>
            <a:pPr algn="l"/>
            <a:endParaRPr lang="en-US" sz="4100" dirty="0" smtClean="0">
              <a:latin typeface="Arial" panose="020B0604020202020204" pitchFamily="34" charset="0"/>
              <a:cs typeface="Arial" panose="020B0604020202020204" pitchFamily="34" charset="0"/>
            </a:endParaRPr>
          </a:p>
          <a:p>
            <a:pPr marL="457200" indent="-457200" algn="l">
              <a:buAutoNum type="arabicPeriod" startAt="3"/>
            </a:pPr>
            <a:r>
              <a:rPr lang="en-US" sz="4100" u="sng" dirty="0" smtClean="0">
                <a:latin typeface="Arial" panose="020B0604020202020204" pitchFamily="34" charset="0"/>
                <a:cs typeface="Arial" panose="020B0604020202020204" pitchFamily="34" charset="0"/>
              </a:rPr>
              <a:t>Hypercoagulability of Blood</a:t>
            </a:r>
          </a:p>
          <a:p>
            <a:pPr algn="l"/>
            <a:r>
              <a:rPr lang="en-US" sz="4100" dirty="0">
                <a:latin typeface="Arial" panose="020B0604020202020204" pitchFamily="34" charset="0"/>
                <a:cs typeface="Arial" panose="020B0604020202020204" pitchFamily="34" charset="0"/>
              </a:rPr>
              <a:t>	</a:t>
            </a:r>
            <a:r>
              <a:rPr lang="en-US" sz="4100" dirty="0" smtClean="0">
                <a:latin typeface="Arial" panose="020B0604020202020204" pitchFamily="34" charset="0"/>
                <a:cs typeface="Arial" panose="020B0604020202020204" pitchFamily="34" charset="0"/>
              </a:rPr>
              <a:t>severe </a:t>
            </a:r>
            <a:r>
              <a:rPr lang="en-US" sz="4100" dirty="0" err="1" smtClean="0">
                <a:latin typeface="Arial" panose="020B0604020202020204" pitchFamily="34" charset="0"/>
                <a:cs typeface="Arial" panose="020B0604020202020204" pitchFamily="34" charset="0"/>
              </a:rPr>
              <a:t>anemias</a:t>
            </a:r>
            <a:r>
              <a:rPr lang="en-US" sz="4100" dirty="0" smtClean="0">
                <a:latin typeface="Arial" panose="020B0604020202020204" pitchFamily="34" charset="0"/>
                <a:cs typeface="Arial" panose="020B0604020202020204" pitchFamily="34" charset="0"/>
              </a:rPr>
              <a:t>, polycythemia, malignancies, </a:t>
            </a:r>
            <a:r>
              <a:rPr lang="en-US" sz="4100" dirty="0" err="1" smtClean="0">
                <a:latin typeface="Arial" panose="020B0604020202020204" pitchFamily="34" charset="0"/>
                <a:cs typeface="Arial" panose="020B0604020202020204" pitchFamily="34" charset="0"/>
              </a:rPr>
              <a:t>nephrotic</a:t>
            </a:r>
            <a:r>
              <a:rPr lang="en-US" sz="4100" dirty="0" smtClean="0">
                <a:latin typeface="Arial" panose="020B0604020202020204" pitchFamily="34" charset="0"/>
                <a:cs typeface="Arial" panose="020B0604020202020204" pitchFamily="34" charset="0"/>
              </a:rPr>
              <a:t> 	syndrome, sepsis, medications (corticosteroids, estrogens – 	oral contraceptives)</a:t>
            </a:r>
          </a:p>
          <a:p>
            <a:pPr algn="l"/>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75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10566400" cy="1173163"/>
          </a:xfrm>
        </p:spPr>
        <p:txBody>
          <a:bodyPr>
            <a:normAutofit/>
          </a:bodyPr>
          <a:lstStyle/>
          <a:p>
            <a:pPr algn="l"/>
            <a:r>
              <a:rPr lang="en-US" sz="5400" dirty="0" smtClean="0">
                <a:latin typeface="Arial" panose="020B0604020202020204" pitchFamily="34" charset="0"/>
                <a:cs typeface="Arial" panose="020B0604020202020204" pitchFamily="34" charset="0"/>
              </a:rPr>
              <a:t>Prevention and Prophylaxis</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85800" y="1173163"/>
            <a:ext cx="11353800" cy="6505574"/>
          </a:xfrm>
        </p:spPr>
        <p:txBody>
          <a:bodyPr>
            <a:normAutofit fontScale="55000" lnSpcReduction="20000"/>
          </a:bodyPr>
          <a:lstStyle/>
          <a:p>
            <a:pPr marL="571500" indent="-571500" algn="l">
              <a:buFont typeface="Arial" panose="020B0604020202020204" pitchFamily="34" charset="0"/>
              <a:buChar char="•"/>
            </a:pPr>
            <a:r>
              <a:rPr lang="en-US" sz="5100" dirty="0" smtClean="0">
                <a:latin typeface="Arial" panose="020B0604020202020204" pitchFamily="34" charset="0"/>
                <a:cs typeface="Arial" panose="020B0604020202020204" pitchFamily="34" charset="0"/>
              </a:rPr>
              <a:t>Do not smoke with oral contraceptives</a:t>
            </a:r>
          </a:p>
          <a:p>
            <a:pPr marL="571500" indent="-571500" algn="l">
              <a:buFont typeface="Arial" panose="020B0604020202020204" pitchFamily="34" charset="0"/>
              <a:buChar char="•"/>
            </a:pPr>
            <a:r>
              <a:rPr lang="en-US" sz="5100" dirty="0" smtClean="0">
                <a:latin typeface="Arial" panose="020B0604020202020204" pitchFamily="34" charset="0"/>
                <a:cs typeface="Arial" panose="020B0604020202020204" pitchFamily="34" charset="0"/>
              </a:rPr>
              <a:t>Stay adequately hydrated</a:t>
            </a:r>
          </a:p>
          <a:p>
            <a:pPr marL="571500" indent="-571500" algn="l">
              <a:buFont typeface="Arial" panose="020B0604020202020204" pitchFamily="34" charset="0"/>
              <a:buChar char="•"/>
            </a:pPr>
            <a:r>
              <a:rPr lang="en-US" sz="5100" dirty="0" smtClean="0">
                <a:latin typeface="Arial" panose="020B0604020202020204" pitchFamily="34" charset="0"/>
                <a:cs typeface="Arial" panose="020B0604020202020204" pitchFamily="34" charset="0"/>
              </a:rPr>
              <a:t>Exercise legs during long periods of rest/ sitting</a:t>
            </a:r>
          </a:p>
          <a:p>
            <a:pPr marL="571500" indent="-571500" algn="l">
              <a:buFont typeface="Arial" panose="020B0604020202020204" pitchFamily="34" charset="0"/>
              <a:buChar char="•"/>
            </a:pPr>
            <a:endParaRPr lang="en-US" sz="5100" dirty="0" smtClean="0">
              <a:latin typeface="Arial" panose="020B0604020202020204" pitchFamily="34" charset="0"/>
              <a:cs typeface="Arial" panose="020B0604020202020204" pitchFamily="34" charset="0"/>
            </a:endParaRPr>
          </a:p>
          <a:p>
            <a:pPr algn="l"/>
            <a:r>
              <a:rPr lang="en-US" sz="5100" dirty="0">
                <a:latin typeface="Arial" panose="020B0604020202020204" pitchFamily="34" charset="0"/>
                <a:cs typeface="Arial" panose="020B0604020202020204" pitchFamily="34" charset="0"/>
              </a:rPr>
              <a:t>VTE prophylaxis = a core measure of high-quality health care in hospitalized and surgical </a:t>
            </a:r>
            <a:r>
              <a:rPr lang="en-US" sz="5100" dirty="0" smtClean="0">
                <a:latin typeface="Arial" panose="020B0604020202020204" pitchFamily="34" charset="0"/>
                <a:cs typeface="Arial" panose="020B0604020202020204" pitchFamily="34" charset="0"/>
              </a:rPr>
              <a:t>patients</a:t>
            </a:r>
          </a:p>
          <a:p>
            <a:pPr algn="l"/>
            <a:endParaRPr lang="en-US" sz="5100" dirty="0" smtClean="0">
              <a:latin typeface="Arial" panose="020B0604020202020204" pitchFamily="34" charset="0"/>
              <a:cs typeface="Arial" panose="020B0604020202020204" pitchFamily="34" charset="0"/>
            </a:endParaRPr>
          </a:p>
          <a:p>
            <a:pPr algn="l"/>
            <a:r>
              <a:rPr lang="en-US" sz="5100" dirty="0" smtClean="0">
                <a:latin typeface="Arial" panose="020B0604020202020204" pitchFamily="34" charset="0"/>
                <a:cs typeface="Arial" panose="020B0604020202020204" pitchFamily="34" charset="0"/>
              </a:rPr>
              <a:t>Mechanical</a:t>
            </a:r>
            <a:endParaRPr lang="en-US" sz="51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5100" dirty="0" smtClean="0">
                <a:latin typeface="Arial" panose="020B0604020202020204" pitchFamily="34" charset="0"/>
                <a:cs typeface="Arial" panose="020B0604020202020204" pitchFamily="34" charset="0"/>
              </a:rPr>
              <a:t>Sequential Compression devices (SCDs), Venous </a:t>
            </a:r>
            <a:r>
              <a:rPr lang="en-US" sz="5100" dirty="0" err="1" smtClean="0">
                <a:latin typeface="Arial" panose="020B0604020202020204" pitchFamily="34" charset="0"/>
                <a:cs typeface="Arial" panose="020B0604020202020204" pitchFamily="34" charset="0"/>
              </a:rPr>
              <a:t>Plexi</a:t>
            </a:r>
            <a:r>
              <a:rPr lang="en-US" sz="5100" dirty="0" smtClean="0">
                <a:latin typeface="Arial" panose="020B0604020202020204" pitchFamily="34" charset="0"/>
                <a:cs typeface="Arial" panose="020B0604020202020204" pitchFamily="34" charset="0"/>
              </a:rPr>
              <a:t> foot pumps</a:t>
            </a:r>
          </a:p>
          <a:p>
            <a:pPr marL="571500" indent="-571500" algn="l">
              <a:buFont typeface="Arial" panose="020B0604020202020204" pitchFamily="34" charset="0"/>
              <a:buChar char="•"/>
            </a:pPr>
            <a:r>
              <a:rPr lang="en-US" sz="5100" dirty="0" smtClean="0">
                <a:latin typeface="Arial" panose="020B0604020202020204" pitchFamily="34" charset="0"/>
                <a:cs typeface="Arial" panose="020B0604020202020204" pitchFamily="34" charset="0"/>
              </a:rPr>
              <a:t>Early ambulation</a:t>
            </a:r>
          </a:p>
          <a:p>
            <a:pPr marL="571500" indent="-571500" algn="l">
              <a:buFont typeface="Arial" panose="020B0604020202020204" pitchFamily="34" charset="0"/>
              <a:buChar char="•"/>
            </a:pPr>
            <a:r>
              <a:rPr lang="en-US" sz="5100" dirty="0" smtClean="0">
                <a:latin typeface="Arial" panose="020B0604020202020204" pitchFamily="34" charset="0"/>
                <a:cs typeface="Arial" panose="020B0604020202020204" pitchFamily="34" charset="0"/>
              </a:rPr>
              <a:t>Graduated Compression Stockings</a:t>
            </a:r>
          </a:p>
          <a:p>
            <a:pPr algn="l"/>
            <a:r>
              <a:rPr lang="en-US" sz="5100" dirty="0" smtClean="0">
                <a:latin typeface="Arial" panose="020B0604020202020204" pitchFamily="34" charset="0"/>
                <a:cs typeface="Arial" panose="020B0604020202020204" pitchFamily="34" charset="0"/>
              </a:rPr>
              <a:t>Chemical</a:t>
            </a:r>
          </a:p>
          <a:p>
            <a:pPr marL="571500" indent="-571500" algn="l">
              <a:buFont typeface="Arial" panose="020B0604020202020204" pitchFamily="34" charset="0"/>
              <a:buChar char="•"/>
            </a:pPr>
            <a:r>
              <a:rPr lang="en-US" sz="5100" dirty="0" err="1" smtClean="0">
                <a:latin typeface="Arial" panose="020B0604020202020204" pitchFamily="34" charset="0"/>
                <a:cs typeface="Arial" panose="020B0604020202020204" pitchFamily="34" charset="0"/>
              </a:rPr>
              <a:t>Lovenox</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arixtra</a:t>
            </a:r>
            <a:r>
              <a:rPr lang="en-US" sz="5100" dirty="0" smtClean="0">
                <a:latin typeface="Arial" panose="020B0604020202020204" pitchFamily="34" charset="0"/>
                <a:cs typeface="Arial" panose="020B0604020202020204" pitchFamily="34" charset="0"/>
              </a:rPr>
              <a:t>, </a:t>
            </a:r>
            <a:r>
              <a:rPr lang="en-US" sz="5100" smtClean="0">
                <a:latin typeface="Arial" panose="020B0604020202020204" pitchFamily="34" charset="0"/>
                <a:cs typeface="Arial" panose="020B0604020202020204" pitchFamily="34" charset="0"/>
              </a:rPr>
              <a:t>or heparin</a:t>
            </a:r>
            <a:endParaRPr lang="en-US" sz="5100" dirty="0" smtClean="0">
              <a:latin typeface="Arial" panose="020B0604020202020204" pitchFamily="34" charset="0"/>
              <a:cs typeface="Arial" panose="020B0604020202020204" pitchFamily="34" charset="0"/>
            </a:endParaRPr>
          </a:p>
          <a:p>
            <a:pPr algn="l"/>
            <a:r>
              <a:rPr lang="en-US" sz="3600" dirty="0">
                <a:latin typeface="Arial" panose="020B0604020202020204" pitchFamily="34" charset="0"/>
                <a:cs typeface="Arial" panose="020B0604020202020204" pitchFamily="34" charset="0"/>
              </a:rPr>
              <a:t>	</a:t>
            </a:r>
            <a:endParaRPr lang="en-US" sz="3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7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95" y="390291"/>
            <a:ext cx="9144000" cy="1023241"/>
          </a:xfrm>
        </p:spPr>
        <p:txBody>
          <a:bodyPr/>
          <a:lstStyle/>
          <a:p>
            <a:r>
              <a:rPr lang="en-US" dirty="0" smtClean="0">
                <a:latin typeface="Arial" panose="020B0604020202020204" pitchFamily="34" charset="0"/>
                <a:cs typeface="Arial" panose="020B0604020202020204" pitchFamily="34" charset="0"/>
              </a:rPr>
              <a:t>Clinical Manifestations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02528" y="1683834"/>
            <a:ext cx="6378498" cy="5174165"/>
          </a:xfrm>
        </p:spPr>
        <p:txBody>
          <a:bodyPr>
            <a:normAutofit fontScale="92500" lnSpcReduction="10000"/>
          </a:bodyPr>
          <a:lstStyle/>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Unilateral leg edema</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Pain, tenderness with palpation</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Dilated superficial veins</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Sense of fullness in thigh or calf</a:t>
            </a:r>
          </a:p>
          <a:p>
            <a:pPr marL="342900" indent="-342900" algn="l">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Paresthesias</a:t>
            </a:r>
            <a:endParaRPr lang="en-US"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Warm skin</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Erythema</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Systemic temp &gt; 100.4</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Pain in calf on dorsiflexion (Homan’s Sign) – no longer performed secondary to potential for dislodging clot and false positives</a:t>
            </a:r>
          </a:p>
        </p:txBody>
      </p:sp>
      <p:pic>
        <p:nvPicPr>
          <p:cNvPr id="5" name="Picture 4"/>
          <p:cNvPicPr>
            <a:picLocks noChangeAspect="1"/>
          </p:cNvPicPr>
          <p:nvPr/>
        </p:nvPicPr>
        <p:blipFill>
          <a:blip r:embed="rId2"/>
          <a:stretch>
            <a:fillRect/>
          </a:stretch>
        </p:blipFill>
        <p:spPr>
          <a:xfrm>
            <a:off x="7380829" y="2474640"/>
            <a:ext cx="3268701" cy="2292969"/>
          </a:xfrm>
          <a:prstGeom prst="rect">
            <a:avLst/>
          </a:prstGeom>
        </p:spPr>
      </p:pic>
    </p:spTree>
    <p:extLst>
      <p:ext uri="{BB962C8B-B14F-4D97-AF65-F5344CB8AC3E}">
        <p14:creationId xmlns:p14="http://schemas.microsoft.com/office/powerpoint/2010/main" val="325169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658" y="446048"/>
            <a:ext cx="5066371" cy="1168207"/>
          </a:xfrm>
        </p:spPr>
        <p:txBody>
          <a:bodyPr/>
          <a:lstStyle/>
          <a:p>
            <a:pPr algn="l"/>
            <a:r>
              <a:rPr lang="en-US" dirty="0" smtClean="0">
                <a:latin typeface="Arial" panose="020B0604020202020204" pitchFamily="34" charset="0"/>
                <a:cs typeface="Arial" panose="020B0604020202020204" pitchFamily="34" charset="0"/>
              </a:rPr>
              <a:t>Complications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66078" y="2018371"/>
            <a:ext cx="9775902" cy="4293219"/>
          </a:xfrm>
        </p:spPr>
        <p:txBody>
          <a:bodyPr>
            <a:normAutofit fontScale="92500"/>
          </a:bodyPr>
          <a:lstStyle/>
          <a:p>
            <a:pPr marL="342900" indent="-342900" algn="l">
              <a:buFont typeface="Arial" panose="020B0604020202020204" pitchFamily="34" charset="0"/>
              <a:buChar char="•"/>
            </a:pPr>
            <a:r>
              <a:rPr lang="en-US" sz="3400" dirty="0" smtClean="0">
                <a:latin typeface="Arial" panose="020B0604020202020204" pitchFamily="34" charset="0"/>
                <a:cs typeface="Arial" panose="020B0604020202020204" pitchFamily="34" charset="0"/>
              </a:rPr>
              <a:t>Post-thrombotic syndrome – vessel damage and persistent venous obstruction cause persistent edema, increased pigmentation, eczema, secondary </a:t>
            </a:r>
            <a:r>
              <a:rPr lang="en-US" sz="3400" dirty="0" err="1" smtClean="0">
                <a:latin typeface="Arial" panose="020B0604020202020204" pitchFamily="34" charset="0"/>
                <a:cs typeface="Arial" panose="020B0604020202020204" pitchFamily="34" charset="0"/>
              </a:rPr>
              <a:t>varicosisites</a:t>
            </a:r>
            <a:r>
              <a:rPr lang="en-US" sz="3400" dirty="0" smtClean="0">
                <a:latin typeface="Arial" panose="020B0604020202020204" pitchFamily="34" charset="0"/>
                <a:cs typeface="Arial" panose="020B0604020202020204" pitchFamily="34" charset="0"/>
              </a:rPr>
              <a:t>, and risk of venous ulceration </a:t>
            </a:r>
          </a:p>
          <a:p>
            <a:pPr marL="342900" indent="-342900" algn="l">
              <a:buFont typeface="Arial" panose="020B0604020202020204" pitchFamily="34" charset="0"/>
              <a:buChar char="•"/>
            </a:pPr>
            <a:endParaRPr lang="en-US" sz="34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400" dirty="0" smtClean="0">
                <a:latin typeface="Arial" panose="020B0604020202020204" pitchFamily="34" charset="0"/>
                <a:cs typeface="Arial" panose="020B0604020202020204" pitchFamily="34" charset="0"/>
              </a:rPr>
              <a:t>Pulmonary embolism </a:t>
            </a:r>
          </a:p>
          <a:p>
            <a:pPr algn="l"/>
            <a:endParaRPr lang="en-US" sz="34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400" dirty="0" smtClean="0">
                <a:latin typeface="Arial" panose="020B0604020202020204" pitchFamily="34" charset="0"/>
                <a:cs typeface="Arial" panose="020B0604020202020204" pitchFamily="34" charset="0"/>
              </a:rPr>
              <a:t>Stroke</a:t>
            </a:r>
          </a:p>
          <a:p>
            <a:pPr algn="l"/>
            <a:endParaRPr lang="en-US" dirty="0"/>
          </a:p>
        </p:txBody>
      </p:sp>
    </p:spTree>
    <p:extLst>
      <p:ext uri="{BB962C8B-B14F-4D97-AF65-F5344CB8AC3E}">
        <p14:creationId xmlns:p14="http://schemas.microsoft.com/office/powerpoint/2010/main" val="303857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674" y="691375"/>
            <a:ext cx="4873082" cy="1092821"/>
          </a:xfrm>
        </p:spPr>
        <p:txBody>
          <a:bodyPr/>
          <a:lstStyle/>
          <a:p>
            <a:pPr algn="l"/>
            <a:r>
              <a:rPr lang="en-US" dirty="0" smtClean="0">
                <a:latin typeface="Arial" panose="020B0604020202020204" pitchFamily="34" charset="0"/>
                <a:cs typeface="Arial" panose="020B0604020202020204" pitchFamily="34" charset="0"/>
              </a:rPr>
              <a:t>Diagnostics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1113" y="2352906"/>
            <a:ext cx="6359911" cy="3713356"/>
          </a:xfrm>
        </p:spPr>
        <p:txBody>
          <a:bodyPr>
            <a:normAutofit/>
          </a:bodyPr>
          <a:lstStyle/>
          <a:p>
            <a:pPr marL="342900" indent="-3429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Venous Duplex Ultrasonography</a:t>
            </a:r>
            <a:endParaRPr lang="en-US" sz="3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D-Dimer</a:t>
            </a:r>
          </a:p>
          <a:p>
            <a:pPr marL="342900" indent="-3429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Doppler flow studies</a:t>
            </a:r>
          </a:p>
          <a:p>
            <a:pPr marL="342900" indent="-3429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MRI – looking for DVT in inferior vena cava or pelvic veins</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549376" y="2130078"/>
            <a:ext cx="3787697" cy="3076894"/>
          </a:xfrm>
          <a:prstGeom prst="rect">
            <a:avLst/>
          </a:prstGeom>
        </p:spPr>
      </p:pic>
    </p:spTree>
    <p:extLst>
      <p:ext uri="{BB962C8B-B14F-4D97-AF65-F5344CB8AC3E}">
        <p14:creationId xmlns:p14="http://schemas.microsoft.com/office/powerpoint/2010/main" val="251593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809" y="457200"/>
            <a:ext cx="5066371" cy="1123602"/>
          </a:xfrm>
        </p:spPr>
        <p:txBody>
          <a:bodyPr/>
          <a:lstStyle/>
          <a:p>
            <a:pPr algn="l"/>
            <a:r>
              <a:rPr lang="en-US" dirty="0" smtClean="0">
                <a:latin typeface="Arial" panose="020B0604020202020204" pitchFamily="34" charset="0"/>
                <a:cs typeface="Arial" panose="020B0604020202020204" pitchFamily="34" charset="0"/>
              </a:rPr>
              <a:t>Management</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98810" y="1884556"/>
            <a:ext cx="6170341" cy="4248615"/>
          </a:xfrm>
        </p:spPr>
        <p:txBody>
          <a:bodyPr>
            <a:normAutofit/>
          </a:bodyPr>
          <a:lstStyle/>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Rest &amp; Pain relief</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Elevation of the affected extremity</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Graduated compression stockings</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Warm moist soaks</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Do not massage area (prevent clot from dislodging)</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Anticoagulants (heparin or low-molecular weight heparin and warfarin)</a:t>
            </a:r>
          </a:p>
        </p:txBody>
      </p:sp>
      <p:sp>
        <p:nvSpPr>
          <p:cNvPr id="4" name="TextBox 3"/>
          <p:cNvSpPr txBox="1"/>
          <p:nvPr/>
        </p:nvSpPr>
        <p:spPr>
          <a:xfrm>
            <a:off x="7025268" y="3174506"/>
            <a:ext cx="4984596" cy="295465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Less common management:</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Thrombolytic </a:t>
            </a:r>
            <a:r>
              <a:rPr lang="en-US" sz="2800" dirty="0">
                <a:latin typeface="Arial" panose="020B0604020202020204" pitchFamily="34" charset="0"/>
                <a:cs typeface="Arial" panose="020B0604020202020204" pitchFamily="34" charset="0"/>
              </a:rPr>
              <a:t>therapy</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Surgical management</a:t>
            </a:r>
          </a:p>
          <a:p>
            <a:pPr marL="800100" lvl="1"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Thrombectomy</a:t>
            </a:r>
            <a:endParaRPr lang="en-US" sz="28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Inferior vena cava </a:t>
            </a:r>
            <a:r>
              <a:rPr lang="en-US" sz="2800" dirty="0" smtClean="0">
                <a:latin typeface="Arial" panose="020B0604020202020204" pitchFamily="34" charset="0"/>
                <a:cs typeface="Arial" panose="020B0604020202020204" pitchFamily="34" charset="0"/>
              </a:rPr>
              <a:t>filter (for recurring DVTs)</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5887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995" y="557561"/>
            <a:ext cx="11530360" cy="1090148"/>
          </a:xfrm>
        </p:spPr>
        <p:txBody>
          <a:bodyPr>
            <a:normAutofit/>
          </a:bodyPr>
          <a:lstStyle/>
          <a:p>
            <a:pPr algn="l"/>
            <a:r>
              <a:rPr lang="en-US" sz="4800" dirty="0" err="1" smtClean="0">
                <a:latin typeface="Arial" panose="020B0604020202020204" pitchFamily="34" charset="0"/>
                <a:cs typeface="Arial" panose="020B0604020202020204" pitchFamily="34" charset="0"/>
              </a:rPr>
              <a:t>Lovenox</a:t>
            </a:r>
            <a:r>
              <a:rPr lang="en-US" sz="4800" dirty="0" smtClean="0">
                <a:latin typeface="Arial" panose="020B0604020202020204" pitchFamily="34" charset="0"/>
                <a:cs typeface="Arial" panose="020B0604020202020204" pitchFamily="34" charset="0"/>
              </a:rPr>
              <a:t> (Low Molecular Weight Heparin)</a:t>
            </a:r>
            <a:endParaRPr lang="en-US" sz="4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64995" y="1837782"/>
            <a:ext cx="9593766" cy="4304371"/>
          </a:xfrm>
        </p:spPr>
        <p:txBody>
          <a:bodyPr>
            <a:normAutofit/>
          </a:bodyPr>
          <a:lstStyle/>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Now preferred over unfractionated heparin therapy secondary to longer half-life and more predictable response</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Inhibit thrombin formation because of reduced factor </a:t>
            </a:r>
            <a:r>
              <a:rPr lang="en-US" sz="2800" dirty="0" err="1" smtClean="0">
                <a:latin typeface="Arial" panose="020B0604020202020204" pitchFamily="34" charset="0"/>
                <a:cs typeface="Arial" panose="020B0604020202020204" pitchFamily="34" charset="0"/>
              </a:rPr>
              <a:t>IIa</a:t>
            </a:r>
            <a:r>
              <a:rPr lang="en-US" sz="2800" dirty="0" smtClean="0">
                <a:latin typeface="Arial" panose="020B0604020202020204" pitchFamily="34" charset="0"/>
                <a:cs typeface="Arial" panose="020B0604020202020204" pitchFamily="34" charset="0"/>
              </a:rPr>
              <a:t> activity and enhanced inhibition of factor </a:t>
            </a:r>
            <a:r>
              <a:rPr lang="en-US" sz="2800" dirty="0" err="1" smtClean="0">
                <a:latin typeface="Arial" panose="020B0604020202020204" pitchFamily="34" charset="0"/>
                <a:cs typeface="Arial" panose="020B0604020202020204" pitchFamily="34" charset="0"/>
              </a:rPr>
              <a:t>Xa</a:t>
            </a:r>
            <a:r>
              <a:rPr lang="en-US" sz="2800" dirty="0" smtClean="0">
                <a:latin typeface="Arial" panose="020B0604020202020204" pitchFamily="34" charset="0"/>
                <a:cs typeface="Arial" panose="020B0604020202020204" pitchFamily="34" charset="0"/>
              </a:rPr>
              <a:t> and thrombin</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Usual dose = 1mg/kg every 12 hours</a:t>
            </a:r>
          </a:p>
          <a:p>
            <a:pPr marL="342900"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S</a:t>
            </a:r>
            <a:r>
              <a:rPr lang="en-US" sz="2800" dirty="0" smtClean="0">
                <a:latin typeface="Arial" panose="020B0604020202020204" pitchFamily="34" charset="0"/>
                <a:cs typeface="Arial" panose="020B0604020202020204" pitchFamily="34" charset="0"/>
              </a:rPr>
              <a:t>ubcutaneous injection</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Do not require ongoing anticoagulant                                  monitoring and dose adjustment</a:t>
            </a:r>
          </a:p>
        </p:txBody>
      </p:sp>
      <p:pic>
        <p:nvPicPr>
          <p:cNvPr id="4" name="Picture 3"/>
          <p:cNvPicPr>
            <a:picLocks noChangeAspect="1"/>
          </p:cNvPicPr>
          <p:nvPr/>
        </p:nvPicPr>
        <p:blipFill>
          <a:blip r:embed="rId2"/>
          <a:stretch>
            <a:fillRect/>
          </a:stretch>
        </p:blipFill>
        <p:spPr>
          <a:xfrm>
            <a:off x="9376793" y="3989967"/>
            <a:ext cx="2433345" cy="1799370"/>
          </a:xfrm>
          <a:prstGeom prst="rect">
            <a:avLst/>
          </a:prstGeom>
        </p:spPr>
      </p:pic>
      <p:pic>
        <p:nvPicPr>
          <p:cNvPr id="6" name="Picture 5"/>
          <p:cNvPicPr>
            <a:picLocks noChangeAspect="1"/>
          </p:cNvPicPr>
          <p:nvPr/>
        </p:nvPicPr>
        <p:blipFill>
          <a:blip r:embed="rId3"/>
          <a:stretch>
            <a:fillRect/>
          </a:stretch>
        </p:blipFill>
        <p:spPr>
          <a:xfrm>
            <a:off x="6937916" y="4945562"/>
            <a:ext cx="2351436" cy="1516565"/>
          </a:xfrm>
          <a:prstGeom prst="rect">
            <a:avLst/>
          </a:prstGeom>
        </p:spPr>
      </p:pic>
    </p:spTree>
    <p:extLst>
      <p:ext uri="{BB962C8B-B14F-4D97-AF65-F5344CB8AC3E}">
        <p14:creationId xmlns:p14="http://schemas.microsoft.com/office/powerpoint/2010/main" val="48908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297" y="356840"/>
            <a:ext cx="9144000" cy="1101300"/>
          </a:xfrm>
        </p:spPr>
        <p:txBody>
          <a:bodyPr>
            <a:normAutofit/>
          </a:bodyPr>
          <a:lstStyle/>
          <a:p>
            <a:pPr algn="l"/>
            <a:r>
              <a:rPr lang="en-US" sz="5400" dirty="0" smtClean="0">
                <a:latin typeface="Arial" panose="020B0604020202020204" pitchFamily="34" charset="0"/>
                <a:cs typeface="Arial" panose="020B0604020202020204" pitchFamily="34" charset="0"/>
              </a:rPr>
              <a:t>Coumadin (Warfarin)</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87297" y="1862252"/>
            <a:ext cx="11073161" cy="5620215"/>
          </a:xfrm>
        </p:spPr>
        <p:txBody>
          <a:bodyPr>
            <a:normAutofit/>
          </a:bodyPr>
          <a:lstStyle/>
          <a:p>
            <a:pPr marL="342900" indent="-342900" algn="l">
              <a:buFont typeface="Arial" panose="020B0604020202020204" pitchFamily="34" charset="0"/>
              <a:buChar char="•"/>
            </a:pPr>
            <a:r>
              <a:rPr lang="en-US" sz="3300" dirty="0" smtClean="0">
                <a:latin typeface="Arial" panose="020B0604020202020204" pitchFamily="34" charset="0"/>
                <a:cs typeface="Arial" panose="020B0604020202020204" pitchFamily="34" charset="0"/>
              </a:rPr>
              <a:t>Works in the liver to inhibits activation of the four vitamin K-dependent clotting factors II, VII, IX, and X</a:t>
            </a:r>
          </a:p>
          <a:p>
            <a:pPr marL="342900" indent="-342900" algn="l">
              <a:buFont typeface="Arial" panose="020B0604020202020204" pitchFamily="34" charset="0"/>
              <a:buChar char="•"/>
            </a:pPr>
            <a:r>
              <a:rPr lang="en-US" sz="3300" dirty="0" smtClean="0">
                <a:latin typeface="Arial" panose="020B0604020202020204" pitchFamily="34" charset="0"/>
                <a:cs typeface="Arial" panose="020B0604020202020204" pitchFamily="34" charset="0"/>
              </a:rPr>
              <a:t>Taken once daily in evening</a:t>
            </a:r>
          </a:p>
          <a:p>
            <a:pPr marL="342900" indent="-342900" algn="l">
              <a:buFont typeface="Arial" panose="020B0604020202020204" pitchFamily="34" charset="0"/>
              <a:buChar char="•"/>
            </a:pPr>
            <a:r>
              <a:rPr lang="en-US" sz="3300" dirty="0" smtClean="0">
                <a:latin typeface="Arial" panose="020B0604020202020204" pitchFamily="34" charset="0"/>
                <a:cs typeface="Arial" panose="020B0604020202020204" pitchFamily="34" charset="0"/>
              </a:rPr>
              <a:t>Patients started on low doses (5mg) and titrated up as needed</a:t>
            </a:r>
          </a:p>
          <a:p>
            <a:pPr marL="342900" indent="-342900" algn="l">
              <a:buFont typeface="Arial" panose="020B0604020202020204" pitchFamily="34" charset="0"/>
              <a:buChar char="•"/>
            </a:pPr>
            <a:r>
              <a:rPr lang="en-US" sz="3300" dirty="0" smtClean="0">
                <a:latin typeface="Arial" panose="020B0604020202020204" pitchFamily="34" charset="0"/>
                <a:cs typeface="Arial" panose="020B0604020202020204" pitchFamily="34" charset="0"/>
              </a:rPr>
              <a:t>Takes several or more days to take effect – thus overlap of heparin or </a:t>
            </a:r>
            <a:r>
              <a:rPr lang="en-US" sz="3300" dirty="0" err="1" smtClean="0">
                <a:latin typeface="Arial" panose="020B0604020202020204" pitchFamily="34" charset="0"/>
                <a:cs typeface="Arial" panose="020B0604020202020204" pitchFamily="34" charset="0"/>
              </a:rPr>
              <a:t>lovenox</a:t>
            </a:r>
            <a:r>
              <a:rPr lang="en-US" sz="3300" dirty="0" smtClean="0">
                <a:latin typeface="Arial" panose="020B0604020202020204" pitchFamily="34" charset="0"/>
                <a:cs typeface="Arial" panose="020B0604020202020204" pitchFamily="34" charset="0"/>
              </a:rPr>
              <a:t> and warfarin is typically required for 5 days </a:t>
            </a:r>
          </a:p>
          <a:p>
            <a:pPr marL="342900" indent="-342900" algn="l">
              <a:buFont typeface="Arial" panose="020B0604020202020204" pitchFamily="34" charset="0"/>
              <a:buChar char="•"/>
            </a:pPr>
            <a:r>
              <a:rPr lang="en-US" sz="3300" dirty="0">
                <a:latin typeface="Arial" panose="020B0604020202020204" pitchFamily="34" charset="0"/>
                <a:cs typeface="Arial" panose="020B0604020202020204" pitchFamily="34" charset="0"/>
              </a:rPr>
              <a:t>T</a:t>
            </a:r>
            <a:r>
              <a:rPr lang="en-US" sz="3300" dirty="0" smtClean="0">
                <a:latin typeface="Arial" panose="020B0604020202020204" pitchFamily="34" charset="0"/>
                <a:cs typeface="Arial" panose="020B0604020202020204" pitchFamily="34" charset="0"/>
              </a:rPr>
              <a:t>herapeutic INR level between 2 and 3 </a:t>
            </a:r>
          </a:p>
          <a:p>
            <a:pPr lvl="2" algn="l"/>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64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565" y="546411"/>
            <a:ext cx="9144000" cy="889426"/>
          </a:xfrm>
        </p:spPr>
        <p:txBody>
          <a:bodyPr>
            <a:normAutofit fontScale="90000"/>
          </a:bodyPr>
          <a:lstStyle/>
          <a:p>
            <a:pPr algn="l"/>
            <a:r>
              <a:rPr lang="en-US" dirty="0" smtClean="0">
                <a:latin typeface="Arial" panose="020B0604020202020204" pitchFamily="34" charset="0"/>
                <a:cs typeface="Arial" panose="020B0604020202020204" pitchFamily="34" charset="0"/>
              </a:rPr>
              <a:t>Coumadin Patient Teaching</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31902" y="1248937"/>
            <a:ext cx="10842703" cy="5419493"/>
          </a:xfrm>
        </p:spPr>
        <p:txBody>
          <a:bodyPr>
            <a:normAutofit lnSpcReduction="10000"/>
          </a:bodyPr>
          <a:lstStyle/>
          <a:p>
            <a:pPr algn="l"/>
            <a:endParaRPr lang="en-US" sz="33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800" dirty="0">
                <a:latin typeface="Arial" panose="020B0604020202020204" pitchFamily="34" charset="0"/>
                <a:cs typeface="Arial" panose="020B0604020202020204" pitchFamily="34" charset="0"/>
              </a:rPr>
              <a:t>Signs/ Symptoms of </a:t>
            </a:r>
            <a:r>
              <a:rPr lang="en-US" sz="3800" dirty="0" smtClean="0">
                <a:latin typeface="Arial" panose="020B0604020202020204" pitchFamily="34" charset="0"/>
                <a:cs typeface="Arial" panose="020B0604020202020204" pitchFamily="34" charset="0"/>
              </a:rPr>
              <a:t>bleeding</a:t>
            </a:r>
          </a:p>
          <a:p>
            <a:pPr marL="1257300" lvl="2" indent="-342900" algn="l">
              <a:buFont typeface="Arial" panose="020B0604020202020204" pitchFamily="34" charset="0"/>
              <a:buChar char="•"/>
            </a:pPr>
            <a:r>
              <a:rPr lang="en-US" sz="3600" dirty="0" smtClean="0">
                <a:latin typeface="Arial" panose="020B0604020202020204" pitchFamily="34" charset="0"/>
                <a:cs typeface="Arial" panose="020B0604020202020204" pitchFamily="34" charset="0"/>
              </a:rPr>
              <a:t>Bleeding gums</a:t>
            </a:r>
          </a:p>
          <a:p>
            <a:pPr marL="1257300" lvl="2" indent="-342900" algn="l">
              <a:buFont typeface="Arial" panose="020B0604020202020204" pitchFamily="34" charset="0"/>
              <a:buChar char="•"/>
            </a:pPr>
            <a:r>
              <a:rPr lang="en-US" sz="3600" dirty="0" smtClean="0">
                <a:latin typeface="Arial" panose="020B0604020202020204" pitchFamily="34" charset="0"/>
                <a:cs typeface="Arial" panose="020B0604020202020204" pitchFamily="34" charset="0"/>
              </a:rPr>
              <a:t>Black tarry stools or blood in stools</a:t>
            </a:r>
          </a:p>
          <a:p>
            <a:pPr marL="1257300" lvl="2" indent="-342900" algn="l">
              <a:buFont typeface="Arial" panose="020B0604020202020204" pitchFamily="34" charset="0"/>
              <a:buChar char="•"/>
            </a:pPr>
            <a:r>
              <a:rPr lang="en-US" sz="3600" dirty="0" smtClean="0">
                <a:latin typeface="Arial" panose="020B0604020202020204" pitchFamily="34" charset="0"/>
                <a:cs typeface="Arial" panose="020B0604020202020204" pitchFamily="34" charset="0"/>
              </a:rPr>
              <a:t>Blood in urine</a:t>
            </a:r>
          </a:p>
          <a:p>
            <a:pPr marL="1257300" lvl="2" indent="-342900" algn="l">
              <a:buFont typeface="Arial" panose="020B0604020202020204" pitchFamily="34" charset="0"/>
              <a:buChar char="•"/>
            </a:pPr>
            <a:r>
              <a:rPr lang="en-US" sz="3600" dirty="0" smtClean="0">
                <a:latin typeface="Arial" panose="020B0604020202020204" pitchFamily="34" charset="0"/>
                <a:cs typeface="Arial" panose="020B0604020202020204" pitchFamily="34" charset="0"/>
              </a:rPr>
              <a:t>Coffee ground emesis, blood in emesis</a:t>
            </a:r>
            <a:endParaRPr lang="en-US" sz="36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800" dirty="0" smtClean="0">
                <a:latin typeface="Arial" panose="020B0604020202020204" pitchFamily="34" charset="0"/>
                <a:cs typeface="Arial" panose="020B0604020202020204" pitchFamily="34" charset="0"/>
              </a:rPr>
              <a:t>Use electric razors, not straight razors</a:t>
            </a:r>
          </a:p>
          <a:p>
            <a:pPr marL="800100" lvl="1" indent="-342900" algn="l">
              <a:buFont typeface="Arial" panose="020B0604020202020204" pitchFamily="34" charset="0"/>
              <a:buChar char="•"/>
            </a:pPr>
            <a:r>
              <a:rPr lang="en-US" sz="3800" dirty="0" smtClean="0">
                <a:latin typeface="Arial" panose="020B0604020202020204" pitchFamily="34" charset="0"/>
                <a:cs typeface="Arial" panose="020B0604020202020204" pitchFamily="34" charset="0"/>
              </a:rPr>
              <a:t>Humidify O2</a:t>
            </a:r>
          </a:p>
          <a:p>
            <a:pPr marL="800100" lvl="1" indent="-342900" algn="l">
              <a:buFont typeface="Arial" panose="020B0604020202020204" pitchFamily="34" charset="0"/>
              <a:buChar char="•"/>
            </a:pPr>
            <a:r>
              <a:rPr lang="en-US" sz="3800" dirty="0" smtClean="0">
                <a:latin typeface="Arial" panose="020B0604020202020204" pitchFamily="34" charset="0"/>
                <a:cs typeface="Arial" panose="020B0604020202020204" pitchFamily="34" charset="0"/>
              </a:rPr>
              <a:t>Use soft toothbrushes</a:t>
            </a:r>
          </a:p>
          <a:p>
            <a:pPr marL="800100" lvl="1" indent="-342900" algn="l">
              <a:buFont typeface="Arial" panose="020B0604020202020204" pitchFamily="34" charset="0"/>
              <a:buChar char="•"/>
            </a:pPr>
            <a:r>
              <a:rPr lang="en-US" sz="3800" dirty="0" smtClean="0">
                <a:latin typeface="Arial" panose="020B0604020202020204" pitchFamily="34" charset="0"/>
                <a:cs typeface="Arial" panose="020B0604020202020204" pitchFamily="34" charset="0"/>
              </a:rPr>
              <a:t>Safety precautions to prevent falls</a:t>
            </a:r>
          </a:p>
          <a:p>
            <a:endParaRPr lang="en-US" dirty="0"/>
          </a:p>
        </p:txBody>
      </p:sp>
    </p:spTree>
    <p:extLst>
      <p:ext uri="{BB962C8B-B14F-4D97-AF65-F5344CB8AC3E}">
        <p14:creationId xmlns:p14="http://schemas.microsoft.com/office/powerpoint/2010/main" val="644536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263" y="549081"/>
            <a:ext cx="10742342" cy="889426"/>
          </a:xfrm>
        </p:spPr>
        <p:txBody>
          <a:bodyPr>
            <a:normAutofit fontScale="90000"/>
          </a:bodyPr>
          <a:lstStyle/>
          <a:p>
            <a:pPr algn="l"/>
            <a:r>
              <a:rPr lang="en-US" dirty="0" smtClean="0">
                <a:latin typeface="Arial" panose="020B0604020202020204" pitchFamily="34" charset="0"/>
                <a:cs typeface="Arial" panose="020B0604020202020204" pitchFamily="34" charset="0"/>
              </a:rPr>
              <a:t>Coumadin Patient Teaching cont.</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31902" y="1260088"/>
            <a:ext cx="10842703" cy="5419493"/>
          </a:xfrm>
        </p:spPr>
        <p:txBody>
          <a:bodyPr>
            <a:normAutofit lnSpcReduction="10000"/>
          </a:bodyPr>
          <a:lstStyle/>
          <a:p>
            <a:pPr algn="l"/>
            <a:endParaRPr lang="en-US" sz="33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800" dirty="0">
                <a:latin typeface="Arial" panose="020B0604020202020204" pitchFamily="34" charset="0"/>
                <a:cs typeface="Arial" panose="020B0604020202020204" pitchFamily="34" charset="0"/>
              </a:rPr>
              <a:t>Inform all healthcare providers (dentist) of anticoagulation </a:t>
            </a:r>
            <a:r>
              <a:rPr lang="en-US" sz="3800" dirty="0" smtClean="0">
                <a:latin typeface="Arial" panose="020B0604020202020204" pitchFamily="34" charset="0"/>
                <a:cs typeface="Arial" panose="020B0604020202020204" pitchFamily="34" charset="0"/>
              </a:rPr>
              <a:t>therapy</a:t>
            </a:r>
          </a:p>
          <a:p>
            <a:pPr marL="800100" lvl="1" indent="-342900" algn="l">
              <a:buFont typeface="Arial" panose="020B0604020202020204" pitchFamily="34" charset="0"/>
              <a:buChar char="•"/>
            </a:pPr>
            <a:r>
              <a:rPr lang="en-US" sz="3800" dirty="0" smtClean="0">
                <a:latin typeface="Arial" panose="020B0604020202020204" pitchFamily="34" charset="0"/>
                <a:cs typeface="Arial" panose="020B0604020202020204" pitchFamily="34" charset="0"/>
              </a:rPr>
              <a:t>Have blood drawn/ follow up with indicated by healthcare provider</a:t>
            </a:r>
          </a:p>
          <a:p>
            <a:pPr marL="800100" lvl="1" indent="-342900" algn="l">
              <a:buFont typeface="Arial" panose="020B0604020202020204" pitchFamily="34" charset="0"/>
              <a:buChar char="•"/>
            </a:pPr>
            <a:r>
              <a:rPr lang="en-US" sz="3800" dirty="0" smtClean="0">
                <a:latin typeface="Arial" panose="020B0604020202020204" pitchFamily="34" charset="0"/>
                <a:cs typeface="Arial" panose="020B0604020202020204" pitchFamily="34" charset="0"/>
              </a:rPr>
              <a:t>Diet</a:t>
            </a:r>
            <a:endParaRPr lang="en-US" sz="3800" dirty="0">
              <a:latin typeface="Arial" panose="020B0604020202020204" pitchFamily="34" charset="0"/>
              <a:cs typeface="Arial" panose="020B0604020202020204" pitchFamily="34" charset="0"/>
            </a:endParaRPr>
          </a:p>
          <a:p>
            <a:pPr marL="1257300" lvl="2" indent="-342900" algn="l">
              <a:buFont typeface="Arial" panose="020B0604020202020204" pitchFamily="34" charset="0"/>
              <a:buChar char="•"/>
            </a:pPr>
            <a:r>
              <a:rPr lang="en-US" sz="3300" dirty="0">
                <a:latin typeface="Arial" panose="020B0604020202020204" pitchFamily="34" charset="0"/>
                <a:cs typeface="Arial" panose="020B0604020202020204" pitchFamily="34" charset="0"/>
              </a:rPr>
              <a:t>Eat small amounts of foods high in vitamin K (or keep intake of foods high in vitamin K consistent) – broccoli, cauliflower, spinach, kale, green leafy vegetables, </a:t>
            </a:r>
            <a:r>
              <a:rPr lang="en-US" sz="3300" dirty="0" err="1" smtClean="0">
                <a:latin typeface="Arial" panose="020B0604020202020204" pitchFamily="34" charset="0"/>
                <a:cs typeface="Arial" panose="020B0604020202020204" pitchFamily="34" charset="0"/>
              </a:rPr>
              <a:t>brussel</a:t>
            </a:r>
            <a:r>
              <a:rPr lang="en-US" sz="3300" dirty="0" smtClean="0">
                <a:latin typeface="Arial" panose="020B0604020202020204" pitchFamily="34" charset="0"/>
                <a:cs typeface="Arial" panose="020B0604020202020204" pitchFamily="34" charset="0"/>
              </a:rPr>
              <a:t> </a:t>
            </a:r>
            <a:r>
              <a:rPr lang="en-US" sz="3300" dirty="0">
                <a:latin typeface="Arial" panose="020B0604020202020204" pitchFamily="34" charset="0"/>
                <a:cs typeface="Arial" panose="020B0604020202020204" pitchFamily="34" charset="0"/>
              </a:rPr>
              <a:t>sprouts, cabbage, liver</a:t>
            </a:r>
          </a:p>
          <a:p>
            <a:pPr marL="1257300" lvl="2" indent="-342900" algn="l">
              <a:buFont typeface="Arial" panose="020B0604020202020204" pitchFamily="34" charset="0"/>
              <a:buChar char="•"/>
            </a:pPr>
            <a:r>
              <a:rPr lang="en-US" sz="3300" dirty="0">
                <a:latin typeface="Arial" panose="020B0604020202020204" pitchFamily="34" charset="0"/>
                <a:cs typeface="Arial" panose="020B0604020202020204" pitchFamily="34" charset="0"/>
              </a:rPr>
              <a:t>Avoid cranberry juice</a:t>
            </a:r>
          </a:p>
          <a:p>
            <a:endParaRPr lang="en-US" dirty="0"/>
          </a:p>
        </p:txBody>
      </p:sp>
    </p:spTree>
    <p:extLst>
      <p:ext uri="{BB962C8B-B14F-4D97-AF65-F5344CB8AC3E}">
        <p14:creationId xmlns:p14="http://schemas.microsoft.com/office/powerpoint/2010/main" val="340023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00" y="627063"/>
            <a:ext cx="9144000" cy="1087437"/>
          </a:xfrm>
        </p:spPr>
        <p:txBody>
          <a:bodyPr/>
          <a:lstStyle/>
          <a:p>
            <a:pPr algn="l"/>
            <a:r>
              <a:rPr lang="en-US" dirty="0" smtClean="0">
                <a:latin typeface="Arial" panose="020B0604020202020204" pitchFamily="34" charset="0"/>
                <a:cs typeface="Arial" panose="020B0604020202020204" pitchFamily="34" charset="0"/>
              </a:rPr>
              <a:t>Venous Insufficiency</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76300" y="2014537"/>
            <a:ext cx="7264400" cy="3982509"/>
          </a:xfrm>
        </p:spPr>
        <p:txBody>
          <a:bodyPr>
            <a:normAutofit/>
          </a:bodyPr>
          <a:lstStyle/>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Caused by prolonged venous hypertension that stretches the veins and damages the valves</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Veins and valves fail to keep blood moving forward</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Focus of treatment = decrease edema and promote venous return</a:t>
            </a:r>
          </a:p>
          <a:p>
            <a:pPr algn="l"/>
            <a:endParaRPr lang="en-US" dirty="0" smtClean="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701570" y="1714500"/>
            <a:ext cx="2683378" cy="3586693"/>
          </a:xfrm>
          <a:prstGeom prst="rect">
            <a:avLst/>
          </a:prstGeom>
        </p:spPr>
      </p:pic>
    </p:spTree>
    <p:extLst>
      <p:ext uri="{BB962C8B-B14F-4D97-AF65-F5344CB8AC3E}">
        <p14:creationId xmlns:p14="http://schemas.microsoft.com/office/powerpoint/2010/main" val="168733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4163"/>
            <a:ext cx="9144000" cy="1028700"/>
          </a:xfrm>
        </p:spPr>
        <p:txBody>
          <a:bodyPr>
            <a:normAutofit/>
          </a:bodyPr>
          <a:lstStyle/>
          <a:p>
            <a:pPr algn="l"/>
            <a:r>
              <a:rPr lang="en-US" sz="5400" dirty="0" smtClean="0">
                <a:latin typeface="Arial" panose="020B0604020202020204" pitchFamily="34" charset="0"/>
                <a:cs typeface="Arial" panose="020B0604020202020204" pitchFamily="34" charset="0"/>
              </a:rPr>
              <a:t>Clinical Manifestations</a:t>
            </a:r>
            <a:endParaRPr lang="en-US" sz="5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014243" y="4262610"/>
            <a:ext cx="3198813" cy="2128665"/>
          </a:xfrm>
          <a:prstGeom prst="rect">
            <a:avLst/>
          </a:prstGeom>
        </p:spPr>
      </p:pic>
      <p:pic>
        <p:nvPicPr>
          <p:cNvPr id="9" name="Picture 8"/>
          <p:cNvPicPr>
            <a:picLocks noChangeAspect="1"/>
          </p:cNvPicPr>
          <p:nvPr/>
        </p:nvPicPr>
        <p:blipFill>
          <a:blip r:embed="rId3"/>
          <a:stretch>
            <a:fillRect/>
          </a:stretch>
        </p:blipFill>
        <p:spPr>
          <a:xfrm>
            <a:off x="9525000" y="4078297"/>
            <a:ext cx="1724025" cy="2312978"/>
          </a:xfrm>
          <a:prstGeom prst="rect">
            <a:avLst/>
          </a:prstGeom>
        </p:spPr>
      </p:pic>
      <p:sp>
        <p:nvSpPr>
          <p:cNvPr id="3" name="Subtitle 2"/>
          <p:cNvSpPr>
            <a:spLocks noGrp="1"/>
          </p:cNvSpPr>
          <p:nvPr>
            <p:ph type="subTitle" idx="1"/>
          </p:nvPr>
        </p:nvSpPr>
        <p:spPr>
          <a:xfrm>
            <a:off x="558800" y="1431218"/>
            <a:ext cx="11150600" cy="2713037"/>
          </a:xfrm>
        </p:spPr>
        <p:txBody>
          <a:bodyPr>
            <a:normAutofit fontScale="25000" lnSpcReduction="20000"/>
          </a:bodyPr>
          <a:lstStyle/>
          <a:p>
            <a:pPr marL="342900" indent="-342900" algn="l">
              <a:buFont typeface="Arial" panose="020B0604020202020204" pitchFamily="34" charset="0"/>
              <a:buChar char="•"/>
            </a:pPr>
            <a:r>
              <a:rPr lang="en-US" sz="12800" dirty="0" smtClean="0">
                <a:latin typeface="Arial" panose="020B0604020202020204" pitchFamily="34" charset="0"/>
                <a:cs typeface="Arial" panose="020B0604020202020204" pitchFamily="34" charset="0"/>
              </a:rPr>
              <a:t>Edema</a:t>
            </a:r>
          </a:p>
          <a:p>
            <a:pPr marL="342900" indent="-342900" algn="l">
              <a:buFont typeface="Arial" panose="020B0604020202020204" pitchFamily="34" charset="0"/>
              <a:buChar char="•"/>
            </a:pPr>
            <a:r>
              <a:rPr lang="en-US" sz="12800" dirty="0">
                <a:latin typeface="Arial" panose="020B0604020202020204" pitchFamily="34" charset="0"/>
                <a:cs typeface="Arial" panose="020B0604020202020204" pitchFamily="34" charset="0"/>
              </a:rPr>
              <a:t>R</a:t>
            </a:r>
            <a:r>
              <a:rPr lang="en-US" sz="12800" dirty="0" smtClean="0">
                <a:latin typeface="Arial" panose="020B0604020202020204" pitchFamily="34" charset="0"/>
                <a:cs typeface="Arial" panose="020B0604020202020204" pitchFamily="34" charset="0"/>
              </a:rPr>
              <a:t>eddish brown skin discoloration along ankles, extending up to the calf</a:t>
            </a:r>
          </a:p>
          <a:p>
            <a:pPr lvl="1" algn="l"/>
            <a:r>
              <a:rPr lang="en-US" sz="11200" dirty="0">
                <a:latin typeface="Arial" panose="020B0604020202020204" pitchFamily="34" charset="0"/>
                <a:cs typeface="Arial" panose="020B0604020202020204" pitchFamily="34" charset="0"/>
              </a:rPr>
              <a:t>	</a:t>
            </a:r>
            <a:r>
              <a:rPr lang="en-US" sz="11200" dirty="0" smtClean="0">
                <a:latin typeface="Arial" panose="020B0604020202020204" pitchFamily="34" charset="0"/>
                <a:cs typeface="Arial" panose="020B0604020202020204" pitchFamily="34" charset="0"/>
              </a:rPr>
              <a:t>-Venous </a:t>
            </a:r>
            <a:r>
              <a:rPr lang="en-US" sz="11200" dirty="0">
                <a:latin typeface="Arial" panose="020B0604020202020204" pitchFamily="34" charset="0"/>
                <a:cs typeface="Arial" panose="020B0604020202020204" pitchFamily="34" charset="0"/>
              </a:rPr>
              <a:t>hypertension causes serous fluid and RBCs to leak </a:t>
            </a:r>
            <a:r>
              <a:rPr lang="en-US" sz="11200" dirty="0" smtClean="0">
                <a:latin typeface="Arial" panose="020B0604020202020204" pitchFamily="34" charset="0"/>
                <a:cs typeface="Arial" panose="020B0604020202020204" pitchFamily="34" charset="0"/>
              </a:rPr>
              <a:t>	from </a:t>
            </a:r>
            <a:r>
              <a:rPr lang="en-US" sz="11200" dirty="0">
                <a:latin typeface="Arial" panose="020B0604020202020204" pitchFamily="34" charset="0"/>
                <a:cs typeface="Arial" panose="020B0604020202020204" pitchFamily="34" charset="0"/>
              </a:rPr>
              <a:t>the </a:t>
            </a:r>
            <a:r>
              <a:rPr lang="en-US" sz="11200" dirty="0" smtClean="0">
                <a:latin typeface="Arial" panose="020B0604020202020204" pitchFamily="34" charset="0"/>
                <a:cs typeface="Arial" panose="020B0604020202020204" pitchFamily="34" charset="0"/>
              </a:rPr>
              <a:t>capillaries </a:t>
            </a:r>
            <a:r>
              <a:rPr lang="en-US" sz="11200" dirty="0">
                <a:latin typeface="Arial" panose="020B0604020202020204" pitchFamily="34" charset="0"/>
                <a:cs typeface="Arial" panose="020B0604020202020204" pitchFamily="34" charset="0"/>
              </a:rPr>
              <a:t>and </a:t>
            </a:r>
            <a:r>
              <a:rPr lang="en-US" sz="11200" dirty="0" err="1">
                <a:latin typeface="Arial" panose="020B0604020202020204" pitchFamily="34" charset="0"/>
                <a:cs typeface="Arial" panose="020B0604020202020204" pitchFamily="34" charset="0"/>
              </a:rPr>
              <a:t>venules</a:t>
            </a:r>
            <a:r>
              <a:rPr lang="en-US" sz="11200" dirty="0">
                <a:latin typeface="Arial" panose="020B0604020202020204" pitchFamily="34" charset="0"/>
                <a:cs typeface="Arial" panose="020B0604020202020204" pitchFamily="34" charset="0"/>
              </a:rPr>
              <a:t> into the tissues, causing </a:t>
            </a:r>
            <a:r>
              <a:rPr lang="en-US" sz="11200" dirty="0" smtClean="0">
                <a:latin typeface="Arial" panose="020B0604020202020204" pitchFamily="34" charset="0"/>
                <a:cs typeface="Arial" panose="020B0604020202020204" pitchFamily="34" charset="0"/>
              </a:rPr>
              <a:t>	edema </a:t>
            </a:r>
            <a:r>
              <a:rPr lang="en-US" sz="11200" dirty="0">
                <a:latin typeface="Arial" panose="020B0604020202020204" pitchFamily="34" charset="0"/>
                <a:cs typeface="Arial" panose="020B0604020202020204" pitchFamily="34" charset="0"/>
              </a:rPr>
              <a:t>and chronic </a:t>
            </a:r>
            <a:r>
              <a:rPr lang="en-US" sz="11200" dirty="0" smtClean="0">
                <a:latin typeface="Arial" panose="020B0604020202020204" pitchFamily="34" charset="0"/>
                <a:cs typeface="Arial" panose="020B0604020202020204" pitchFamily="34" charset="0"/>
              </a:rPr>
              <a:t>inflammatory </a:t>
            </a:r>
            <a:r>
              <a:rPr lang="en-US" sz="11200" dirty="0">
                <a:latin typeface="Arial" panose="020B0604020202020204" pitchFamily="34" charset="0"/>
                <a:cs typeface="Arial" panose="020B0604020202020204" pitchFamily="34" charset="0"/>
              </a:rPr>
              <a:t>changes. Enzymes in the </a:t>
            </a:r>
            <a:r>
              <a:rPr lang="en-US" sz="11200" dirty="0" smtClean="0">
                <a:latin typeface="Arial" panose="020B0604020202020204" pitchFamily="34" charset="0"/>
                <a:cs typeface="Arial" panose="020B0604020202020204" pitchFamily="34" charset="0"/>
              </a:rPr>
              <a:t>	tissue </a:t>
            </a:r>
            <a:r>
              <a:rPr lang="en-US" sz="11200" dirty="0">
                <a:latin typeface="Arial" panose="020B0604020202020204" pitchFamily="34" charset="0"/>
                <a:cs typeface="Arial" panose="020B0604020202020204" pitchFamily="34" charset="0"/>
              </a:rPr>
              <a:t>break down RBCs causing </a:t>
            </a:r>
            <a:r>
              <a:rPr lang="en-US" sz="11200" dirty="0" smtClean="0">
                <a:latin typeface="Arial" panose="020B0604020202020204" pitchFamily="34" charset="0"/>
                <a:cs typeface="Arial" panose="020B0604020202020204" pitchFamily="34" charset="0"/>
              </a:rPr>
              <a:t>the </a:t>
            </a:r>
            <a:r>
              <a:rPr lang="en-US" sz="11200" dirty="0">
                <a:latin typeface="Arial" panose="020B0604020202020204" pitchFamily="34" charset="0"/>
                <a:cs typeface="Arial" panose="020B0604020202020204" pitchFamily="34" charset="0"/>
              </a:rPr>
              <a:t>release of hemosiderin, </a:t>
            </a:r>
            <a:r>
              <a:rPr lang="en-US" sz="11200" dirty="0" smtClean="0">
                <a:latin typeface="Arial" panose="020B0604020202020204" pitchFamily="34" charset="0"/>
                <a:cs typeface="Arial" panose="020B0604020202020204" pitchFamily="34" charset="0"/>
              </a:rPr>
              <a:t>	which </a:t>
            </a:r>
            <a:r>
              <a:rPr lang="en-US" sz="11200" dirty="0">
                <a:latin typeface="Arial" panose="020B0604020202020204" pitchFamily="34" charset="0"/>
                <a:cs typeface="Arial" panose="020B0604020202020204" pitchFamily="34" charset="0"/>
              </a:rPr>
              <a:t>causes the brown </a:t>
            </a:r>
            <a:r>
              <a:rPr lang="en-US" sz="11200" dirty="0" smtClean="0">
                <a:latin typeface="Arial" panose="020B0604020202020204" pitchFamily="34" charset="0"/>
                <a:cs typeface="Arial" panose="020B0604020202020204" pitchFamily="34" charset="0"/>
              </a:rPr>
              <a:t>discoloration</a:t>
            </a:r>
          </a:p>
          <a:p>
            <a:pPr marL="342900" indent="-342900" algn="l">
              <a:buFont typeface="Arial" panose="020B0604020202020204" pitchFamily="34" charset="0"/>
              <a:buChar char="•"/>
            </a:pPr>
            <a:r>
              <a:rPr lang="en-US" sz="12800" dirty="0" smtClean="0">
                <a:latin typeface="Arial" panose="020B0604020202020204" pitchFamily="34" charset="0"/>
                <a:cs typeface="Arial" panose="020B0604020202020204" pitchFamily="34" charset="0"/>
              </a:rPr>
              <a:t>Eczema “stasis dermatitis”</a:t>
            </a:r>
            <a:endParaRPr lang="en-US" sz="1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2800" dirty="0" smtClean="0">
                <a:latin typeface="Arial" panose="020B0604020202020204" pitchFamily="34" charset="0"/>
                <a:cs typeface="Arial" panose="020B0604020202020204" pitchFamily="34" charset="0"/>
              </a:rPr>
              <a:t>Venous ulcers</a:t>
            </a:r>
          </a:p>
          <a:p>
            <a:pPr marL="342900" indent="-342900" algn="l">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lvl="1" algn="l"/>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3661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 y="982326"/>
            <a:ext cx="11607800" cy="947737"/>
          </a:xfrm>
        </p:spPr>
        <p:txBody>
          <a:bodyPr>
            <a:noAutofit/>
          </a:bodyPr>
          <a:lstStyle/>
          <a:p>
            <a:pPr algn="l"/>
            <a:r>
              <a:rPr lang="en-US" dirty="0" smtClean="0">
                <a:latin typeface="Arial" panose="020B0604020202020204" pitchFamily="34" charset="0"/>
                <a:cs typeface="Arial" panose="020B0604020202020204" pitchFamily="34" charset="0"/>
              </a:rPr>
              <a:t>Management of Venous Insufficiency</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58800" y="2190348"/>
            <a:ext cx="11150600" cy="2552700"/>
          </a:xfrm>
        </p:spPr>
        <p:txBody>
          <a:bodyPr>
            <a:noAutofit/>
          </a:bodyPr>
          <a:lstStyle/>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Elevate legs for at least 20 min 5x a day</a:t>
            </a:r>
          </a:p>
          <a:p>
            <a:pPr marL="800100" lvl="1" indent="-3429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When in bed elevate above heart.</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Avoid trauma to the limbs.</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Daily moisturizing</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Avoid prolonged sitting or standing.</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Do not cross legs (can cross at ankles for short periods of time).</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Do not wear tight, restrictive pants. Avoid girdles and garters.</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Wear Compression stockings as prescribed</a:t>
            </a:r>
          </a:p>
        </p:txBody>
      </p:sp>
      <p:pic>
        <p:nvPicPr>
          <p:cNvPr id="5" name="Picture 4"/>
          <p:cNvPicPr>
            <a:picLocks noChangeAspect="1"/>
          </p:cNvPicPr>
          <p:nvPr/>
        </p:nvPicPr>
        <p:blipFill>
          <a:blip r:embed="rId2"/>
          <a:stretch>
            <a:fillRect/>
          </a:stretch>
        </p:blipFill>
        <p:spPr>
          <a:xfrm>
            <a:off x="8486994" y="1268348"/>
            <a:ext cx="3108106" cy="1989474"/>
          </a:xfrm>
          <a:prstGeom prst="rect">
            <a:avLst/>
          </a:prstGeom>
        </p:spPr>
      </p:pic>
    </p:spTree>
    <p:extLst>
      <p:ext uri="{BB962C8B-B14F-4D97-AF65-F5344CB8AC3E}">
        <p14:creationId xmlns:p14="http://schemas.microsoft.com/office/powerpoint/2010/main" val="969015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0"/>
            <a:ext cx="9144000" cy="2100263"/>
          </a:xfrm>
        </p:spPr>
        <p:txBody>
          <a:bodyPr>
            <a:normAutofit/>
          </a:bodyPr>
          <a:lstStyle/>
          <a:p>
            <a:pPr algn="l"/>
            <a:r>
              <a:rPr lang="en-US" sz="5400" dirty="0" smtClean="0">
                <a:latin typeface="Arial" panose="020B0604020202020204" pitchFamily="34" charset="0"/>
                <a:cs typeface="Arial" panose="020B0604020202020204" pitchFamily="34" charset="0"/>
              </a:rPr>
              <a:t>Graduated Compression Stockings (Ted hose)</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6700" y="2489200"/>
            <a:ext cx="11509974" cy="4003970"/>
          </a:xfrm>
        </p:spPr>
        <p:txBody>
          <a:bodyPr>
            <a:normAutofit fontScale="85000" lnSpcReduction="20000"/>
          </a:bodyPr>
          <a:lstStyle/>
          <a:p>
            <a:pPr marL="342900"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Wear graduated compression stockings as prescribed (usually during day and evening</a:t>
            </a:r>
            <a:r>
              <a:rPr lang="en-US" sz="3000" dirty="0" smtClean="0">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r>
              <a:rPr lang="en-US" sz="3000" dirty="0" smtClean="0">
                <a:latin typeface="Arial" panose="020B0604020202020204" pitchFamily="34" charset="0"/>
                <a:cs typeface="Arial" panose="020B0604020202020204" pitchFamily="34" charset="0"/>
              </a:rPr>
              <a:t>Select the correct size (use sizing chart) to obtain the best fit</a:t>
            </a:r>
            <a:endParaRPr lang="en-US" sz="3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When applying stockings, do not “bunch up” and apply like socks. Instead place hand inside stocking and pull out the heel. Then place the foot of the stocking over the foot and slide the rest of the stocking up. Be sure that rough seems on the stocking are on the outside and not next to the skin.</a:t>
            </a:r>
          </a:p>
          <a:p>
            <a:pPr marL="342900"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Do not push stockings down because may act like tourniquet and further impair venous return</a:t>
            </a:r>
          </a:p>
          <a:p>
            <a:pPr marL="342900"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Put on clean pair of stockings each day. If appear stretched out, replace them with a new pair. </a:t>
            </a:r>
          </a:p>
          <a:p>
            <a:endParaRPr lang="en-US" dirty="0"/>
          </a:p>
        </p:txBody>
      </p:sp>
      <p:pic>
        <p:nvPicPr>
          <p:cNvPr id="5" name="Picture 4"/>
          <p:cNvPicPr>
            <a:picLocks noChangeAspect="1"/>
          </p:cNvPicPr>
          <p:nvPr/>
        </p:nvPicPr>
        <p:blipFill>
          <a:blip r:embed="rId2"/>
          <a:stretch>
            <a:fillRect/>
          </a:stretch>
        </p:blipFill>
        <p:spPr>
          <a:xfrm>
            <a:off x="8474674" y="514350"/>
            <a:ext cx="3302001" cy="1827212"/>
          </a:xfrm>
          <a:prstGeom prst="rect">
            <a:avLst/>
          </a:prstGeom>
        </p:spPr>
      </p:pic>
    </p:spTree>
    <p:extLst>
      <p:ext uri="{BB962C8B-B14F-4D97-AF65-F5344CB8AC3E}">
        <p14:creationId xmlns:p14="http://schemas.microsoft.com/office/powerpoint/2010/main" val="18096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495298"/>
            <a:ext cx="9144000" cy="1185863"/>
          </a:xfrm>
        </p:spPr>
        <p:txBody>
          <a:bodyPr>
            <a:normAutofit fontScale="90000"/>
          </a:bodyPr>
          <a:lstStyle/>
          <a:p>
            <a:pPr algn="l"/>
            <a:r>
              <a:rPr lang="en-US" dirty="0" smtClean="0">
                <a:latin typeface="Arial" panose="020B0604020202020204" pitchFamily="34" charset="0"/>
                <a:cs typeface="Arial" panose="020B0604020202020204" pitchFamily="34" charset="0"/>
              </a:rPr>
              <a:t>Venous Ulcers</a:t>
            </a:r>
            <a:br>
              <a:rPr lang="en-US"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(Venous Stasis Ulcers)</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9900" y="1996420"/>
            <a:ext cx="9245600" cy="4529138"/>
          </a:xfrm>
        </p:spPr>
        <p:txBody>
          <a:bodyPr>
            <a:normAutofit/>
          </a:bodyPr>
          <a:lstStyle/>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Classically located above the medial malleolus</a:t>
            </a:r>
          </a:p>
          <a:p>
            <a:pPr marL="342900"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Irregular borders</a:t>
            </a:r>
          </a:p>
          <a:p>
            <a:pPr marL="342900" indent="-342900" algn="l">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Painful (especially when edema or infection is present)</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Usually chronic and difficult to heal</a:t>
            </a:r>
          </a:p>
          <a:p>
            <a:pPr marL="342900" indent="-3429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If left untreated wound becomes deeper and wider (increasing risk for infection, with severe complication = osteomyelitis)</a:t>
            </a:r>
          </a:p>
          <a:p>
            <a:pPr marL="342900" indent="-342900" algn="l">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382000" y="485217"/>
            <a:ext cx="3077368" cy="2694448"/>
          </a:xfrm>
          <a:prstGeom prst="rect">
            <a:avLst/>
          </a:prstGeom>
        </p:spPr>
      </p:pic>
    </p:spTree>
    <p:extLst>
      <p:ext uri="{BB962C8B-B14F-4D97-AF65-F5344CB8AC3E}">
        <p14:creationId xmlns:p14="http://schemas.microsoft.com/office/powerpoint/2010/main" val="2606328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0"/>
            <a:ext cx="11290300" cy="1252537"/>
          </a:xfrm>
        </p:spPr>
        <p:txBody>
          <a:bodyPr>
            <a:noAutofit/>
          </a:bodyPr>
          <a:lstStyle/>
          <a:p>
            <a:pPr algn="l"/>
            <a:r>
              <a:rPr lang="en-US" sz="5400" dirty="0" smtClean="0">
                <a:latin typeface="Arial" panose="020B0604020202020204" pitchFamily="34" charset="0"/>
                <a:cs typeface="Arial" panose="020B0604020202020204" pitchFamily="34" charset="0"/>
              </a:rPr>
              <a:t>Treatment of Chronic Venous ulcers</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41325" y="1404937"/>
            <a:ext cx="11055350" cy="5326063"/>
          </a:xfrm>
        </p:spPr>
        <p:txBody>
          <a:bodyPr>
            <a:normAutofit lnSpcReduction="10000"/>
          </a:bodyPr>
          <a:lstStyle/>
          <a:p>
            <a:pPr marL="342900" indent="-3429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Moist dressings</a:t>
            </a:r>
          </a:p>
          <a:p>
            <a:pPr marL="800100" lvl="1" indent="-3429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transparent film dressings (</a:t>
            </a:r>
            <a:r>
              <a:rPr lang="en-US" sz="2400" dirty="0" err="1" smtClean="0">
                <a:latin typeface="Arial" panose="020B0604020202020204" pitchFamily="34" charset="0"/>
                <a:cs typeface="Arial" panose="020B0604020202020204" pitchFamily="34" charset="0"/>
              </a:rPr>
              <a:t>duoderm</a:t>
            </a:r>
            <a:r>
              <a:rPr lang="en-US" sz="2400" dirty="0" smtClean="0">
                <a:latin typeface="Arial" panose="020B0604020202020204" pitchFamily="34" charset="0"/>
                <a:cs typeface="Arial" panose="020B0604020202020204" pitchFamily="34" charset="0"/>
              </a:rPr>
              <a:t>),hydrocolloids, hydrogels, foams, alginates, gauze, and combination dressings</a:t>
            </a:r>
          </a:p>
          <a:p>
            <a:pPr marL="342900" indent="-3429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Compression therapy</a:t>
            </a:r>
          </a:p>
          <a:p>
            <a:pPr marL="800100" lvl="1" indent="-3429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SCDs</a:t>
            </a:r>
          </a:p>
          <a:p>
            <a:pPr marL="800100" lvl="1" indent="-3429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Tubular support bandages</a:t>
            </a:r>
          </a:p>
          <a:p>
            <a:pPr marL="800100" lvl="1" indent="-3429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Unna boot – gauze moistened with zinc oxide then covered with elastic wrap that hardens like a cast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(provides sterile environment for the ulcer)</a:t>
            </a:r>
          </a:p>
          <a:p>
            <a:pPr marL="342900" indent="-3429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Chemical (</a:t>
            </a:r>
            <a:r>
              <a:rPr lang="en-US" sz="3200" dirty="0" err="1" smtClean="0">
                <a:latin typeface="Arial" panose="020B0604020202020204" pitchFamily="34" charset="0"/>
                <a:cs typeface="Arial" panose="020B0604020202020204" pitchFamily="34" charset="0"/>
              </a:rPr>
              <a:t>Accuzyme</a:t>
            </a:r>
            <a:r>
              <a:rPr lang="en-US" sz="3200" dirty="0" smtClean="0">
                <a:latin typeface="Arial" panose="020B0604020202020204" pitchFamily="34" charset="0"/>
                <a:cs typeface="Arial" panose="020B0604020202020204" pitchFamily="34" charset="0"/>
              </a:rPr>
              <a:t>) or surgical debridement</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Diet to promote healing </a:t>
            </a:r>
          </a:p>
          <a:p>
            <a:pPr marL="800100" lvl="1"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Adequate protein, calories, and </a:t>
            </a:r>
            <a:r>
              <a:rPr lang="en-US" sz="2800" dirty="0" smtClean="0">
                <a:latin typeface="Arial" panose="020B0604020202020204" pitchFamily="34" charset="0"/>
                <a:cs typeface="Arial" panose="020B0604020202020204" pitchFamily="34" charset="0"/>
              </a:rPr>
              <a:t>nutrients</a:t>
            </a:r>
            <a:endParaRPr lang="en-US" sz="32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Antibiotics only if infection present</a:t>
            </a:r>
          </a:p>
          <a:p>
            <a:pPr lvl="1" algn="l"/>
            <a:endParaRPr lang="en-US"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889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409575"/>
            <a:ext cx="9144000" cy="1312863"/>
          </a:xfrm>
        </p:spPr>
        <p:txBody>
          <a:bodyPr>
            <a:normAutofit fontScale="90000"/>
          </a:bodyPr>
          <a:lstStyle/>
          <a:p>
            <a:r>
              <a:rPr lang="en-US" dirty="0" smtClean="0">
                <a:latin typeface="Arial" panose="020B0604020202020204" pitchFamily="34" charset="0"/>
                <a:cs typeface="Arial" panose="020B0604020202020204" pitchFamily="34" charset="0"/>
              </a:rPr>
              <a:t>Venous Thromboembolism</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604962" y="4410073"/>
            <a:ext cx="9144000" cy="1655762"/>
          </a:xfrm>
        </p:spPr>
        <p:txBody>
          <a:bodyPr>
            <a:normAutofit lnSpcReduction="10000"/>
          </a:bodyPr>
          <a:lstStyle/>
          <a:p>
            <a:r>
              <a:rPr lang="en-US" dirty="0" smtClean="0">
                <a:latin typeface="Arial" panose="020B0604020202020204" pitchFamily="34" charset="0"/>
                <a:cs typeface="Arial" panose="020B0604020202020204" pitchFamily="34" charset="0"/>
              </a:rPr>
              <a:t>Short videos to watch:</a:t>
            </a:r>
          </a:p>
          <a:p>
            <a:r>
              <a:rPr lang="en-US" dirty="0">
                <a:latin typeface="Arial" panose="020B0604020202020204" pitchFamily="34" charset="0"/>
                <a:cs typeface="Arial" panose="020B0604020202020204" pitchFamily="34" charset="0"/>
              </a:rPr>
              <a:t>https://www.youtube.com/watch?v=uS1RGbW8UbQ</a:t>
            </a:r>
          </a:p>
          <a:p>
            <a:endParaRPr lang="en-US" dirty="0" smtClean="0">
              <a:latin typeface="Arial" panose="020B0604020202020204" pitchFamily="34" charset="0"/>
              <a:cs typeface="Arial" panose="020B0604020202020204" pitchFamily="34" charset="0"/>
              <a:hlinkClick r:id="rId2"/>
            </a:endParaRPr>
          </a:p>
          <a:p>
            <a:r>
              <a:rPr lang="en-US" dirty="0" smtClean="0">
                <a:latin typeface="Arial" panose="020B0604020202020204" pitchFamily="34" charset="0"/>
                <a:cs typeface="Arial" panose="020B0604020202020204" pitchFamily="34" charset="0"/>
                <a:hlinkClick r:id="rId2"/>
              </a:rPr>
              <a:t>https</a:t>
            </a:r>
            <a:r>
              <a:rPr lang="en-US" dirty="0">
                <a:latin typeface="Arial" panose="020B0604020202020204" pitchFamily="34" charset="0"/>
                <a:cs typeface="Arial" panose="020B0604020202020204" pitchFamily="34" charset="0"/>
                <a:hlinkClick r:id="rId2"/>
              </a:rPr>
              <a:t>://</a:t>
            </a:r>
            <a:r>
              <a:rPr lang="en-US" dirty="0" smtClean="0">
                <a:latin typeface="Arial" panose="020B0604020202020204" pitchFamily="34" charset="0"/>
                <a:cs typeface="Arial" panose="020B0604020202020204" pitchFamily="34" charset="0"/>
                <a:hlinkClick r:id="rId2"/>
              </a:rPr>
              <a:t>www.youtube.com/watch?v=BalkZF8sG7o</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a:stretch>
            <a:fillRect/>
          </a:stretch>
        </p:blipFill>
        <p:spPr>
          <a:xfrm>
            <a:off x="1054100" y="2234405"/>
            <a:ext cx="2979737" cy="1770063"/>
          </a:xfrm>
          <a:prstGeom prst="rect">
            <a:avLst/>
          </a:prstGeom>
        </p:spPr>
      </p:pic>
      <p:pic>
        <p:nvPicPr>
          <p:cNvPr id="5" name="Picture 4"/>
          <p:cNvPicPr>
            <a:picLocks noChangeAspect="1"/>
          </p:cNvPicPr>
          <p:nvPr/>
        </p:nvPicPr>
        <p:blipFill>
          <a:blip r:embed="rId4"/>
          <a:stretch>
            <a:fillRect/>
          </a:stretch>
        </p:blipFill>
        <p:spPr>
          <a:xfrm>
            <a:off x="8310562" y="2128043"/>
            <a:ext cx="2438400" cy="1876425"/>
          </a:xfrm>
          <a:prstGeom prst="rect">
            <a:avLst/>
          </a:prstGeom>
        </p:spPr>
      </p:pic>
      <p:pic>
        <p:nvPicPr>
          <p:cNvPr id="6" name="Picture 5"/>
          <p:cNvPicPr>
            <a:picLocks noChangeAspect="1"/>
          </p:cNvPicPr>
          <p:nvPr/>
        </p:nvPicPr>
        <p:blipFill>
          <a:blip r:embed="rId5"/>
          <a:stretch>
            <a:fillRect/>
          </a:stretch>
        </p:blipFill>
        <p:spPr>
          <a:xfrm>
            <a:off x="4938712" y="2234405"/>
            <a:ext cx="2466975" cy="1847850"/>
          </a:xfrm>
          <a:prstGeom prst="rect">
            <a:avLst/>
          </a:prstGeom>
        </p:spPr>
      </p:pic>
    </p:spTree>
    <p:extLst>
      <p:ext uri="{BB962C8B-B14F-4D97-AF65-F5344CB8AC3E}">
        <p14:creationId xmlns:p14="http://schemas.microsoft.com/office/powerpoint/2010/main" val="398669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950" y="436563"/>
            <a:ext cx="11442700" cy="4833937"/>
          </a:xfrm>
        </p:spPr>
        <p:txBody>
          <a:bodyPr>
            <a:noAutofit/>
          </a:bodyPr>
          <a:lstStyle/>
          <a:p>
            <a:pPr marL="342900" indent="-342900" algn="l">
              <a:buFont typeface="Arial" panose="020B0604020202020204" pitchFamily="34" charset="0"/>
              <a:buChar char="•"/>
            </a:pPr>
            <a:r>
              <a:rPr lang="en-US" sz="3200" dirty="0" smtClean="0">
                <a:latin typeface="Arial" panose="020B0604020202020204" pitchFamily="34" charset="0"/>
                <a:cs typeface="Arial" panose="020B0604020202020204" pitchFamily="34" charset="0"/>
              </a:rPr>
              <a:t>Formation of a thrombus in association with inflammation of the vein</a:t>
            </a:r>
          </a:p>
          <a:p>
            <a:pPr algn="l"/>
            <a:r>
              <a:rPr lang="en-US" sz="3200" dirty="0" smtClean="0">
                <a:latin typeface="Arial" panose="020B0604020202020204" pitchFamily="34" charset="0"/>
                <a:cs typeface="Arial" panose="020B0604020202020204" pitchFamily="34" charset="0"/>
              </a:rPr>
              <a:t>Superficial Vein Thrombosis = considered a benign disorder 	with increased risk for deep vein thrombosis</a:t>
            </a:r>
          </a:p>
          <a:p>
            <a:pPr algn="l"/>
            <a:r>
              <a:rPr lang="en-US" sz="3200" dirty="0" smtClean="0">
                <a:latin typeface="Arial" panose="020B0604020202020204" pitchFamily="34" charset="0"/>
                <a:cs typeface="Arial" panose="020B0604020202020204" pitchFamily="34" charset="0"/>
              </a:rPr>
              <a:t>Deep Vein Thrombosis (DVT)</a:t>
            </a:r>
          </a:p>
          <a:p>
            <a:pPr algn="l"/>
            <a:r>
              <a:rPr lang="en-US" sz="3200" dirty="0" smtClean="0">
                <a:latin typeface="Arial" panose="020B0604020202020204" pitchFamily="34" charset="0"/>
                <a:cs typeface="Arial" panose="020B0604020202020204" pitchFamily="34" charset="0"/>
              </a:rPr>
              <a:t>Venous Thromboembolism (VTE) = now preferred terminology, 	which includes both DVT and PE (Pulmonary embolism) </a:t>
            </a:r>
          </a:p>
          <a:p>
            <a:pPr marL="457200" indent="-457200" algn="l">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Vichow’s</a:t>
            </a:r>
            <a:r>
              <a:rPr lang="en-US" sz="4000" b="1" dirty="0" smtClean="0">
                <a:latin typeface="Arial" panose="020B0604020202020204" pitchFamily="34" charset="0"/>
                <a:cs typeface="Arial" panose="020B0604020202020204" pitchFamily="34" charset="0"/>
              </a:rPr>
              <a:t> triad </a:t>
            </a:r>
            <a:r>
              <a:rPr lang="en-US" sz="3200" dirty="0" smtClean="0">
                <a:latin typeface="Arial" panose="020B0604020202020204" pitchFamily="34" charset="0"/>
                <a:cs typeface="Arial" panose="020B0604020202020204" pitchFamily="34" charset="0"/>
              </a:rPr>
              <a:t>= </a:t>
            </a:r>
          </a:p>
          <a:p>
            <a:pPr algn="l"/>
            <a:r>
              <a:rPr lang="en-US" sz="3200" dirty="0" smtClean="0">
                <a:latin typeface="Arial" panose="020B0604020202020204" pitchFamily="34" charset="0"/>
                <a:cs typeface="Arial" panose="020B0604020202020204" pitchFamily="34" charset="0"/>
              </a:rPr>
              <a:t>	1.  Venous stasis </a:t>
            </a:r>
          </a:p>
          <a:p>
            <a:pPr algn="l"/>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2.  Damage of the endothelium (inner lining of the vein)</a:t>
            </a:r>
          </a:p>
          <a:p>
            <a:pPr algn="l"/>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3.  Hypercoagulability of the blood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40912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2647</TotalTime>
  <Words>927</Words>
  <Application>Microsoft Office PowerPoint</Application>
  <PresentationFormat>Widescreen</PresentationFormat>
  <Paragraphs>155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Phlebitis</vt:lpstr>
      <vt:lpstr>Venous Insufficiency</vt:lpstr>
      <vt:lpstr>Clinical Manifestations</vt:lpstr>
      <vt:lpstr>Management of Venous Insufficiency</vt:lpstr>
      <vt:lpstr>Graduated Compression Stockings (Ted hose)</vt:lpstr>
      <vt:lpstr>Venous Ulcers (Venous Stasis Ulcers)</vt:lpstr>
      <vt:lpstr>Treatment of Chronic Venous ulcers</vt:lpstr>
      <vt:lpstr>Venous Thromboembolism</vt:lpstr>
      <vt:lpstr>PowerPoint Presentation</vt:lpstr>
      <vt:lpstr>Risk Factors:</vt:lpstr>
      <vt:lpstr>Prevention and Prophylaxis</vt:lpstr>
      <vt:lpstr>Clinical Manifestations</vt:lpstr>
      <vt:lpstr>Complications</vt:lpstr>
      <vt:lpstr>Diagnostics</vt:lpstr>
      <vt:lpstr>Management</vt:lpstr>
      <vt:lpstr>Lovenox (Low Molecular Weight Heparin)</vt:lpstr>
      <vt:lpstr>Coumadin (Warfarin)</vt:lpstr>
      <vt:lpstr>Coumadin Patient Teaching</vt:lpstr>
      <vt:lpstr>Coumadin Patient Teaching cont.</vt:lpstr>
    </vt:vector>
  </TitlesOfParts>
  <Company>Great Basin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Venous Insufficiency</dc:title>
  <dc:creator>Great Basin College</dc:creator>
  <cp:lastModifiedBy>Great Basin College</cp:lastModifiedBy>
  <cp:revision>61</cp:revision>
  <dcterms:created xsi:type="dcterms:W3CDTF">2014-10-06T17:45:13Z</dcterms:created>
  <dcterms:modified xsi:type="dcterms:W3CDTF">2015-09-09T23:32:48Z</dcterms:modified>
</cp:coreProperties>
</file>