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  <p:sldId id="263" r:id="rId11"/>
    <p:sldId id="265" r:id="rId12"/>
    <p:sldId id="266" r:id="rId13"/>
    <p:sldId id="269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Peripheral Artery Disease (PAD)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Thickening of the artery walls, which results in a progressive narrowing of the arteries of the upper and lower extremities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7300" y="5729130"/>
            <a:ext cx="9994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Reference: </a:t>
            </a:r>
            <a:r>
              <a:rPr lang="en-US" dirty="0"/>
              <a:t>Lewis, S.L., Dirksen, S.R., </a:t>
            </a:r>
            <a:r>
              <a:rPr lang="en-US" dirty="0" err="1"/>
              <a:t>Heitkemper</a:t>
            </a:r>
            <a:r>
              <a:rPr lang="en-US" dirty="0"/>
              <a:t>, M.M, &amp; Bucher, L. (2014). </a:t>
            </a:r>
            <a:r>
              <a:rPr lang="en-US" i="1" dirty="0"/>
              <a:t>Medical surgical nursing: Assessment and management of clinical problems </a:t>
            </a:r>
            <a:r>
              <a:rPr lang="en-US" dirty="0"/>
              <a:t>(9</a:t>
            </a:r>
            <a:r>
              <a:rPr lang="en-US" baseline="30000" dirty="0"/>
              <a:t>th</a:t>
            </a:r>
            <a:r>
              <a:rPr lang="en-US" dirty="0"/>
              <a:t> ed.). St. Louis, MO. Elsevier.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649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419080" cy="444076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Palpation of pulses, Doppler pulse</a:t>
            </a:r>
          </a:p>
          <a:p>
            <a:r>
              <a:rPr lang="en-US" dirty="0" smtClean="0"/>
              <a:t>Angiography</a:t>
            </a:r>
          </a:p>
          <a:p>
            <a:r>
              <a:rPr lang="en-US" dirty="0" smtClean="0"/>
              <a:t>Doppler ultrasound (blood flow mapping imagery)</a:t>
            </a:r>
          </a:p>
          <a:p>
            <a:pPr lvl="1"/>
            <a:r>
              <a:rPr lang="en-US" dirty="0" smtClean="0"/>
              <a:t>Segmental BPs (using BP cuff and Doppler US) take BP at thigh, below the knee, and at ankle level as patient is supine. Drop in 30 mm Hg suggests PAD</a:t>
            </a:r>
          </a:p>
          <a:p>
            <a:r>
              <a:rPr lang="en-US" dirty="0" smtClean="0"/>
              <a:t>Ankle-brachial index (ABI)</a:t>
            </a:r>
          </a:p>
          <a:p>
            <a:pPr lvl="1"/>
            <a:r>
              <a:rPr lang="en-US" dirty="0" smtClean="0"/>
              <a:t>Use a hand-held Doppler</a:t>
            </a:r>
          </a:p>
          <a:p>
            <a:pPr lvl="1"/>
            <a:r>
              <a:rPr lang="en-US" dirty="0" smtClean="0"/>
              <a:t>Divide ankle systolic BPs by the higher of the left and right brachial systolic BPs (see Table 38-2 p. 836)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457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33034"/>
            <a:ext cx="10617200" cy="5444066"/>
          </a:xfrm>
        </p:spPr>
        <p:txBody>
          <a:bodyPr>
            <a:normAutofit/>
          </a:bodyPr>
          <a:lstStyle/>
          <a:p>
            <a:r>
              <a:rPr lang="en-US" dirty="0" smtClean="0"/>
              <a:t>Risk factor Modification</a:t>
            </a:r>
          </a:p>
          <a:p>
            <a:pPr lvl="1"/>
            <a:r>
              <a:rPr lang="en-US" dirty="0" smtClean="0"/>
              <a:t>Health Promotion!</a:t>
            </a:r>
          </a:p>
          <a:p>
            <a:pPr lvl="2"/>
            <a:r>
              <a:rPr lang="en-US" dirty="0"/>
              <a:t>i.e. Diet (DASH diet), exercise, no smoking, weight loss for </a:t>
            </a:r>
            <a:r>
              <a:rPr lang="en-US" dirty="0" smtClean="0"/>
              <a:t>obesity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ontrol </a:t>
            </a:r>
            <a:r>
              <a:rPr lang="en-US" dirty="0"/>
              <a:t>DM, hypertension, hyperlipidemia</a:t>
            </a:r>
          </a:p>
          <a:p>
            <a:r>
              <a:rPr lang="en-US" dirty="0" smtClean="0"/>
              <a:t>Drug Therapy</a:t>
            </a:r>
          </a:p>
          <a:p>
            <a:pPr lvl="1"/>
            <a:r>
              <a:rPr lang="en-US" dirty="0" smtClean="0"/>
              <a:t>Antiplatelet therapy - aspirin or </a:t>
            </a:r>
            <a:r>
              <a:rPr lang="en-US" dirty="0" err="1" smtClean="0"/>
              <a:t>clopidogrel</a:t>
            </a:r>
            <a:r>
              <a:rPr lang="en-US" dirty="0" smtClean="0"/>
              <a:t> (Plavix)</a:t>
            </a:r>
          </a:p>
          <a:p>
            <a:pPr lvl="1"/>
            <a:r>
              <a:rPr lang="en-US" dirty="0" smtClean="0"/>
              <a:t>Drug therapy to control DM, hypertension, hyperlipidemia</a:t>
            </a:r>
          </a:p>
        </p:txBody>
      </p:sp>
    </p:spTree>
    <p:extLst>
      <p:ext uri="{BB962C8B-B14F-4D97-AF65-F5344CB8AC3E}">
        <p14:creationId xmlns:p14="http://schemas.microsoft.com/office/powerpoint/2010/main" val="465117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Exercise Therapy (exercise program)</a:t>
            </a:r>
          </a:p>
          <a:p>
            <a:r>
              <a:rPr lang="en-US" dirty="0" smtClean="0"/>
              <a:t>Nutrition</a:t>
            </a:r>
          </a:p>
          <a:p>
            <a:pPr lvl="1"/>
            <a:r>
              <a:rPr lang="en-US" dirty="0" smtClean="0"/>
              <a:t>Heart healthy diet</a:t>
            </a:r>
          </a:p>
          <a:p>
            <a:pPr lvl="1"/>
            <a:r>
              <a:rPr lang="en-US" dirty="0" smtClean="0"/>
              <a:t>Maintain or adjust BMI &lt;25 and waist circumference &lt;35 women/ &lt; 40 men</a:t>
            </a:r>
          </a:p>
          <a:p>
            <a:pPr lvl="1"/>
            <a:r>
              <a:rPr lang="en-US" dirty="0" smtClean="0"/>
              <a:t>Walking is most effective exercise for PAD</a:t>
            </a:r>
          </a:p>
          <a:p>
            <a:pPr lvl="2"/>
            <a:r>
              <a:rPr lang="en-US" dirty="0" smtClean="0"/>
              <a:t>Supervised treadmill walking is a good way to begin therapy</a:t>
            </a:r>
          </a:p>
          <a:p>
            <a:pPr lvl="1"/>
            <a:r>
              <a:rPr lang="en-US" dirty="0" smtClean="0"/>
              <a:t>30/60 min 3-5 x a week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633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Interventional Radiology intervention</a:t>
            </a:r>
          </a:p>
          <a:p>
            <a:pPr lvl="1"/>
            <a:r>
              <a:rPr lang="en-US" dirty="0"/>
              <a:t>Percutaneous transluminal angioplasty (Balloon angioplasty)</a:t>
            </a:r>
          </a:p>
          <a:p>
            <a:pPr lvl="1"/>
            <a:r>
              <a:rPr lang="en-US" dirty="0"/>
              <a:t>Stents</a:t>
            </a:r>
          </a:p>
          <a:p>
            <a:pPr lvl="1"/>
            <a:r>
              <a:rPr lang="en-US" dirty="0" err="1"/>
              <a:t>Atherectomy</a:t>
            </a:r>
            <a:r>
              <a:rPr lang="en-US" dirty="0"/>
              <a:t> (removal of plaques)</a:t>
            </a:r>
          </a:p>
          <a:p>
            <a:pPr lvl="1"/>
            <a:r>
              <a:rPr lang="en-US" dirty="0" err="1"/>
              <a:t>Cryoplasty</a:t>
            </a:r>
            <a:r>
              <a:rPr lang="en-US" dirty="0"/>
              <a:t> (PTA and cold therapy) – cold limits restenosis by reducing smooth cell </a:t>
            </a:r>
            <a:r>
              <a:rPr lang="en-US" dirty="0" smtClean="0"/>
              <a:t>activity</a:t>
            </a:r>
          </a:p>
          <a:p>
            <a:r>
              <a:rPr lang="en-US" dirty="0" smtClean="0"/>
              <a:t>Surgical – peripheral artery bypass</a:t>
            </a:r>
          </a:p>
        </p:txBody>
      </p:sp>
    </p:spTree>
    <p:extLst>
      <p:ext uri="{BB962C8B-B14F-4D97-AF65-F5344CB8AC3E}">
        <p14:creationId xmlns:p14="http://schemas.microsoft.com/office/powerpoint/2010/main" val="1215671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Care: </a:t>
            </a:r>
            <a:r>
              <a:rPr lang="en-US" sz="4400" dirty="0" smtClean="0"/>
              <a:t>Critical Limb Ischemia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Revascularization via bypass surgery</a:t>
            </a:r>
          </a:p>
          <a:p>
            <a:r>
              <a:rPr lang="en-US" dirty="0" smtClean="0"/>
              <a:t>Drug therapy = </a:t>
            </a:r>
            <a:r>
              <a:rPr lang="en-US" dirty="0" err="1" smtClean="0"/>
              <a:t>prostanoids</a:t>
            </a:r>
            <a:r>
              <a:rPr lang="en-US" dirty="0" smtClean="0"/>
              <a:t>, antiplatelet therapy, drugs to reduce risk factors </a:t>
            </a:r>
          </a:p>
          <a:p>
            <a:r>
              <a:rPr lang="en-US" dirty="0" smtClean="0"/>
              <a:t>Protect extremity from trauma and prevent infection</a:t>
            </a:r>
          </a:p>
          <a:p>
            <a:pPr lvl="1"/>
            <a:r>
              <a:rPr lang="en-US" dirty="0" smtClean="0"/>
              <a:t>Cleanse skin and lubricate to prevent cracking, avoid soaking</a:t>
            </a:r>
          </a:p>
          <a:p>
            <a:pPr lvl="1"/>
            <a:r>
              <a:rPr lang="en-US" dirty="0" smtClean="0"/>
              <a:t>Soft, roomy, and protective footwear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48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Risk increases with age</a:t>
            </a:r>
          </a:p>
          <a:p>
            <a:r>
              <a:rPr lang="en-US" dirty="0" smtClean="0"/>
              <a:t>Diabetes Mellitus</a:t>
            </a:r>
          </a:p>
          <a:p>
            <a:r>
              <a:rPr lang="en-US" dirty="0" smtClean="0"/>
              <a:t>Women</a:t>
            </a:r>
          </a:p>
          <a:p>
            <a:r>
              <a:rPr lang="en-US" dirty="0" smtClean="0"/>
              <a:t>Non-Hispanic African American</a:t>
            </a:r>
          </a:p>
          <a:p>
            <a:r>
              <a:rPr lang="en-US" dirty="0" smtClean="0"/>
              <a:t>Other cardiovascular disease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yperlipidemia, hypertension, smoking, obesity, sedentary lifestyle, stress, hypertriglyceridemia</a:t>
            </a:r>
          </a:p>
          <a:p>
            <a:pPr marL="20116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161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Atherosclerosis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Leading cause of PAD</a:t>
            </a:r>
          </a:p>
          <a:p>
            <a:r>
              <a:rPr lang="en-US" dirty="0" smtClean="0"/>
              <a:t>Thickening of the artery walls</a:t>
            </a:r>
          </a:p>
          <a:p>
            <a:r>
              <a:rPr lang="en-US" dirty="0" smtClean="0"/>
              <a:t>Results from deposit of cholesterol and lipids within vessel walls</a:t>
            </a:r>
          </a:p>
          <a:p>
            <a:r>
              <a:rPr lang="en-US" dirty="0" smtClean="0"/>
              <a:t>Progressive narrowing of the artery</a:t>
            </a:r>
          </a:p>
          <a:p>
            <a:r>
              <a:rPr lang="en-US" dirty="0" smtClean="0"/>
              <a:t>Inflammation and endothelial injury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81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Intermittent claudication</a:t>
            </a:r>
          </a:p>
          <a:p>
            <a:pPr lvl="1"/>
            <a:r>
              <a:rPr lang="en-US" dirty="0"/>
              <a:t>Ischemic muscle </a:t>
            </a:r>
            <a:r>
              <a:rPr lang="en-US" dirty="0" smtClean="0"/>
              <a:t>pain (anaerobic metabolism</a:t>
            </a:r>
          </a:p>
          <a:p>
            <a:pPr marL="201168" lvl="1" indent="0">
              <a:buNone/>
            </a:pPr>
            <a:r>
              <a:rPr lang="en-US" dirty="0" smtClean="0"/>
              <a:t> and lactic acid build up)</a:t>
            </a:r>
            <a:endParaRPr lang="en-US" dirty="0"/>
          </a:p>
          <a:p>
            <a:pPr lvl="1"/>
            <a:r>
              <a:rPr lang="en-US" dirty="0"/>
              <a:t>Caused by exercise</a:t>
            </a:r>
          </a:p>
          <a:p>
            <a:pPr lvl="1"/>
            <a:r>
              <a:rPr lang="en-US" dirty="0"/>
              <a:t>Resolves within 10 min or less with </a:t>
            </a:r>
            <a:r>
              <a:rPr lang="en-US" dirty="0" smtClean="0"/>
              <a:t>rest </a:t>
            </a:r>
            <a:endParaRPr lang="en-US" dirty="0"/>
          </a:p>
          <a:p>
            <a:pPr lvl="1"/>
            <a:r>
              <a:rPr lang="en-US" dirty="0"/>
              <a:t>Is </a:t>
            </a:r>
            <a:r>
              <a:rPr lang="en-US" dirty="0" smtClean="0"/>
              <a:t>reproducible</a:t>
            </a:r>
          </a:p>
          <a:p>
            <a:r>
              <a:rPr lang="en-US" dirty="0" smtClean="0"/>
              <a:t>Paresthesia</a:t>
            </a:r>
          </a:p>
          <a:p>
            <a:pPr lvl="1"/>
            <a:r>
              <a:rPr lang="en-US" dirty="0" smtClean="0"/>
              <a:t>Numbness or tingling in the toes or feet</a:t>
            </a:r>
          </a:p>
          <a:p>
            <a:pPr marL="201168" lvl="1" indent="0">
              <a:buNone/>
            </a:pPr>
            <a:endParaRPr lang="en-US" dirty="0" smtClean="0"/>
          </a:p>
        </p:txBody>
      </p:sp>
      <p:pic>
        <p:nvPicPr>
          <p:cNvPr id="1032" name="Picture 8" descr="Image result for peripheral artery dise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400" y="2051981"/>
            <a:ext cx="1854200" cy="3610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403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23103"/>
            <a:ext cx="10058400" cy="1450757"/>
          </a:xfrm>
        </p:spPr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794934"/>
            <a:ext cx="10380980" cy="46185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Skin changes</a:t>
            </a:r>
          </a:p>
          <a:p>
            <a:pPr lvl="1"/>
            <a:r>
              <a:rPr lang="en-US" dirty="0" smtClean="0"/>
              <a:t>Thin, shiny, taut</a:t>
            </a:r>
            <a:endParaRPr lang="en-US" dirty="0"/>
          </a:p>
          <a:p>
            <a:pPr lvl="1"/>
            <a:r>
              <a:rPr lang="en-US" dirty="0"/>
              <a:t>Hair loss on lower </a:t>
            </a:r>
            <a:r>
              <a:rPr lang="en-US" dirty="0" smtClean="0"/>
              <a:t>legs</a:t>
            </a:r>
          </a:p>
          <a:p>
            <a:pPr lvl="1"/>
            <a:r>
              <a:rPr lang="en-US" dirty="0" smtClean="0"/>
              <a:t>Elevation pallor (blanching of foot in response to leg elevation)</a:t>
            </a:r>
          </a:p>
          <a:p>
            <a:pPr lvl="1"/>
            <a:r>
              <a:rPr lang="en-US" dirty="0" smtClean="0"/>
              <a:t>Dependent </a:t>
            </a:r>
            <a:r>
              <a:rPr lang="en-US" dirty="0" err="1" smtClean="0"/>
              <a:t>rubor</a:t>
            </a:r>
            <a:r>
              <a:rPr lang="en-US" dirty="0" smtClean="0"/>
              <a:t> (redness of foot when limb is in a dependent position)</a:t>
            </a:r>
          </a:p>
          <a:p>
            <a:r>
              <a:rPr lang="en-US" dirty="0" smtClean="0"/>
              <a:t>Pulses diminished or absent</a:t>
            </a:r>
          </a:p>
          <a:p>
            <a:pPr lvl="1"/>
            <a:r>
              <a:rPr lang="en-US" dirty="0" smtClean="0"/>
              <a:t>Extended capillary refill</a:t>
            </a:r>
          </a:p>
          <a:p>
            <a:pPr lvl="1"/>
            <a:endParaRPr lang="en-US" dirty="0" smtClean="0"/>
          </a:p>
          <a:p>
            <a:pPr marL="20116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2427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r>
              <a:rPr lang="en-US" dirty="0" smtClean="0"/>
              <a:t>Pain at rest with progressive PAD involving multiple arterial segments</a:t>
            </a:r>
          </a:p>
          <a:p>
            <a:pPr lvl="1"/>
            <a:r>
              <a:rPr lang="en-US" dirty="0"/>
              <a:t>Blood flow is insufficient in meeting basic metabolic requirements of the distal tissues</a:t>
            </a:r>
          </a:p>
          <a:p>
            <a:pPr lvl="1"/>
            <a:r>
              <a:rPr lang="en-US" dirty="0"/>
              <a:t>Occurs more often at night because of decreased CO during sleep and limbs at level of </a:t>
            </a:r>
            <a:r>
              <a:rPr lang="en-US" dirty="0" smtClean="0"/>
              <a:t>heart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4657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15160"/>
            <a:ext cx="10393680" cy="43332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Prolonged ischemia leads to atrophy of the skin and underlying muscles</a:t>
            </a:r>
          </a:p>
          <a:p>
            <a:pPr lvl="1"/>
            <a:r>
              <a:rPr lang="en-US" dirty="0" smtClean="0"/>
              <a:t>Delayed healing, wound infection, and tissue necrosis with injury</a:t>
            </a:r>
          </a:p>
          <a:p>
            <a:r>
              <a:rPr lang="en-US" dirty="0" smtClean="0"/>
              <a:t>Gangrene</a:t>
            </a:r>
          </a:p>
          <a:p>
            <a:r>
              <a:rPr lang="en-US" dirty="0" smtClean="0"/>
              <a:t>Ulceration</a:t>
            </a:r>
          </a:p>
          <a:p>
            <a:pPr lvl="1"/>
            <a:r>
              <a:rPr lang="en-US" dirty="0" smtClean="0"/>
              <a:t>Most often found on toes, feet and lower legs</a:t>
            </a:r>
          </a:p>
          <a:p>
            <a:pPr lvl="1"/>
            <a:r>
              <a:rPr lang="en-US" dirty="0" smtClean="0"/>
              <a:t>Rounded, smooth (looks like punch out)</a:t>
            </a:r>
          </a:p>
          <a:p>
            <a:pPr lvl="1"/>
            <a:r>
              <a:rPr lang="en-US" dirty="0" smtClean="0"/>
              <a:t>Minimal to no drainage, black eschar or pale pink granulation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161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austincc.edu/adnlev2/rnsg1443online/cardio_arterial_venous/arterial_ulc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754062"/>
            <a:ext cx="2743200" cy="43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vascularcarecentre.com/img/Leg%20ulcers/Arterial%20ulc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213" y="754062"/>
            <a:ext cx="2694312" cy="173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angiologist.com/wp-content/uploads/2010/08/Rutherford_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063" y="754062"/>
            <a:ext cx="2916310" cy="386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24632" y="2786340"/>
            <a:ext cx="168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Arterial Ulcers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92018" y="4745722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Toe Gangrene (secondary to PAD)</a:t>
            </a:r>
            <a:endParaRPr lang="en-US" dirty="0"/>
          </a:p>
        </p:txBody>
      </p:sp>
      <p:pic>
        <p:nvPicPr>
          <p:cNvPr id="2058" name="Picture 10" descr="http://murtagh.fhost.com.au/html/general_practice/picsgp/MurtGP4e_ch11500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52812"/>
            <a:ext cx="2438400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448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8046720" cy="4023360"/>
          </a:xfrm>
        </p:spPr>
        <p:txBody>
          <a:bodyPr/>
          <a:lstStyle/>
          <a:p>
            <a:r>
              <a:rPr lang="en-US" dirty="0" smtClean="0"/>
              <a:t>Critical Limb Ischemia</a:t>
            </a:r>
          </a:p>
          <a:p>
            <a:pPr lvl="1"/>
            <a:r>
              <a:rPr lang="en-US" dirty="0" smtClean="0"/>
              <a:t>Chronic ischemia rest pain lasting more than 2 weeks with presence of arterial ulcers or gangrene from PAD</a:t>
            </a:r>
          </a:p>
          <a:p>
            <a:pPr lvl="1"/>
            <a:r>
              <a:rPr lang="en-US" dirty="0" smtClean="0"/>
              <a:t>Amputation is possible due to gangrene or necrotic tissue secondary to decreased circulation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102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1758</TotalTime>
  <Words>628</Words>
  <Application>Microsoft Office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Retrospect</vt:lpstr>
      <vt:lpstr>Peripheral Artery Disease (PAD)</vt:lpstr>
      <vt:lpstr>Risk Factors</vt:lpstr>
      <vt:lpstr> Atherosclerosis</vt:lpstr>
      <vt:lpstr>Clinical Manifestations</vt:lpstr>
      <vt:lpstr>Clinical Manifestations</vt:lpstr>
      <vt:lpstr>Clinical Manifestations</vt:lpstr>
      <vt:lpstr>Clinical Manifestations</vt:lpstr>
      <vt:lpstr>PowerPoint Presentation</vt:lpstr>
      <vt:lpstr>Clinical Manifestations</vt:lpstr>
      <vt:lpstr>Diagnostics</vt:lpstr>
      <vt:lpstr>Collaborative Care</vt:lpstr>
      <vt:lpstr>Collaborative Care</vt:lpstr>
      <vt:lpstr>Collaborative Care</vt:lpstr>
      <vt:lpstr>Collaborative Care: Critical Limb Ischemia</vt:lpstr>
    </vt:vector>
  </TitlesOfParts>
  <Company>Great Basin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Peripheral Artery Disease</dc:title>
  <dc:creator>Great Basin College</dc:creator>
  <cp:lastModifiedBy>Great Basin College</cp:lastModifiedBy>
  <cp:revision>21</cp:revision>
  <dcterms:created xsi:type="dcterms:W3CDTF">2015-09-21T15:55:46Z</dcterms:created>
  <dcterms:modified xsi:type="dcterms:W3CDTF">2015-09-22T21:14:03Z</dcterms:modified>
</cp:coreProperties>
</file>