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71" r:id="rId6"/>
    <p:sldId id="26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422" autoAdjust="0"/>
    <p:restoredTop sz="94660"/>
  </p:normalViewPr>
  <p:slideViewPr>
    <p:cSldViewPr snapToGrid="0">
      <p:cViewPr varScale="1">
        <p:scale>
          <a:sx n="83" d="100"/>
          <a:sy n="83" d="100"/>
        </p:scale>
        <p:origin x="102" y="6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A4BCA82C-CD7E-4DE3-A6CE-CBB46FEBA2AD}" type="datetimeFigureOut">
              <a:rPr lang="en-US" smtClean="0"/>
              <a:t>8/29/2016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9255346" y="2750337"/>
            <a:ext cx="1171888" cy="1356442"/>
          </a:xfrm>
        </p:spPr>
        <p:txBody>
          <a:bodyPr/>
          <a:lstStyle/>
          <a:p>
            <a:fld id="{A8AD6738-6045-44F0-8EFF-03298B28B361}" type="slidenum">
              <a:rPr lang="en-US" smtClean="0"/>
              <a:t>‹#›</a:t>
            </a:fld>
            <a:endParaRPr lang="en-US"/>
          </a:p>
        </p:txBody>
      </p:sp>
    </p:spTree>
    <p:extLst>
      <p:ext uri="{BB962C8B-B14F-4D97-AF65-F5344CB8AC3E}">
        <p14:creationId xmlns:p14="http://schemas.microsoft.com/office/powerpoint/2010/main" val="18846295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4BCA82C-CD7E-4DE3-A6CE-CBB46FEBA2AD}" type="datetimeFigureOut">
              <a:rPr lang="en-US" smtClean="0"/>
              <a:t>8/29/2016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729455" y="4711309"/>
            <a:ext cx="1154151" cy="1090789"/>
          </a:xfrm>
        </p:spPr>
        <p:txBody>
          <a:bodyPr/>
          <a:lstStyle/>
          <a:p>
            <a:fld id="{A8AD6738-6045-44F0-8EFF-03298B28B361}" type="slidenum">
              <a:rPr lang="en-US" smtClean="0"/>
              <a:t>‹#›</a:t>
            </a:fld>
            <a:endParaRPr lang="en-US"/>
          </a:p>
        </p:txBody>
      </p:sp>
    </p:spTree>
    <p:extLst>
      <p:ext uri="{BB962C8B-B14F-4D97-AF65-F5344CB8AC3E}">
        <p14:creationId xmlns:p14="http://schemas.microsoft.com/office/powerpoint/2010/main" val="42860043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4BCA82C-CD7E-4DE3-A6CE-CBB46FEBA2AD}" type="datetimeFigureOut">
              <a:rPr lang="en-US" smtClean="0"/>
              <a:t>8/29/2016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729455" y="4711615"/>
            <a:ext cx="1154151" cy="1090789"/>
          </a:xfrm>
        </p:spPr>
        <p:txBody>
          <a:bodyPr/>
          <a:lstStyle/>
          <a:p>
            <a:fld id="{A8AD6738-6045-44F0-8EFF-03298B28B361}" type="slidenum">
              <a:rPr lang="en-US" smtClean="0"/>
              <a:t>‹#›</a:t>
            </a:fld>
            <a:endParaRPr lang="en-US"/>
          </a:p>
        </p:txBody>
      </p:sp>
    </p:spTree>
    <p:extLst>
      <p:ext uri="{BB962C8B-B14F-4D97-AF65-F5344CB8AC3E}">
        <p14:creationId xmlns:p14="http://schemas.microsoft.com/office/powerpoint/2010/main" val="288102837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4BCA82C-CD7E-4DE3-A6CE-CBB46FEBA2AD}" type="datetimeFigureOut">
              <a:rPr lang="en-US" smtClean="0"/>
              <a:t>8/29/2016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729455" y="4709925"/>
            <a:ext cx="1154151" cy="1090789"/>
          </a:xfrm>
        </p:spPr>
        <p:txBody>
          <a:bodyPr/>
          <a:lstStyle/>
          <a:p>
            <a:fld id="{A8AD6738-6045-44F0-8EFF-03298B28B361}" type="slidenum">
              <a:rPr lang="en-US" smtClean="0"/>
              <a:t>‹#›</a:t>
            </a:fld>
            <a:endParaRPr lang="en-US"/>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extLst>
      <p:ext uri="{BB962C8B-B14F-4D97-AF65-F5344CB8AC3E}">
        <p14:creationId xmlns:p14="http://schemas.microsoft.com/office/powerpoint/2010/main" val="208776300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4BCA82C-CD7E-4DE3-A6CE-CBB46FEBA2AD}" type="datetimeFigureOut">
              <a:rPr lang="en-US" smtClean="0"/>
              <a:t>8/29/2016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729455" y="4709925"/>
            <a:ext cx="1154151" cy="1090789"/>
          </a:xfrm>
        </p:spPr>
        <p:txBody>
          <a:bodyPr/>
          <a:lstStyle/>
          <a:p>
            <a:fld id="{A8AD6738-6045-44F0-8EFF-03298B28B361}" type="slidenum">
              <a:rPr lang="en-US" smtClean="0"/>
              <a:t>‹#›</a:t>
            </a:fld>
            <a:endParaRPr lang="en-US"/>
          </a:p>
        </p:txBody>
      </p:sp>
    </p:spTree>
    <p:extLst>
      <p:ext uri="{BB962C8B-B14F-4D97-AF65-F5344CB8AC3E}">
        <p14:creationId xmlns:p14="http://schemas.microsoft.com/office/powerpoint/2010/main" val="17254141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A4BCA82C-CD7E-4DE3-A6CE-CBB46FEBA2AD}" type="datetimeFigureOut">
              <a:rPr lang="en-US" smtClean="0"/>
              <a:t>8/29/2016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8AD6738-6045-44F0-8EFF-03298B28B361}" type="slidenum">
              <a:rPr lang="en-US" smtClean="0"/>
              <a:t>‹#›</a:t>
            </a:fld>
            <a:endParaRPr lang="en-US"/>
          </a:p>
        </p:txBody>
      </p:sp>
    </p:spTree>
    <p:extLst>
      <p:ext uri="{BB962C8B-B14F-4D97-AF65-F5344CB8AC3E}">
        <p14:creationId xmlns:p14="http://schemas.microsoft.com/office/powerpoint/2010/main" val="368561857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A4BCA82C-CD7E-4DE3-A6CE-CBB46FEBA2AD}" type="datetimeFigureOut">
              <a:rPr lang="en-US" smtClean="0"/>
              <a:t>8/29/2016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8AD6738-6045-44F0-8EFF-03298B28B361}" type="slidenum">
              <a:rPr lang="en-US" smtClean="0"/>
              <a:t>‹#›</a:t>
            </a:fld>
            <a:endParaRPr lang="en-US"/>
          </a:p>
        </p:txBody>
      </p:sp>
    </p:spTree>
    <p:extLst>
      <p:ext uri="{BB962C8B-B14F-4D97-AF65-F5344CB8AC3E}">
        <p14:creationId xmlns:p14="http://schemas.microsoft.com/office/powerpoint/2010/main" val="45592930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4BCA82C-CD7E-4DE3-A6CE-CBB46FEBA2AD}" type="datetimeFigureOut">
              <a:rPr lang="en-US" smtClean="0"/>
              <a:t>8/29/2016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AD6738-6045-44F0-8EFF-03298B28B361}" type="slidenum">
              <a:rPr lang="en-US" smtClean="0"/>
              <a:t>‹#›</a:t>
            </a:fld>
            <a:endParaRPr lang="en-US"/>
          </a:p>
        </p:txBody>
      </p:sp>
    </p:spTree>
    <p:extLst>
      <p:ext uri="{BB962C8B-B14F-4D97-AF65-F5344CB8AC3E}">
        <p14:creationId xmlns:p14="http://schemas.microsoft.com/office/powerpoint/2010/main" val="330081110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A4BCA82C-CD7E-4DE3-A6CE-CBB46FEBA2AD}" type="datetimeFigureOut">
              <a:rPr lang="en-US" smtClean="0"/>
              <a:t>8/29/2016</a:t>
            </a:fld>
            <a:endParaRPr lang="en-US"/>
          </a:p>
        </p:txBody>
      </p:sp>
      <p:sp>
        <p:nvSpPr>
          <p:cNvPr id="5" name="Footer Placeholder 4"/>
          <p:cNvSpPr>
            <a:spLocks noGrp="1"/>
          </p:cNvSpPr>
          <p:nvPr>
            <p:ph type="ftr" sz="quarter" idx="11"/>
          </p:nvPr>
        </p:nvSpPr>
        <p:spPr>
          <a:xfrm>
            <a:off x="680321" y="5936188"/>
            <a:ext cx="6126805" cy="365125"/>
          </a:xfrm>
        </p:spPr>
        <p:txBody>
          <a:bodyPr/>
          <a:lstStyle/>
          <a:p>
            <a:endParaRPr lang="en-US"/>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A8AD6738-6045-44F0-8EFF-03298B28B361}" type="slidenum">
              <a:rPr lang="en-US" smtClean="0"/>
              <a:t>‹#›</a:t>
            </a:fld>
            <a:endParaRPr lang="en-US"/>
          </a:p>
        </p:txBody>
      </p:sp>
    </p:spTree>
    <p:extLst>
      <p:ext uri="{BB962C8B-B14F-4D97-AF65-F5344CB8AC3E}">
        <p14:creationId xmlns:p14="http://schemas.microsoft.com/office/powerpoint/2010/main" val="22206563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4BCA82C-CD7E-4DE3-A6CE-CBB46FEBA2AD}" type="datetimeFigureOut">
              <a:rPr lang="en-US" smtClean="0"/>
              <a:t>8/29/2016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AD6738-6045-44F0-8EFF-03298B28B361}" type="slidenum">
              <a:rPr lang="en-US" smtClean="0"/>
              <a:t>‹#›</a:t>
            </a:fld>
            <a:endParaRPr lang="en-US"/>
          </a:p>
        </p:txBody>
      </p:sp>
    </p:spTree>
    <p:extLst>
      <p:ext uri="{BB962C8B-B14F-4D97-AF65-F5344CB8AC3E}">
        <p14:creationId xmlns:p14="http://schemas.microsoft.com/office/powerpoint/2010/main" val="41342379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4BCA82C-CD7E-4DE3-A6CE-CBB46FEBA2AD}" type="datetimeFigureOut">
              <a:rPr lang="en-US" smtClean="0"/>
              <a:t>8/29/2016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10729455" y="2869895"/>
            <a:ext cx="1154151" cy="1090789"/>
          </a:xfrm>
        </p:spPr>
        <p:txBody>
          <a:bodyPr/>
          <a:lstStyle/>
          <a:p>
            <a:fld id="{A8AD6738-6045-44F0-8EFF-03298B28B361}" type="slidenum">
              <a:rPr lang="en-US" smtClean="0"/>
              <a:t>‹#›</a:t>
            </a:fld>
            <a:endParaRPr lang="en-US"/>
          </a:p>
        </p:txBody>
      </p:sp>
    </p:spTree>
    <p:extLst>
      <p:ext uri="{BB962C8B-B14F-4D97-AF65-F5344CB8AC3E}">
        <p14:creationId xmlns:p14="http://schemas.microsoft.com/office/powerpoint/2010/main" val="39929429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A4BCA82C-CD7E-4DE3-A6CE-CBB46FEBA2AD}" type="datetimeFigureOut">
              <a:rPr lang="en-US" smtClean="0"/>
              <a:t>8/29/2016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AD6738-6045-44F0-8EFF-03298B28B361}" type="slidenum">
              <a:rPr lang="en-US" smtClean="0"/>
              <a:t>‹#›</a:t>
            </a:fld>
            <a:endParaRPr lang="en-US"/>
          </a:p>
        </p:txBody>
      </p:sp>
    </p:spTree>
    <p:extLst>
      <p:ext uri="{BB962C8B-B14F-4D97-AF65-F5344CB8AC3E}">
        <p14:creationId xmlns:p14="http://schemas.microsoft.com/office/powerpoint/2010/main" val="30495658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0322" y="3030008"/>
            <a:ext cx="4698355" cy="290617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594123" y="3030008"/>
            <a:ext cx="4700059" cy="290617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A4BCA82C-CD7E-4DE3-A6CE-CBB46FEBA2AD}" type="datetimeFigureOut">
              <a:rPr lang="en-US" smtClean="0"/>
              <a:t>8/29/2016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8AD6738-6045-44F0-8EFF-03298B28B361}" type="slidenum">
              <a:rPr lang="en-US" smtClean="0"/>
              <a:t>‹#›</a:t>
            </a:fld>
            <a:endParaRPr lang="en-US"/>
          </a:p>
        </p:txBody>
      </p:sp>
    </p:spTree>
    <p:extLst>
      <p:ext uri="{BB962C8B-B14F-4D97-AF65-F5344CB8AC3E}">
        <p14:creationId xmlns:p14="http://schemas.microsoft.com/office/powerpoint/2010/main" val="35150783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A4BCA82C-CD7E-4DE3-A6CE-CBB46FEBA2AD}" type="datetimeFigureOut">
              <a:rPr lang="en-US" smtClean="0"/>
              <a:t>8/29/2016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8AD6738-6045-44F0-8EFF-03298B28B361}" type="slidenum">
              <a:rPr lang="en-US" smtClean="0"/>
              <a:t>‹#›</a:t>
            </a:fld>
            <a:endParaRPr lang="en-US"/>
          </a:p>
        </p:txBody>
      </p:sp>
    </p:spTree>
    <p:extLst>
      <p:ext uri="{BB962C8B-B14F-4D97-AF65-F5344CB8AC3E}">
        <p14:creationId xmlns:p14="http://schemas.microsoft.com/office/powerpoint/2010/main" val="36072117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A4BCA82C-CD7E-4DE3-A6CE-CBB46FEBA2AD}" type="datetimeFigureOut">
              <a:rPr lang="en-US" smtClean="0"/>
              <a:t>8/29/2016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8AD6738-6045-44F0-8EFF-03298B28B361}" type="slidenum">
              <a:rPr lang="en-US" smtClean="0"/>
              <a:t>‹#›</a:t>
            </a:fld>
            <a:endParaRPr lang="en-US"/>
          </a:p>
        </p:txBody>
      </p:sp>
    </p:spTree>
    <p:extLst>
      <p:ext uri="{BB962C8B-B14F-4D97-AF65-F5344CB8AC3E}">
        <p14:creationId xmlns:p14="http://schemas.microsoft.com/office/powerpoint/2010/main" val="18254957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4BCA82C-CD7E-4DE3-A6CE-CBB46FEBA2AD}" type="datetimeFigureOut">
              <a:rPr lang="en-US" smtClean="0"/>
              <a:t>8/29/2016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AD6738-6045-44F0-8EFF-03298B28B361}" type="slidenum">
              <a:rPr lang="en-US" smtClean="0"/>
              <a:t>‹#›</a:t>
            </a:fld>
            <a:endParaRPr lang="en-US"/>
          </a:p>
        </p:txBody>
      </p:sp>
    </p:spTree>
    <p:extLst>
      <p:ext uri="{BB962C8B-B14F-4D97-AF65-F5344CB8AC3E}">
        <p14:creationId xmlns:p14="http://schemas.microsoft.com/office/powerpoint/2010/main" val="11379098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4BCA82C-CD7E-4DE3-A6CE-CBB46FEBA2AD}" type="datetimeFigureOut">
              <a:rPr lang="en-US" smtClean="0"/>
              <a:t>8/29/2016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AD6738-6045-44F0-8EFF-03298B28B361}" type="slidenum">
              <a:rPr lang="en-US" smtClean="0"/>
              <a:t>‹#›</a:t>
            </a:fld>
            <a:endParaRPr lang="en-US"/>
          </a:p>
        </p:txBody>
      </p:sp>
    </p:spTree>
    <p:extLst>
      <p:ext uri="{BB962C8B-B14F-4D97-AF65-F5344CB8AC3E}">
        <p14:creationId xmlns:p14="http://schemas.microsoft.com/office/powerpoint/2010/main" val="8804390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A4BCA82C-CD7E-4DE3-A6CE-CBB46FEBA2AD}" type="datetimeFigureOut">
              <a:rPr lang="en-US" smtClean="0"/>
              <a:t>8/29/2016</a:t>
            </a:fld>
            <a:endParaRPr lang="en-US"/>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A8AD6738-6045-44F0-8EFF-03298B28B361}" type="slidenum">
              <a:rPr lang="en-US" smtClean="0"/>
              <a:t>‹#›</a:t>
            </a:fld>
            <a:endParaRPr lang="en-US"/>
          </a:p>
        </p:txBody>
      </p:sp>
    </p:spTree>
    <p:extLst>
      <p:ext uri="{BB962C8B-B14F-4D97-AF65-F5344CB8AC3E}">
        <p14:creationId xmlns:p14="http://schemas.microsoft.com/office/powerpoint/2010/main" val="4177062588"/>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dirty="0" smtClean="0"/>
              <a:t>Disseminated Intravascular Coagulation</a:t>
            </a:r>
            <a:endParaRPr lang="en-US" dirty="0"/>
          </a:p>
        </p:txBody>
      </p:sp>
      <p:sp>
        <p:nvSpPr>
          <p:cNvPr id="3" name="Subtitle 2"/>
          <p:cNvSpPr>
            <a:spLocks noGrp="1"/>
          </p:cNvSpPr>
          <p:nvPr>
            <p:ph type="subTitle" idx="1"/>
          </p:nvPr>
        </p:nvSpPr>
        <p:spPr/>
        <p:txBody>
          <a:bodyPr>
            <a:normAutofit/>
          </a:bodyPr>
          <a:lstStyle/>
          <a:p>
            <a:pPr algn="ctr"/>
            <a:r>
              <a:rPr lang="en-US" sz="7200" dirty="0" smtClean="0"/>
              <a:t>DIC</a:t>
            </a:r>
            <a:endParaRPr lang="en-US" sz="7200" dirty="0"/>
          </a:p>
        </p:txBody>
      </p:sp>
    </p:spTree>
    <p:extLst>
      <p:ext uri="{BB962C8B-B14F-4D97-AF65-F5344CB8AC3E}">
        <p14:creationId xmlns:p14="http://schemas.microsoft.com/office/powerpoint/2010/main" val="1702711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DIC</a:t>
            </a:r>
            <a:endParaRPr lang="en-US" dirty="0"/>
          </a:p>
        </p:txBody>
      </p:sp>
      <p:sp>
        <p:nvSpPr>
          <p:cNvPr id="3" name="Content Placeholder 2"/>
          <p:cNvSpPr>
            <a:spLocks noGrp="1"/>
          </p:cNvSpPr>
          <p:nvPr>
            <p:ph idx="1"/>
          </p:nvPr>
        </p:nvSpPr>
        <p:spPr/>
        <p:txBody>
          <a:bodyPr>
            <a:normAutofit lnSpcReduction="10000"/>
          </a:bodyPr>
          <a:lstStyle/>
          <a:p>
            <a:r>
              <a:rPr lang="en-US" dirty="0" smtClean="0"/>
              <a:t>DIC is </a:t>
            </a:r>
            <a:r>
              <a:rPr lang="en-US" dirty="0"/>
              <a:t>a serious disorder in which the proteins that control blood </a:t>
            </a:r>
            <a:r>
              <a:rPr lang="en-US" dirty="0" smtClean="0"/>
              <a:t>clotting </a:t>
            </a:r>
            <a:r>
              <a:rPr lang="en-US" dirty="0"/>
              <a:t>become over active</a:t>
            </a:r>
            <a:r>
              <a:rPr lang="en-US" dirty="0" smtClean="0"/>
              <a:t>.</a:t>
            </a:r>
          </a:p>
          <a:p>
            <a:r>
              <a:rPr lang="en-US" dirty="0"/>
              <a:t>Small blood clots form in the blood vessels. Some of these clots can clog the vessels and cut off blood supply to organs such as the liver, brain, or kidneys. Lack of blood flow can </a:t>
            </a:r>
            <a:r>
              <a:rPr lang="en-US" dirty="0" smtClean="0"/>
              <a:t>do what to these organs?</a:t>
            </a:r>
            <a:endParaRPr lang="en-US" dirty="0"/>
          </a:p>
          <a:p>
            <a:r>
              <a:rPr lang="en-US" dirty="0"/>
              <a:t>Over time, the clotting proteins </a:t>
            </a:r>
            <a:r>
              <a:rPr lang="en-US" dirty="0" smtClean="0"/>
              <a:t>get used </a:t>
            </a:r>
            <a:r>
              <a:rPr lang="en-US" dirty="0"/>
              <a:t>up</a:t>
            </a:r>
            <a:r>
              <a:rPr lang="en-US" dirty="0" smtClean="0"/>
              <a:t>. This creates </a:t>
            </a:r>
            <a:r>
              <a:rPr lang="en-US" dirty="0"/>
              <a:t>a high risk of serious bleeding, even from a minor injury or without </a:t>
            </a:r>
            <a:r>
              <a:rPr lang="en-US" dirty="0" smtClean="0"/>
              <a:t>injury or spontaneously. </a:t>
            </a:r>
            <a:r>
              <a:rPr lang="en-US" dirty="0"/>
              <a:t>The disease can also cause healthy red blood cells to break up when they travel through the small vessels that are filled with clots.</a:t>
            </a:r>
          </a:p>
        </p:txBody>
      </p:sp>
    </p:spTree>
    <p:extLst>
      <p:ext uri="{BB962C8B-B14F-4D97-AF65-F5344CB8AC3E}">
        <p14:creationId xmlns:p14="http://schemas.microsoft.com/office/powerpoint/2010/main" val="41975030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DIC Risk Factors </a:t>
            </a:r>
            <a:endParaRPr lang="en-US" dirty="0"/>
          </a:p>
        </p:txBody>
      </p:sp>
      <p:sp>
        <p:nvSpPr>
          <p:cNvPr id="3" name="Content Placeholder 2"/>
          <p:cNvSpPr>
            <a:spLocks noGrp="1"/>
          </p:cNvSpPr>
          <p:nvPr>
            <p:ph idx="1"/>
          </p:nvPr>
        </p:nvSpPr>
        <p:spPr/>
        <p:txBody>
          <a:bodyPr>
            <a:normAutofit fontScale="70000" lnSpcReduction="20000"/>
          </a:bodyPr>
          <a:lstStyle/>
          <a:p>
            <a:pPr marL="0" indent="0">
              <a:buNone/>
            </a:pPr>
            <a:endParaRPr lang="en-US" dirty="0"/>
          </a:p>
          <a:p>
            <a:r>
              <a:rPr lang="en-US" sz="3400" dirty="0"/>
              <a:t>Blood transfusion reaction</a:t>
            </a:r>
          </a:p>
          <a:p>
            <a:r>
              <a:rPr lang="en-US" sz="3400" dirty="0"/>
              <a:t>Cancer, especially certain types of leukemia</a:t>
            </a:r>
          </a:p>
          <a:p>
            <a:r>
              <a:rPr lang="en-US" sz="3400" dirty="0" smtClean="0"/>
              <a:t>Pancreatitis</a:t>
            </a:r>
            <a:endParaRPr lang="en-US" sz="3400" dirty="0"/>
          </a:p>
          <a:p>
            <a:r>
              <a:rPr lang="en-US" sz="3400" dirty="0" smtClean="0"/>
              <a:t>Septicemia </a:t>
            </a:r>
            <a:endParaRPr lang="en-US" sz="3400" dirty="0"/>
          </a:p>
          <a:p>
            <a:r>
              <a:rPr lang="en-US" sz="3400" dirty="0"/>
              <a:t>Liver disease</a:t>
            </a:r>
          </a:p>
          <a:p>
            <a:r>
              <a:rPr lang="en-US" sz="3400" dirty="0"/>
              <a:t>Pregnancy complications (such as placenta that is left behind after delivery)</a:t>
            </a:r>
          </a:p>
          <a:p>
            <a:r>
              <a:rPr lang="en-US" sz="3400" dirty="0"/>
              <a:t>Recent surgery or anesthesia</a:t>
            </a:r>
          </a:p>
          <a:p>
            <a:r>
              <a:rPr lang="en-US" sz="3400" dirty="0"/>
              <a:t>Severe tissue injury (as in burns and head injury</a:t>
            </a:r>
            <a:r>
              <a:rPr lang="en-US" sz="3400" dirty="0" smtClean="0"/>
              <a:t>)</a:t>
            </a:r>
            <a:endParaRPr lang="en-US" sz="3400" dirty="0"/>
          </a:p>
        </p:txBody>
      </p:sp>
    </p:spTree>
    <p:extLst>
      <p:ext uri="{BB962C8B-B14F-4D97-AF65-F5344CB8AC3E}">
        <p14:creationId xmlns:p14="http://schemas.microsoft.com/office/powerpoint/2010/main" val="9814372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DIC Symptoms</a:t>
            </a:r>
            <a:endParaRPr lang="en-US" dirty="0"/>
          </a:p>
        </p:txBody>
      </p:sp>
      <p:sp>
        <p:nvSpPr>
          <p:cNvPr id="3" name="Content Placeholder 2"/>
          <p:cNvSpPr>
            <a:spLocks noGrp="1"/>
          </p:cNvSpPr>
          <p:nvPr>
            <p:ph idx="1"/>
          </p:nvPr>
        </p:nvSpPr>
        <p:spPr/>
        <p:txBody>
          <a:bodyPr/>
          <a:lstStyle/>
          <a:p>
            <a:r>
              <a:rPr lang="en-US" dirty="0"/>
              <a:t>Bleeding, possibly from many sites in the body</a:t>
            </a:r>
          </a:p>
          <a:p>
            <a:r>
              <a:rPr lang="en-US" dirty="0"/>
              <a:t>Blood clots</a:t>
            </a:r>
          </a:p>
          <a:p>
            <a:r>
              <a:rPr lang="en-US" dirty="0"/>
              <a:t>Bruising</a:t>
            </a:r>
          </a:p>
          <a:p>
            <a:r>
              <a:rPr lang="en-US" dirty="0"/>
              <a:t>Drop in blood pressure</a:t>
            </a:r>
          </a:p>
        </p:txBody>
      </p:sp>
      <p:pic>
        <p:nvPicPr>
          <p:cNvPr id="4" name="Picture 3"/>
          <p:cNvPicPr>
            <a:picLocks noChangeAspect="1"/>
          </p:cNvPicPr>
          <p:nvPr/>
        </p:nvPicPr>
        <p:blipFill>
          <a:blip r:embed="rId2"/>
          <a:stretch>
            <a:fillRect/>
          </a:stretch>
        </p:blipFill>
        <p:spPr>
          <a:xfrm>
            <a:off x="7258050" y="2917825"/>
            <a:ext cx="4762500" cy="3790950"/>
          </a:xfrm>
          <a:prstGeom prst="rect">
            <a:avLst/>
          </a:prstGeom>
        </p:spPr>
      </p:pic>
    </p:spTree>
    <p:extLst>
      <p:ext uri="{BB962C8B-B14F-4D97-AF65-F5344CB8AC3E}">
        <p14:creationId xmlns:p14="http://schemas.microsoft.com/office/powerpoint/2010/main" val="5608114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Clinical Manifestations</a:t>
            </a:r>
            <a:endParaRPr lang="en-US" dirty="0"/>
          </a:p>
        </p:txBody>
      </p:sp>
      <p:sp>
        <p:nvSpPr>
          <p:cNvPr id="3" name="Content Placeholder 2"/>
          <p:cNvSpPr>
            <a:spLocks noGrp="1"/>
          </p:cNvSpPr>
          <p:nvPr>
            <p:ph idx="1"/>
          </p:nvPr>
        </p:nvSpPr>
        <p:spPr/>
        <p:txBody>
          <a:bodyPr/>
          <a:lstStyle/>
          <a:p>
            <a:r>
              <a:rPr lang="en-US" dirty="0" smtClean="0"/>
              <a:t>Integumentary: pallor, </a:t>
            </a:r>
            <a:r>
              <a:rPr lang="en-US" dirty="0" err="1" smtClean="0"/>
              <a:t>petechiae</a:t>
            </a:r>
            <a:r>
              <a:rPr lang="en-US" dirty="0" smtClean="0"/>
              <a:t>, </a:t>
            </a:r>
            <a:r>
              <a:rPr lang="en-US" dirty="0" err="1" smtClean="0"/>
              <a:t>purpura</a:t>
            </a:r>
            <a:r>
              <a:rPr lang="en-US" dirty="0" smtClean="0"/>
              <a:t>, oozing from sites</a:t>
            </a:r>
          </a:p>
          <a:p>
            <a:r>
              <a:rPr lang="en-US" dirty="0" smtClean="0"/>
              <a:t>Respiratory: tachypnea, hemoptysis, orthopnea</a:t>
            </a:r>
          </a:p>
          <a:p>
            <a:r>
              <a:rPr lang="en-US" dirty="0" smtClean="0"/>
              <a:t>CV: tachycardia and hypotension</a:t>
            </a:r>
          </a:p>
          <a:p>
            <a:r>
              <a:rPr lang="en-US" dirty="0" smtClean="0"/>
              <a:t>GI: upper and lower bleeding, </a:t>
            </a:r>
            <a:r>
              <a:rPr lang="en-US" dirty="0" err="1" smtClean="0"/>
              <a:t>abd</a:t>
            </a:r>
            <a:r>
              <a:rPr lang="en-US" dirty="0" smtClean="0"/>
              <a:t> distention, bloody stools</a:t>
            </a:r>
          </a:p>
          <a:p>
            <a:r>
              <a:rPr lang="en-US" dirty="0" smtClean="0"/>
              <a:t>GU: hematuria</a:t>
            </a:r>
          </a:p>
          <a:p>
            <a:r>
              <a:rPr lang="en-US" dirty="0" smtClean="0"/>
              <a:t>Neuro: vision changes, dizzy, change in mental status, irritability</a:t>
            </a:r>
          </a:p>
          <a:p>
            <a:r>
              <a:rPr lang="en-US" dirty="0" smtClean="0"/>
              <a:t>Musculoskeletal: join and bone pain</a:t>
            </a:r>
            <a:endParaRPr lang="en-US" dirty="0"/>
          </a:p>
        </p:txBody>
      </p:sp>
    </p:spTree>
    <p:extLst>
      <p:ext uri="{BB962C8B-B14F-4D97-AF65-F5344CB8AC3E}">
        <p14:creationId xmlns:p14="http://schemas.microsoft.com/office/powerpoint/2010/main" val="22092272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DIC Diagnostics and Treatment</a:t>
            </a:r>
            <a:endParaRPr lang="en-US" dirty="0"/>
          </a:p>
        </p:txBody>
      </p:sp>
      <p:sp>
        <p:nvSpPr>
          <p:cNvPr id="3" name="Content Placeholder 2"/>
          <p:cNvSpPr>
            <a:spLocks noGrp="1"/>
          </p:cNvSpPr>
          <p:nvPr>
            <p:ph idx="1"/>
          </p:nvPr>
        </p:nvSpPr>
        <p:spPr/>
        <p:txBody>
          <a:bodyPr/>
          <a:lstStyle/>
          <a:p>
            <a:r>
              <a:rPr lang="en-US" smtClean="0"/>
              <a:t>CBC</a:t>
            </a:r>
            <a:endParaRPr lang="en-US" dirty="0" smtClean="0"/>
          </a:p>
          <a:p>
            <a:r>
              <a:rPr lang="en-US" dirty="0" smtClean="0"/>
              <a:t>PT</a:t>
            </a:r>
            <a:r>
              <a:rPr lang="en-US" dirty="0" smtClean="0"/>
              <a:t>, </a:t>
            </a:r>
            <a:r>
              <a:rPr lang="en-US" dirty="0" smtClean="0"/>
              <a:t>PTT (increased) </a:t>
            </a:r>
            <a:endParaRPr lang="en-US" dirty="0" smtClean="0"/>
          </a:p>
          <a:p>
            <a:r>
              <a:rPr lang="en-US" dirty="0"/>
              <a:t>There is no specific treatment </a:t>
            </a:r>
            <a:r>
              <a:rPr lang="en-US" dirty="0" smtClean="0"/>
              <a:t>and goal </a:t>
            </a:r>
            <a:r>
              <a:rPr lang="en-US" dirty="0"/>
              <a:t>is to determine and treat the </a:t>
            </a:r>
            <a:r>
              <a:rPr lang="en-US" dirty="0" smtClean="0"/>
              <a:t>underlying cause .</a:t>
            </a:r>
            <a:endParaRPr lang="en-US" dirty="0"/>
          </a:p>
          <a:p>
            <a:r>
              <a:rPr lang="en-US" dirty="0"/>
              <a:t>Supportive treatments may include:</a:t>
            </a:r>
          </a:p>
          <a:p>
            <a:pPr lvl="1"/>
            <a:r>
              <a:rPr lang="en-US" dirty="0"/>
              <a:t>Plasma transfusions to replace blood clotting factors if a large amount of bleeding is occurring</a:t>
            </a:r>
          </a:p>
          <a:p>
            <a:pPr lvl="1"/>
            <a:r>
              <a:rPr lang="en-US" dirty="0"/>
              <a:t>H</a:t>
            </a:r>
            <a:r>
              <a:rPr lang="en-US" dirty="0" smtClean="0"/>
              <a:t>eparin </a:t>
            </a:r>
            <a:r>
              <a:rPr lang="en-US" dirty="0"/>
              <a:t>to prevent blood clotting if a large amount of clotting is occurring</a:t>
            </a:r>
          </a:p>
          <a:p>
            <a:endParaRPr lang="en-US" dirty="0"/>
          </a:p>
        </p:txBody>
      </p:sp>
    </p:spTree>
    <p:extLst>
      <p:ext uri="{BB962C8B-B14F-4D97-AF65-F5344CB8AC3E}">
        <p14:creationId xmlns:p14="http://schemas.microsoft.com/office/powerpoint/2010/main" val="1630771789"/>
      </p:ext>
    </p:extLst>
  </p:cSld>
  <p:clrMapOvr>
    <a:masterClrMapping/>
  </p:clrMapOvr>
  <p:timing>
    <p:tnLst>
      <p:par>
        <p:cTn id="1" dur="indefinite" restart="never" nodeType="tmRoot"/>
      </p:par>
    </p:tnLst>
  </p:timing>
</p:sld>
</file>

<file path=ppt/theme/theme1.xml><?xml version="1.0" encoding="utf-8"?>
<a:theme xmlns:a="http://schemas.openxmlformats.org/drawingml/2006/main" name="Berlin">
  <a:themeElements>
    <a:clrScheme name="Berli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0CBE056-4EF4-4D92-969E-947779DA7AAA}"/>
    </a:ext>
  </a:extLst>
</a:theme>
</file>

<file path=docProps/app.xml><?xml version="1.0" encoding="utf-8"?>
<Properties xmlns="http://schemas.openxmlformats.org/officeDocument/2006/extended-properties" xmlns:vt="http://schemas.openxmlformats.org/officeDocument/2006/docPropsVTypes">
  <Template>TC104033917[[fn=Berlin]]</Template>
  <TotalTime>153</TotalTime>
  <Words>201</Words>
  <Application>Microsoft Office PowerPoint</Application>
  <PresentationFormat>Widescreen</PresentationFormat>
  <Paragraphs>36</Paragraphs>
  <Slides>6</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6</vt:i4>
      </vt:variant>
    </vt:vector>
  </HeadingPairs>
  <TitlesOfParts>
    <vt:vector size="9" baseType="lpstr">
      <vt:lpstr>Arial</vt:lpstr>
      <vt:lpstr>Trebuchet MS</vt:lpstr>
      <vt:lpstr>Berlin</vt:lpstr>
      <vt:lpstr>Disseminated Intravascular Coagulation</vt:lpstr>
      <vt:lpstr>DIC</vt:lpstr>
      <vt:lpstr>DIC Risk Factors </vt:lpstr>
      <vt:lpstr>DIC Symptoms</vt:lpstr>
      <vt:lpstr>Clinical Manifestations</vt:lpstr>
      <vt:lpstr>DIC Diagnostics and Treatment</vt:lpstr>
    </vt:vector>
  </TitlesOfParts>
  <Company>Great Basin College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Disseminated Intravascular Coagulation</dc:title>
  <dc:creator>Great Basin College</dc:creator>
  <cp:lastModifiedBy>Great Basin College</cp:lastModifiedBy>
  <cp:revision>12</cp:revision>
  <dcterms:created xsi:type="dcterms:W3CDTF">2014-10-03T18:37:48Z</dcterms:created>
  <dcterms:modified xsi:type="dcterms:W3CDTF">2016-08-29T22:35:46Z</dcterms:modified>
</cp:coreProperties>
</file>