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90" r:id="rId28"/>
    <p:sldId id="291" r:id="rId29"/>
    <p:sldId id="292" r:id="rId30"/>
    <p:sldId id="293" r:id="rId31"/>
    <p:sldId id="294" r:id="rId32"/>
    <p:sldId id="295" r:id="rId33"/>
    <p:sldId id="296" r:id="rId34"/>
    <p:sldId id="297" r:id="rId35"/>
    <p:sldId id="298" r:id="rId36"/>
    <p:sldId id="299" r:id="rId37"/>
    <p:sldId id="315" r:id="rId38"/>
    <p:sldId id="262" r:id="rId39"/>
    <p:sldId id="316" r:id="rId40"/>
    <p:sldId id="264" r:id="rId41"/>
    <p:sldId id="317" r:id="rId42"/>
    <p:sldId id="318" r:id="rId43"/>
    <p:sldId id="319" r:id="rId44"/>
    <p:sldId id="265" r:id="rId45"/>
    <p:sldId id="300" r:id="rId46"/>
    <p:sldId id="301" r:id="rId47"/>
    <p:sldId id="302" r:id="rId48"/>
    <p:sldId id="303" r:id="rId49"/>
    <p:sldId id="304" r:id="rId50"/>
    <p:sldId id="305" r:id="rId51"/>
    <p:sldId id="306" r:id="rId52"/>
    <p:sldId id="307" r:id="rId53"/>
    <p:sldId id="308" r:id="rId54"/>
    <p:sldId id="309" r:id="rId55"/>
    <p:sldId id="312" r:id="rId56"/>
    <p:sldId id="313" r:id="rId57"/>
    <p:sldId id="31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6323" autoAdjust="0"/>
  </p:normalViewPr>
  <p:slideViewPr>
    <p:cSldViewPr snapToGrid="0" showGuides="1">
      <p:cViewPr varScale="1">
        <p:scale>
          <a:sx n="88" d="100"/>
          <a:sy n="88" d="100"/>
        </p:scale>
        <p:origin x="504"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do with bad labs? </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3948791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9/5/2017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9/5/2017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5400" dirty="0" smtClean="0"/>
              <a:t>Hematology</a:t>
            </a:r>
            <a:endParaRPr lang="en-US" sz="5400" dirty="0"/>
          </a:p>
        </p:txBody>
      </p:sp>
      <p:sp>
        <p:nvSpPr>
          <p:cNvPr id="7" name="Subtitle 6"/>
          <p:cNvSpPr>
            <a:spLocks noGrp="1"/>
          </p:cNvSpPr>
          <p:nvPr>
            <p:ph type="subTitle" idx="1"/>
          </p:nvPr>
        </p:nvSpPr>
        <p:spPr/>
        <p:txBody>
          <a:bodyPr>
            <a:normAutofit/>
          </a:bodyPr>
          <a:lstStyle/>
          <a:p>
            <a:r>
              <a:rPr lang="en-US" sz="2000" dirty="0" smtClean="0"/>
              <a:t>Nursing 257</a:t>
            </a:r>
          </a:p>
          <a:p>
            <a:r>
              <a:rPr lang="en-US" sz="2000" dirty="0" smtClean="0"/>
              <a:t>Dr. Johnston</a:t>
            </a:r>
            <a:endParaRPr lang="en-US" sz="20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11267" name="Content Placeholder 2"/>
          <p:cNvSpPr>
            <a:spLocks noGrp="1"/>
          </p:cNvSpPr>
          <p:nvPr>
            <p:ph idx="1"/>
          </p:nvPr>
        </p:nvSpPr>
        <p:spPr>
          <a:xfrm>
            <a:off x="1104900" y="1600200"/>
            <a:ext cx="9982200" cy="5257800"/>
          </a:xfrm>
        </p:spPr>
        <p:txBody>
          <a:bodyPr>
            <a:normAutofit/>
          </a:bodyPr>
          <a:lstStyle/>
          <a:p>
            <a:r>
              <a:rPr lang="en-US" altLang="en-US" sz="3600" dirty="0"/>
              <a:t>The nurse is assessing a client with liver failure. Which assessment is the highest priority for this client?</a:t>
            </a:r>
          </a:p>
          <a:p>
            <a:r>
              <a:rPr lang="en-US" altLang="en-US" sz="3600" dirty="0"/>
              <a:t>a.	Auscultation for bowel sounds	</a:t>
            </a:r>
          </a:p>
          <a:p>
            <a:r>
              <a:rPr lang="en-US" altLang="en-US" sz="3600" dirty="0"/>
              <a:t>b.	Assessing for deep vein thrombosis	</a:t>
            </a:r>
          </a:p>
          <a:p>
            <a:r>
              <a:rPr lang="en-US" altLang="en-US" sz="3600" dirty="0"/>
              <a:t>c.	Monitoring of blood pressure hourly	</a:t>
            </a:r>
          </a:p>
          <a:p>
            <a:r>
              <a:rPr lang="en-US" altLang="en-US" sz="3600" dirty="0"/>
              <a:t>d.	Assessing for signs of bleeding</a:t>
            </a:r>
          </a:p>
        </p:txBody>
      </p:sp>
      <p:sp>
        <p:nvSpPr>
          <p:cNvPr id="11268" name="AutoShape 5" descr="Image result for clotting disorde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18161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12291" name="Content Placeholder 2"/>
          <p:cNvSpPr>
            <a:spLocks noGrp="1"/>
          </p:cNvSpPr>
          <p:nvPr>
            <p:ph idx="1"/>
          </p:nvPr>
        </p:nvSpPr>
        <p:spPr/>
        <p:txBody>
          <a:bodyPr>
            <a:normAutofit/>
          </a:bodyPr>
          <a:lstStyle/>
          <a:p>
            <a:r>
              <a:rPr lang="en-US" altLang="en-US" sz="4000" dirty="0"/>
              <a:t>D. All these options are important in assessment of the client, but the most important action is assessment for signs of bleeding. The liver is the site of production of prothrombin and most of the blood-clotting factors. Clients with liver failure run a high risk of having problems with bleeding.</a:t>
            </a:r>
          </a:p>
        </p:txBody>
      </p:sp>
    </p:spTree>
    <p:extLst>
      <p:ext uri="{BB962C8B-B14F-4D97-AF65-F5344CB8AC3E}">
        <p14:creationId xmlns:p14="http://schemas.microsoft.com/office/powerpoint/2010/main" val="3643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13315" name="Content Placeholder 2"/>
          <p:cNvSpPr>
            <a:spLocks noGrp="1"/>
          </p:cNvSpPr>
          <p:nvPr>
            <p:ph idx="1"/>
          </p:nvPr>
        </p:nvSpPr>
        <p:spPr>
          <a:xfrm>
            <a:off x="1104900" y="1600200"/>
            <a:ext cx="9982200" cy="5257800"/>
          </a:xfrm>
        </p:spPr>
        <p:txBody>
          <a:bodyPr>
            <a:normAutofit/>
          </a:bodyPr>
          <a:lstStyle/>
          <a:p>
            <a:r>
              <a:rPr lang="en-US" altLang="en-US" sz="3600" dirty="0"/>
              <a:t>The nurse is assessing a client with numerous areas of bruising. Which question does the nurse ask to determine the cause of this finding?</a:t>
            </a:r>
          </a:p>
          <a:p>
            <a:r>
              <a:rPr lang="en-US" altLang="en-US" sz="3600" dirty="0"/>
              <a:t>a.	“Do you take aspirin?”	</a:t>
            </a:r>
          </a:p>
          <a:p>
            <a:r>
              <a:rPr lang="en-US" altLang="en-US" sz="3600" dirty="0"/>
              <a:t>b.	“How often do you exercise?”	</a:t>
            </a:r>
          </a:p>
          <a:p>
            <a:r>
              <a:rPr lang="en-US" altLang="en-US" sz="3600" dirty="0"/>
              <a:t>c.	“Are you a vegetarian?”	</a:t>
            </a:r>
          </a:p>
          <a:p>
            <a:r>
              <a:rPr lang="en-US" altLang="en-US" sz="3600" dirty="0"/>
              <a:t>d.	“How often do you take Tylenol?”</a:t>
            </a:r>
          </a:p>
        </p:txBody>
      </p:sp>
    </p:spTree>
    <p:extLst>
      <p:ext uri="{BB962C8B-B14F-4D97-AF65-F5344CB8AC3E}">
        <p14:creationId xmlns:p14="http://schemas.microsoft.com/office/powerpoint/2010/main" val="15621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14339" name="Content Placeholder 2"/>
          <p:cNvSpPr>
            <a:spLocks noGrp="1"/>
          </p:cNvSpPr>
          <p:nvPr>
            <p:ph idx="1"/>
          </p:nvPr>
        </p:nvSpPr>
        <p:spPr/>
        <p:txBody>
          <a:bodyPr>
            <a:normAutofit/>
          </a:bodyPr>
          <a:lstStyle/>
          <a:p>
            <a:r>
              <a:rPr lang="en-US" altLang="en-US" sz="3200" dirty="0"/>
              <a:t>A. Platelet aggregation is essential for blood clotting. An inability to clot blood when an injury occurs can result in bleeding, which would cause bruising. Aspirin is a drug that interferes with platelet aggregation and has the ability to “plug” an extrinsic event, such as trauma. Vitamin K found in green vegetables enhances clotting factors, which would improve the ability to stop bleeding associated with an extrinsic event. Acetaminophen (Tylenol) and exercise do not inhibit clotting factors.</a:t>
            </a:r>
          </a:p>
        </p:txBody>
      </p:sp>
    </p:spTree>
    <p:extLst>
      <p:ext uri="{BB962C8B-B14F-4D97-AF65-F5344CB8AC3E}">
        <p14:creationId xmlns:p14="http://schemas.microsoft.com/office/powerpoint/2010/main" val="324600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15363" name="Content Placeholder 2"/>
          <p:cNvSpPr>
            <a:spLocks noGrp="1"/>
          </p:cNvSpPr>
          <p:nvPr>
            <p:ph idx="1"/>
          </p:nvPr>
        </p:nvSpPr>
        <p:spPr>
          <a:xfrm>
            <a:off x="1104900" y="1600200"/>
            <a:ext cx="9982200" cy="5257800"/>
          </a:xfrm>
        </p:spPr>
        <p:txBody>
          <a:bodyPr>
            <a:normAutofit/>
          </a:bodyPr>
          <a:lstStyle/>
          <a:p>
            <a:r>
              <a:rPr lang="en-US" altLang="en-US" sz="3200" dirty="0"/>
              <a:t>The nurse is planning discharge teaching for a client who has a splenectomy. Which statement does the nurse include in this client’s teaching plan?</a:t>
            </a:r>
          </a:p>
          <a:p>
            <a:r>
              <a:rPr lang="en-US" altLang="en-US" sz="3200" dirty="0"/>
              <a:t>a.	“Avoid crowds and people who are sick.”	</a:t>
            </a:r>
          </a:p>
          <a:p>
            <a:r>
              <a:rPr lang="en-US" altLang="en-US" sz="3200" dirty="0"/>
              <a:t>b.	“Do not eat raw fruits or vegetables.”	</a:t>
            </a:r>
          </a:p>
          <a:p>
            <a:r>
              <a:rPr lang="en-US" altLang="en-US" sz="3200" dirty="0"/>
              <a:t>c.	“Avoid environmental allergens.”	</a:t>
            </a:r>
          </a:p>
          <a:p>
            <a:r>
              <a:rPr lang="en-US" altLang="en-US" sz="3200" dirty="0"/>
              <a:t>d.	“Do not play contact </a:t>
            </a:r>
            <a:r>
              <a:rPr lang="en-US" altLang="en-US" sz="3200" dirty="0" smtClean="0"/>
              <a:t>sports”</a:t>
            </a:r>
            <a:endParaRPr lang="en-US" altLang="en-US" sz="3200" dirty="0"/>
          </a:p>
        </p:txBody>
      </p:sp>
    </p:spTree>
    <p:extLst>
      <p:ext uri="{BB962C8B-B14F-4D97-AF65-F5344CB8AC3E}">
        <p14:creationId xmlns:p14="http://schemas.microsoft.com/office/powerpoint/2010/main" val="70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16387" name="Content Placeholder 2"/>
          <p:cNvSpPr>
            <a:spLocks noGrp="1"/>
          </p:cNvSpPr>
          <p:nvPr>
            <p:ph idx="1"/>
          </p:nvPr>
        </p:nvSpPr>
        <p:spPr>
          <a:xfrm>
            <a:off x="1104900" y="1600200"/>
            <a:ext cx="9982200" cy="5257800"/>
          </a:xfrm>
        </p:spPr>
        <p:txBody>
          <a:bodyPr>
            <a:noAutofit/>
          </a:bodyPr>
          <a:lstStyle/>
          <a:p>
            <a:r>
              <a:rPr lang="en-US" altLang="en-US" sz="3600" dirty="0"/>
              <a:t>A. The spleen is the major site of B-lymphocyte maturation and antibody production. Those who undergo splenectomies for any reason have a decreased antibody-mediated immune response and are particularly susceptible to infections. The body responds to environmental allergens with an unspecific inflammatory process. The client is not at risk for bleeding or injury due to contact sports.</a:t>
            </a:r>
          </a:p>
        </p:txBody>
      </p:sp>
    </p:spTree>
    <p:extLst>
      <p:ext uri="{BB962C8B-B14F-4D97-AF65-F5344CB8AC3E}">
        <p14:creationId xmlns:p14="http://schemas.microsoft.com/office/powerpoint/2010/main" val="28730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17411" name="Content Placeholder 2"/>
          <p:cNvSpPr>
            <a:spLocks noGrp="1"/>
          </p:cNvSpPr>
          <p:nvPr>
            <p:ph idx="1"/>
          </p:nvPr>
        </p:nvSpPr>
        <p:spPr>
          <a:xfrm>
            <a:off x="1104900" y="1600200"/>
            <a:ext cx="9982200" cy="5257800"/>
          </a:xfrm>
        </p:spPr>
        <p:txBody>
          <a:bodyPr>
            <a:normAutofit/>
          </a:bodyPr>
          <a:lstStyle/>
          <a:p>
            <a:r>
              <a:rPr lang="en-US" altLang="en-US" sz="3600" dirty="0"/>
              <a:t>The nurse is planning care for a client who has a platelet count of 30,000/mm3. Which intervention does the nurse include in this client’s plan of care?</a:t>
            </a:r>
          </a:p>
          <a:p>
            <a:r>
              <a:rPr lang="en-US" altLang="en-US" sz="3600" dirty="0"/>
              <a:t>a.	Oxygen by nasal cannula	</a:t>
            </a:r>
          </a:p>
          <a:p>
            <a:r>
              <a:rPr lang="en-US" altLang="en-US" sz="3600" dirty="0"/>
              <a:t>b.	Bleeding Precautions	</a:t>
            </a:r>
          </a:p>
          <a:p>
            <a:r>
              <a:rPr lang="en-US" altLang="en-US" sz="3600" dirty="0"/>
              <a:t>c.	Isolation Precautions	</a:t>
            </a:r>
          </a:p>
          <a:p>
            <a:r>
              <a:rPr lang="en-US" altLang="en-US" sz="3600" dirty="0"/>
              <a:t>d.	Vital signs every 4 hours</a:t>
            </a:r>
          </a:p>
        </p:txBody>
      </p:sp>
    </p:spTree>
    <p:extLst>
      <p:ext uri="{BB962C8B-B14F-4D97-AF65-F5344CB8AC3E}">
        <p14:creationId xmlns:p14="http://schemas.microsoft.com/office/powerpoint/2010/main" val="88928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18435" name="Content Placeholder 2"/>
          <p:cNvSpPr>
            <a:spLocks noGrp="1"/>
          </p:cNvSpPr>
          <p:nvPr>
            <p:ph idx="1"/>
          </p:nvPr>
        </p:nvSpPr>
        <p:spPr/>
        <p:txBody>
          <a:bodyPr>
            <a:normAutofit/>
          </a:bodyPr>
          <a:lstStyle/>
          <a:p>
            <a:r>
              <a:rPr lang="en-US" altLang="en-US" sz="4000" dirty="0"/>
              <a:t>B. The normal platelet count ranges between 150,000 and 400,000/mm3. This client is at extreme risk for bleeding. Although it is necessary to notify the provider, the nurse would first protect the client by instituting Bleeding Precautions. The other interventions are not related to the low platelet count.</a:t>
            </a:r>
          </a:p>
        </p:txBody>
      </p:sp>
    </p:spTree>
    <p:extLst>
      <p:ext uri="{BB962C8B-B14F-4D97-AF65-F5344CB8AC3E}">
        <p14:creationId xmlns:p14="http://schemas.microsoft.com/office/powerpoint/2010/main" val="32282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19459" name="Content Placeholder 2"/>
          <p:cNvSpPr>
            <a:spLocks noGrp="1"/>
          </p:cNvSpPr>
          <p:nvPr>
            <p:ph idx="1"/>
          </p:nvPr>
        </p:nvSpPr>
        <p:spPr>
          <a:xfrm>
            <a:off x="1104900" y="1600200"/>
            <a:ext cx="9982200" cy="5257800"/>
          </a:xfrm>
        </p:spPr>
        <p:txBody>
          <a:bodyPr>
            <a:normAutofit/>
          </a:bodyPr>
          <a:lstStyle/>
          <a:p>
            <a:r>
              <a:rPr lang="en-US" altLang="en-US" sz="3600" dirty="0"/>
              <a:t>The nurse is caring for a client who has an elevated white blood cell count. Which intervention does the nurse implement for this client?</a:t>
            </a:r>
          </a:p>
          <a:p>
            <a:r>
              <a:rPr lang="en-US" altLang="en-US" sz="3600" dirty="0"/>
              <a:t>a.	Administer the prescribed Tylenol.	</a:t>
            </a:r>
          </a:p>
          <a:p>
            <a:r>
              <a:rPr lang="en-US" altLang="en-US" sz="3600" dirty="0"/>
              <a:t>b.	Hold the client’s prescribed steroids.	</a:t>
            </a:r>
          </a:p>
          <a:p>
            <a:r>
              <a:rPr lang="en-US" altLang="en-US" sz="3600" dirty="0"/>
              <a:t>c.	Assess the client’s respiratory rate.	</a:t>
            </a:r>
          </a:p>
          <a:p>
            <a:r>
              <a:rPr lang="en-US" altLang="en-US" sz="3600" dirty="0"/>
              <a:t>d.	Obtain the client’s temperature.</a:t>
            </a:r>
          </a:p>
        </p:txBody>
      </p:sp>
    </p:spTree>
    <p:extLst>
      <p:ext uri="{BB962C8B-B14F-4D97-AF65-F5344CB8AC3E}">
        <p14:creationId xmlns:p14="http://schemas.microsoft.com/office/powerpoint/2010/main" val="30249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20483" name="Content Placeholder 2"/>
          <p:cNvSpPr>
            <a:spLocks noGrp="1"/>
          </p:cNvSpPr>
          <p:nvPr>
            <p:ph idx="1"/>
          </p:nvPr>
        </p:nvSpPr>
        <p:spPr/>
        <p:txBody>
          <a:bodyPr>
            <a:noAutofit/>
          </a:bodyPr>
          <a:lstStyle/>
          <a:p>
            <a:r>
              <a:rPr lang="en-US" altLang="en-US" sz="3600" dirty="0"/>
              <a:t>D. White blood cells provide immunity and protect against invasion and infection. An elevated white blood cell count could indicate an infectious process, which could cause an elevation in body temperature. Tylenol would treat a fever but not the elevated white blood cell count. Steroids place the client at higher risk for infection but should not be stopped suddenly. The respiratory rate does not need to be assessed in this client.</a:t>
            </a:r>
          </a:p>
        </p:txBody>
      </p:sp>
    </p:spTree>
    <p:extLst>
      <p:ext uri="{BB962C8B-B14F-4D97-AF65-F5344CB8AC3E}">
        <p14:creationId xmlns:p14="http://schemas.microsoft.com/office/powerpoint/2010/main" val="125374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Pathophysiology </a:t>
            </a:r>
            <a:r>
              <a:rPr lang="en-US" sz="3600" dirty="0" smtClean="0"/>
              <a:t>Review: Understanding blood</a:t>
            </a:r>
            <a:endParaRPr lang="en-US" sz="3600" dirty="0"/>
          </a:p>
        </p:txBody>
      </p:sp>
      <p:sp>
        <p:nvSpPr>
          <p:cNvPr id="3075" name="Content Placeholder 2"/>
          <p:cNvSpPr>
            <a:spLocks noGrp="1"/>
          </p:cNvSpPr>
          <p:nvPr>
            <p:ph idx="1"/>
          </p:nvPr>
        </p:nvSpPr>
        <p:spPr>
          <a:xfrm>
            <a:off x="1104900" y="1600200"/>
            <a:ext cx="9982200" cy="5257800"/>
          </a:xfrm>
        </p:spPr>
        <p:txBody>
          <a:bodyPr>
            <a:noAutofit/>
          </a:bodyPr>
          <a:lstStyle/>
          <a:p>
            <a:r>
              <a:rPr lang="en-US" altLang="en-US" sz="2400" dirty="0" smtClean="0"/>
              <a:t>Plasma carries antibodies and nutrients to tissues and carries waste away</a:t>
            </a:r>
          </a:p>
          <a:p>
            <a:r>
              <a:rPr lang="en-US" altLang="en-US" sz="2400" dirty="0" smtClean="0"/>
              <a:t>Erythrocytes (RBC) carry O2 to tissues and removes CO2</a:t>
            </a:r>
          </a:p>
          <a:p>
            <a:pPr lvl="1"/>
            <a:r>
              <a:rPr lang="en-US" altLang="en-US" sz="2400" dirty="0" smtClean="0"/>
              <a:t>What is the relationship between RBC’s and </a:t>
            </a:r>
            <a:r>
              <a:rPr lang="en-US" altLang="en-US" sz="2400" dirty="0" err="1" smtClean="0"/>
              <a:t>hgb</a:t>
            </a:r>
            <a:r>
              <a:rPr lang="en-US" altLang="en-US" sz="2400" dirty="0" smtClean="0"/>
              <a:t>? What role does iron play in this relationship? </a:t>
            </a:r>
          </a:p>
          <a:p>
            <a:r>
              <a:rPr lang="en-US" altLang="en-US" sz="2400" dirty="0" smtClean="0"/>
              <a:t>Leukocytes (WBC) participate in the inflammatory and immune response. So what happens if WBCs low? What do high WBCs tell you? </a:t>
            </a:r>
          </a:p>
          <a:p>
            <a:r>
              <a:rPr lang="en-US" altLang="en-US" sz="2400" dirty="0" smtClean="0"/>
              <a:t>Thrombocytes (platelets) along with the coagulation factors in plasma are essential to normal blood clotting. Describe the role of platelets. What is aggregation? What happens if platelets are low? </a:t>
            </a:r>
          </a:p>
          <a:p>
            <a:r>
              <a:rPr lang="en-US" altLang="en-US" sz="2400" dirty="0" smtClean="0"/>
              <a:t>What role does the spleen play? Liver? </a:t>
            </a:r>
          </a:p>
          <a:p>
            <a:r>
              <a:rPr lang="en-US" altLang="en-US" sz="2400" dirty="0" smtClean="0"/>
              <a:t>A problem with any of these components spells </a:t>
            </a:r>
            <a:r>
              <a:rPr lang="en-US" altLang="en-US" sz="2400" b="1" dirty="0" smtClean="0"/>
              <a:t>trouble</a:t>
            </a:r>
            <a:r>
              <a:rPr lang="en-US" altLang="en-US" sz="2400" dirty="0" smtClean="0"/>
              <a:t>. </a:t>
            </a:r>
          </a:p>
        </p:txBody>
      </p:sp>
    </p:spTree>
    <p:extLst>
      <p:ext uri="{BB962C8B-B14F-4D97-AF65-F5344CB8AC3E}">
        <p14:creationId xmlns:p14="http://schemas.microsoft.com/office/powerpoint/2010/main" val="53006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a:t>
            </a:r>
          </a:p>
        </p:txBody>
      </p:sp>
      <p:sp>
        <p:nvSpPr>
          <p:cNvPr id="21507" name="Content Placeholder 2"/>
          <p:cNvSpPr>
            <a:spLocks noGrp="1"/>
          </p:cNvSpPr>
          <p:nvPr>
            <p:ph idx="1"/>
          </p:nvPr>
        </p:nvSpPr>
        <p:spPr>
          <a:xfrm>
            <a:off x="1104900" y="1600200"/>
            <a:ext cx="9982200" cy="5257800"/>
          </a:xfrm>
        </p:spPr>
        <p:txBody>
          <a:bodyPr>
            <a:normAutofit/>
          </a:bodyPr>
          <a:lstStyle/>
          <a:p>
            <a:r>
              <a:rPr lang="en-US" altLang="en-US" sz="3200" dirty="0"/>
              <a:t>The nurse is performing an admission assessment on a 46-year-old client, who states, “I have been drinking a 12-pack of beer every day for the past 20 years.” Which laboratory abnormality does the nurse correlate with this history?</a:t>
            </a:r>
          </a:p>
          <a:p>
            <a:r>
              <a:rPr lang="en-US" altLang="en-US" sz="3200" dirty="0"/>
              <a:t>a.	Decreased white blood cell (WBC) count	</a:t>
            </a:r>
          </a:p>
          <a:p>
            <a:r>
              <a:rPr lang="en-US" altLang="en-US" sz="3200" dirty="0"/>
              <a:t>b.	Decreased bleeding time	</a:t>
            </a:r>
          </a:p>
          <a:p>
            <a:r>
              <a:rPr lang="en-US" altLang="en-US" sz="3200" dirty="0"/>
              <a:t>c.	Elevated prothrombin time (PT)	</a:t>
            </a:r>
          </a:p>
          <a:p>
            <a:r>
              <a:rPr lang="en-US" altLang="en-US" sz="3200" dirty="0"/>
              <a:t>d.	Elevated red blood cell (RBC) count</a:t>
            </a:r>
          </a:p>
        </p:txBody>
      </p:sp>
    </p:spTree>
    <p:extLst>
      <p:ext uri="{BB962C8B-B14F-4D97-AF65-F5344CB8AC3E}">
        <p14:creationId xmlns:p14="http://schemas.microsoft.com/office/powerpoint/2010/main" val="19806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22531" name="Content Placeholder 2"/>
          <p:cNvSpPr>
            <a:spLocks noGrp="1"/>
          </p:cNvSpPr>
          <p:nvPr>
            <p:ph idx="1"/>
          </p:nvPr>
        </p:nvSpPr>
        <p:spPr>
          <a:xfrm>
            <a:off x="1104900" y="1600200"/>
            <a:ext cx="9982200" cy="5257800"/>
          </a:xfrm>
        </p:spPr>
        <p:txBody>
          <a:bodyPr>
            <a:normAutofit/>
          </a:bodyPr>
          <a:lstStyle/>
          <a:p>
            <a:r>
              <a:rPr lang="en-US" altLang="en-US" sz="3200" dirty="0"/>
              <a:t>C. The liver is the site for production of prothrombin and most of the blood-clotting factors. If the liver is damaged because of chronic alcoholism, it is unable to produce these clotting factors. Therefore, the PT could become elevated, which would reflect deficiency of some clotting factors. The WBC would not be elevated in this situation because no infection is present. Bleeding time would likely increase. The client’s RBC count most likely would not be affected unless the client was bleeding, in which case it would decrease.</a:t>
            </a:r>
          </a:p>
        </p:txBody>
      </p:sp>
    </p:spTree>
    <p:extLst>
      <p:ext uri="{BB962C8B-B14F-4D97-AF65-F5344CB8AC3E}">
        <p14:creationId xmlns:p14="http://schemas.microsoft.com/office/powerpoint/2010/main" val="21097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23555" name="Content Placeholder 2"/>
          <p:cNvSpPr>
            <a:spLocks noGrp="1"/>
          </p:cNvSpPr>
          <p:nvPr>
            <p:ph idx="1"/>
          </p:nvPr>
        </p:nvSpPr>
        <p:spPr>
          <a:xfrm>
            <a:off x="1104900" y="1600200"/>
            <a:ext cx="9982200" cy="5257800"/>
          </a:xfrm>
        </p:spPr>
        <p:txBody>
          <a:bodyPr>
            <a:normAutofit/>
          </a:bodyPr>
          <a:lstStyle/>
          <a:p>
            <a:r>
              <a:rPr lang="en-US" altLang="en-US" sz="3200" dirty="0"/>
              <a:t>The nurse is assessing a client whose warfarin (Coumadin) therapy was discontinued 3 weeks ago. Which laboratory test result indicates that the client’s warfarin therapy is no longer therapeutic?</a:t>
            </a:r>
          </a:p>
          <a:p>
            <a:r>
              <a:rPr lang="en-US" altLang="en-US" sz="3200" dirty="0"/>
              <a:t>a.	International normalized ratio (INR), 0.9	</a:t>
            </a:r>
          </a:p>
          <a:p>
            <a:r>
              <a:rPr lang="en-US" altLang="en-US" sz="3200" dirty="0"/>
              <a:t>b.	Reticulocyte count, 1%	</a:t>
            </a:r>
          </a:p>
          <a:p>
            <a:r>
              <a:rPr lang="en-US" altLang="en-US" sz="3200" dirty="0"/>
              <a:t>c.	Serum ferritin level, 350 ng/mL	</a:t>
            </a:r>
          </a:p>
          <a:p>
            <a:r>
              <a:rPr lang="en-US" altLang="en-US" sz="3200" dirty="0"/>
              <a:t>d.	Total white blood cell (WBC) count, 9000/mm3</a:t>
            </a:r>
          </a:p>
        </p:txBody>
      </p:sp>
    </p:spTree>
    <p:extLst>
      <p:ext uri="{BB962C8B-B14F-4D97-AF65-F5344CB8AC3E}">
        <p14:creationId xmlns:p14="http://schemas.microsoft.com/office/powerpoint/2010/main" val="399721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24579" name="Content Placeholder 2"/>
          <p:cNvSpPr>
            <a:spLocks noGrp="1"/>
          </p:cNvSpPr>
          <p:nvPr>
            <p:ph idx="1"/>
          </p:nvPr>
        </p:nvSpPr>
        <p:spPr/>
        <p:txBody>
          <a:bodyPr>
            <a:normAutofit/>
          </a:bodyPr>
          <a:lstStyle/>
          <a:p>
            <a:r>
              <a:rPr lang="en-US" altLang="en-US" sz="3600" dirty="0"/>
              <a:t>A. Warfarin therapy increases the INR. Normal INR ranges between 0.7 and 1.8. Therapeutic warfarin levels, depending on the indication of the disorder, should maintain the INR between 1.5 and 3.0. When the effects of warfarin are no longer present, the INR returns to normal levels. Warfarin therapy does not affect white blood cell count, serum ferritin level, or reticulocyte count.</a:t>
            </a:r>
          </a:p>
        </p:txBody>
      </p:sp>
    </p:spTree>
    <p:extLst>
      <p:ext uri="{BB962C8B-B14F-4D97-AF65-F5344CB8AC3E}">
        <p14:creationId xmlns:p14="http://schemas.microsoft.com/office/powerpoint/2010/main" val="28688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27651" name="Content Placeholder 2"/>
          <p:cNvSpPr>
            <a:spLocks noGrp="1"/>
          </p:cNvSpPr>
          <p:nvPr>
            <p:ph idx="1"/>
          </p:nvPr>
        </p:nvSpPr>
        <p:spPr>
          <a:xfrm>
            <a:off x="1104900" y="1600200"/>
            <a:ext cx="9982200" cy="5257800"/>
          </a:xfrm>
        </p:spPr>
        <p:txBody>
          <a:bodyPr>
            <a:normAutofit/>
          </a:bodyPr>
          <a:lstStyle/>
          <a:p>
            <a:r>
              <a:rPr lang="en-US" altLang="en-US" sz="3600" dirty="0"/>
              <a:t>The nurse is caring for a client who is receiving heparin therapy. How does the nurse evaluate the therapeutic effect of the therapy?</a:t>
            </a:r>
          </a:p>
          <a:p>
            <a:r>
              <a:rPr lang="en-US" altLang="en-US" sz="3600" dirty="0"/>
              <a:t>a.	Evaluate platelets.	</a:t>
            </a:r>
          </a:p>
          <a:p>
            <a:r>
              <a:rPr lang="en-US" altLang="en-US" sz="3600" dirty="0"/>
              <a:t>b.	Monitor the partial thromboplastin time (</a:t>
            </a:r>
            <a:r>
              <a:rPr lang="en-US" altLang="en-US" sz="3600" dirty="0" smtClean="0"/>
              <a:t>PTT)</a:t>
            </a:r>
          </a:p>
          <a:p>
            <a:r>
              <a:rPr lang="en-US" altLang="en-US" sz="3600" dirty="0" smtClean="0"/>
              <a:t>c</a:t>
            </a:r>
            <a:r>
              <a:rPr lang="en-US" altLang="en-US" sz="3600" dirty="0"/>
              <a:t>.	Assess bleeding time.	</a:t>
            </a:r>
          </a:p>
          <a:p>
            <a:r>
              <a:rPr lang="en-US" altLang="en-US" sz="3600" dirty="0"/>
              <a:t>d.	Monitor fibrin degradation products.</a:t>
            </a:r>
          </a:p>
        </p:txBody>
      </p:sp>
    </p:spTree>
    <p:extLst>
      <p:ext uri="{BB962C8B-B14F-4D97-AF65-F5344CB8AC3E}">
        <p14:creationId xmlns:p14="http://schemas.microsoft.com/office/powerpoint/2010/main" val="71198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28675" name="Content Placeholder 2"/>
          <p:cNvSpPr>
            <a:spLocks noGrp="1"/>
          </p:cNvSpPr>
          <p:nvPr>
            <p:ph idx="1"/>
          </p:nvPr>
        </p:nvSpPr>
        <p:spPr/>
        <p:txBody>
          <a:bodyPr>
            <a:normAutofit/>
          </a:bodyPr>
          <a:lstStyle/>
          <a:p>
            <a:r>
              <a:rPr lang="en-US" altLang="en-US" sz="4000" dirty="0"/>
              <a:t>B. The PTT assesses the intrinsic clotting cascade. Heparin therapy is monitored by the PTT. Platelets are monitored by the platelet count laboratory value, bleeding time evaluates vascular and platelet activity during hemostasis, and fibrin degradation products help assess for fibrinolysis.</a:t>
            </a:r>
          </a:p>
        </p:txBody>
      </p:sp>
    </p:spTree>
    <p:extLst>
      <p:ext uri="{BB962C8B-B14F-4D97-AF65-F5344CB8AC3E}">
        <p14:creationId xmlns:p14="http://schemas.microsoft.com/office/powerpoint/2010/main" val="284338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29699" name="Content Placeholder 2"/>
          <p:cNvSpPr>
            <a:spLocks noGrp="1"/>
          </p:cNvSpPr>
          <p:nvPr>
            <p:ph idx="1"/>
          </p:nvPr>
        </p:nvSpPr>
        <p:spPr>
          <a:xfrm>
            <a:off x="1104900" y="1600200"/>
            <a:ext cx="9982200" cy="5257800"/>
          </a:xfrm>
        </p:spPr>
        <p:txBody>
          <a:bodyPr>
            <a:normAutofit/>
          </a:bodyPr>
          <a:lstStyle/>
          <a:p>
            <a:r>
              <a:rPr lang="en-US" altLang="en-US" sz="3600" dirty="0"/>
              <a:t>The nurse is administering a prescribed fibrinolytic to a client who is having a myocardial infarction (MI). Which adverse effect does the nurse monitor for?</a:t>
            </a:r>
          </a:p>
          <a:p>
            <a:r>
              <a:rPr lang="en-US" altLang="en-US" sz="3600" dirty="0"/>
              <a:t>a.	Bleeding	</a:t>
            </a:r>
          </a:p>
          <a:p>
            <a:r>
              <a:rPr lang="en-US" altLang="en-US" sz="3600" dirty="0"/>
              <a:t>b.	Orthostatic hypotension	</a:t>
            </a:r>
          </a:p>
          <a:p>
            <a:r>
              <a:rPr lang="en-US" altLang="en-US" sz="3600" dirty="0"/>
              <a:t>c.	Deep vein thrombosis	</a:t>
            </a:r>
          </a:p>
          <a:p>
            <a:r>
              <a:rPr lang="en-US" altLang="en-US" sz="3600" dirty="0"/>
              <a:t>d.	Nausea and vomiting</a:t>
            </a:r>
          </a:p>
        </p:txBody>
      </p:sp>
    </p:spTree>
    <p:extLst>
      <p:ext uri="{BB962C8B-B14F-4D97-AF65-F5344CB8AC3E}">
        <p14:creationId xmlns:p14="http://schemas.microsoft.com/office/powerpoint/2010/main" val="121306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30723" name="Content Placeholder 2"/>
          <p:cNvSpPr>
            <a:spLocks noGrp="1"/>
          </p:cNvSpPr>
          <p:nvPr>
            <p:ph idx="1"/>
          </p:nvPr>
        </p:nvSpPr>
        <p:spPr/>
        <p:txBody>
          <a:bodyPr>
            <a:normAutofit/>
          </a:bodyPr>
          <a:lstStyle/>
          <a:p>
            <a:r>
              <a:rPr lang="en-US" altLang="en-US" sz="5400" dirty="0"/>
              <a:t>A. A fibrinolytic lyses any clots in the body, thus causing an increased risk for bleeding. </a:t>
            </a:r>
          </a:p>
        </p:txBody>
      </p:sp>
    </p:spTree>
    <p:extLst>
      <p:ext uri="{BB962C8B-B14F-4D97-AF65-F5344CB8AC3E}">
        <p14:creationId xmlns:p14="http://schemas.microsoft.com/office/powerpoint/2010/main" val="26734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31747" name="Content Placeholder 2"/>
          <p:cNvSpPr>
            <a:spLocks noGrp="1"/>
          </p:cNvSpPr>
          <p:nvPr>
            <p:ph idx="1"/>
          </p:nvPr>
        </p:nvSpPr>
        <p:spPr>
          <a:xfrm>
            <a:off x="1104900" y="1600200"/>
            <a:ext cx="9982200" cy="5257800"/>
          </a:xfrm>
        </p:spPr>
        <p:txBody>
          <a:bodyPr>
            <a:normAutofit fontScale="92500" lnSpcReduction="20000"/>
          </a:bodyPr>
          <a:lstStyle/>
          <a:p>
            <a:r>
              <a:rPr lang="en-US" altLang="en-US" sz="2400" dirty="0"/>
              <a:t>The nurse is assessing the following laboratory results of a client before discharge. Which instruction does the nurse include in this client’s discharge teaching plan?</a:t>
            </a:r>
          </a:p>
          <a:p>
            <a:r>
              <a:rPr lang="en-US" altLang="en-US" sz="2400" dirty="0"/>
              <a:t>Hemoglobin 15 g/</a:t>
            </a:r>
            <a:r>
              <a:rPr lang="en-US" altLang="en-US" sz="2400" dirty="0" err="1"/>
              <a:t>dL</a:t>
            </a:r>
            <a:r>
              <a:rPr lang="en-US" altLang="en-US" sz="2400" dirty="0"/>
              <a:t>	</a:t>
            </a:r>
          </a:p>
          <a:p>
            <a:r>
              <a:rPr lang="en-US" altLang="en-US" sz="2400" dirty="0"/>
              <a:t>Hematocrit	45%	</a:t>
            </a:r>
          </a:p>
          <a:p>
            <a:r>
              <a:rPr lang="en-US" altLang="en-US" sz="2400" dirty="0"/>
              <a:t>White blood cell (WBC) count 2000/mm</a:t>
            </a:r>
            <a:r>
              <a:rPr lang="en-US" altLang="en-US" sz="2400" baseline="30000" dirty="0"/>
              <a:t>3</a:t>
            </a:r>
            <a:r>
              <a:rPr lang="en-US" altLang="en-US" sz="2400" dirty="0"/>
              <a:t>	</a:t>
            </a:r>
          </a:p>
          <a:p>
            <a:r>
              <a:rPr lang="en-US" altLang="en-US" sz="2400" dirty="0"/>
              <a:t>Platelet count 250,000/mm</a:t>
            </a:r>
            <a:r>
              <a:rPr lang="en-US" altLang="en-US" sz="2400" baseline="30000" dirty="0"/>
              <a:t>3</a:t>
            </a:r>
            <a:r>
              <a:rPr lang="en-US" altLang="en-US" sz="2400" dirty="0"/>
              <a:t>	</a:t>
            </a:r>
          </a:p>
          <a:p>
            <a:endParaRPr lang="en-US" altLang="en-US" sz="2400" dirty="0"/>
          </a:p>
          <a:p>
            <a:r>
              <a:rPr lang="en-US" altLang="en-US" sz="2400" dirty="0"/>
              <a:t>a.	“Avoid contact sports.”	</a:t>
            </a:r>
          </a:p>
          <a:p>
            <a:r>
              <a:rPr lang="en-US" altLang="en-US" sz="2400" dirty="0"/>
              <a:t>b.	“Do not take any aspirin.”	</a:t>
            </a:r>
          </a:p>
          <a:p>
            <a:r>
              <a:rPr lang="en-US" altLang="en-US" sz="2400" dirty="0"/>
              <a:t>c.	“Eat a diet high in iron.”	</a:t>
            </a:r>
          </a:p>
          <a:p>
            <a:r>
              <a:rPr lang="en-US" altLang="en-US" sz="2400" dirty="0"/>
              <a:t>d.	“Perform good hand hygiene.</a:t>
            </a:r>
          </a:p>
          <a:p>
            <a:endParaRPr lang="en-US" altLang="en-US" dirty="0" smtClean="0"/>
          </a:p>
        </p:txBody>
      </p:sp>
    </p:spTree>
    <p:extLst>
      <p:ext uri="{BB962C8B-B14F-4D97-AF65-F5344CB8AC3E}">
        <p14:creationId xmlns:p14="http://schemas.microsoft.com/office/powerpoint/2010/main" val="19850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32771" name="Content Placeholder 2"/>
          <p:cNvSpPr>
            <a:spLocks noGrp="1"/>
          </p:cNvSpPr>
          <p:nvPr>
            <p:ph idx="1"/>
          </p:nvPr>
        </p:nvSpPr>
        <p:spPr/>
        <p:txBody>
          <a:bodyPr>
            <a:noAutofit/>
          </a:bodyPr>
          <a:lstStyle/>
          <a:p>
            <a:r>
              <a:rPr lang="en-US" altLang="en-US" sz="4000" dirty="0"/>
              <a:t>D</a:t>
            </a:r>
          </a:p>
          <a:p>
            <a:r>
              <a:rPr lang="en-US" altLang="en-US" sz="4000" dirty="0"/>
              <a:t> A normal WBC count is 5000 to 10,000/mm3. A white blood cell count of 2000/mm3 is low and makes this client at risk for infection. Good handwashing technique is the best way to prevent the transmission of infection. The other laboratory results are all within normal limits.</a:t>
            </a:r>
          </a:p>
        </p:txBody>
      </p:sp>
    </p:spTree>
    <p:extLst>
      <p:ext uri="{BB962C8B-B14F-4D97-AF65-F5344CB8AC3E}">
        <p14:creationId xmlns:p14="http://schemas.microsoft.com/office/powerpoint/2010/main" val="2559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Pathophysiology </a:t>
            </a:r>
            <a:r>
              <a:rPr lang="en-US" sz="3600" dirty="0" smtClean="0"/>
              <a:t>Review: Understanding clotting</a:t>
            </a:r>
            <a:endParaRPr lang="en-US" sz="3600" dirty="0"/>
          </a:p>
        </p:txBody>
      </p:sp>
      <p:sp>
        <p:nvSpPr>
          <p:cNvPr id="4099" name="Content Placeholder 2"/>
          <p:cNvSpPr>
            <a:spLocks noGrp="1"/>
          </p:cNvSpPr>
          <p:nvPr>
            <p:ph idx="1"/>
          </p:nvPr>
        </p:nvSpPr>
        <p:spPr>
          <a:xfrm>
            <a:off x="1104900" y="1600200"/>
            <a:ext cx="9982200" cy="5257800"/>
          </a:xfrm>
        </p:spPr>
        <p:txBody>
          <a:bodyPr>
            <a:normAutofit/>
          </a:bodyPr>
          <a:lstStyle/>
          <a:p>
            <a:r>
              <a:rPr lang="en-US" altLang="en-US" sz="2400" dirty="0" smtClean="0"/>
              <a:t>Platelet aggregation- creates plug, only lasts few hours but does trigger blood clotting</a:t>
            </a:r>
            <a:r>
              <a:rPr lang="en-US" altLang="en-US" sz="2400" dirty="0"/>
              <a:t>.</a:t>
            </a:r>
            <a:endParaRPr lang="en-US" altLang="en-US" sz="2400" dirty="0" smtClean="0"/>
          </a:p>
          <a:p>
            <a:r>
              <a:rPr lang="en-US" altLang="en-US" sz="2400" dirty="0" smtClean="0"/>
              <a:t>When blood vessel injured it vasoconstricts and clotting begins in minutes to stop blood loss. </a:t>
            </a:r>
          </a:p>
          <a:p>
            <a:r>
              <a:rPr lang="en-US" altLang="en-US" sz="2400" dirty="0" smtClean="0"/>
              <a:t>Clotting may be initiated through 2 different pathways</a:t>
            </a:r>
          </a:p>
          <a:p>
            <a:pPr lvl="1"/>
            <a:r>
              <a:rPr lang="en-US" altLang="en-US" sz="2400" dirty="0" smtClean="0"/>
              <a:t>Intrinsic pathway or the extrinsic pathway</a:t>
            </a:r>
          </a:p>
          <a:p>
            <a:r>
              <a:rPr lang="en-US" altLang="en-US" sz="2400" dirty="0" smtClean="0"/>
              <a:t>Intrinsic- activated when plasma comes into contact with damaged vessel surface. (activated by contact with damaged vessel surface itself)</a:t>
            </a:r>
          </a:p>
          <a:p>
            <a:r>
              <a:rPr lang="en-US" altLang="en-US" sz="2400" dirty="0" smtClean="0"/>
              <a:t>Extrinsic- activated when tissue thromboplastin (substance released by damaged endothelial cells) come in contact with one of the clotting factors. (activated by damaged tissue)</a:t>
            </a:r>
          </a:p>
          <a:p>
            <a:endParaRPr lang="en-US" altLang="en-US" dirty="0" smtClean="0"/>
          </a:p>
        </p:txBody>
      </p:sp>
    </p:spTree>
    <p:extLst>
      <p:ext uri="{BB962C8B-B14F-4D97-AF65-F5344CB8AC3E}">
        <p14:creationId xmlns:p14="http://schemas.microsoft.com/office/powerpoint/2010/main" val="141121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33795" name="Content Placeholder 2"/>
          <p:cNvSpPr>
            <a:spLocks noGrp="1"/>
          </p:cNvSpPr>
          <p:nvPr>
            <p:ph idx="1"/>
          </p:nvPr>
        </p:nvSpPr>
        <p:spPr>
          <a:xfrm>
            <a:off x="1104900" y="1600200"/>
            <a:ext cx="9982200" cy="5257800"/>
          </a:xfrm>
        </p:spPr>
        <p:txBody>
          <a:bodyPr>
            <a:normAutofit/>
          </a:bodyPr>
          <a:lstStyle/>
          <a:p>
            <a:r>
              <a:rPr lang="en-US" altLang="en-US" sz="3200" dirty="0"/>
              <a:t>The nurse is monitoring a client with liver failure. Which assessments does the nurse perform when monitoring for bleeding in this client? (Select all that apply.)</a:t>
            </a:r>
          </a:p>
          <a:p>
            <a:r>
              <a:rPr lang="en-US" altLang="en-US" sz="3200" dirty="0"/>
              <a:t>a.	Gums	</a:t>
            </a:r>
          </a:p>
          <a:p>
            <a:r>
              <a:rPr lang="en-US" altLang="en-US" sz="3200" dirty="0"/>
              <a:t>b.	Lung sounds	</a:t>
            </a:r>
          </a:p>
          <a:p>
            <a:r>
              <a:rPr lang="en-US" altLang="en-US" sz="3200" dirty="0"/>
              <a:t>c.	Urine	</a:t>
            </a:r>
          </a:p>
          <a:p>
            <a:r>
              <a:rPr lang="en-US" altLang="en-US" sz="3200" dirty="0"/>
              <a:t>d.	Stool	</a:t>
            </a:r>
          </a:p>
          <a:p>
            <a:r>
              <a:rPr lang="en-US" altLang="en-US" sz="3200" dirty="0"/>
              <a:t>e.	Hair</a:t>
            </a:r>
          </a:p>
        </p:txBody>
      </p:sp>
    </p:spTree>
    <p:extLst>
      <p:ext uri="{BB962C8B-B14F-4D97-AF65-F5344CB8AC3E}">
        <p14:creationId xmlns:p14="http://schemas.microsoft.com/office/powerpoint/2010/main" val="131288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34819" name="Content Placeholder 2"/>
          <p:cNvSpPr>
            <a:spLocks noGrp="1"/>
          </p:cNvSpPr>
          <p:nvPr>
            <p:ph idx="1"/>
          </p:nvPr>
        </p:nvSpPr>
        <p:spPr/>
        <p:txBody>
          <a:bodyPr>
            <a:normAutofit/>
          </a:bodyPr>
          <a:lstStyle/>
          <a:p>
            <a:r>
              <a:rPr lang="en-US" altLang="en-US" sz="3600" dirty="0"/>
              <a:t>A, C, D. The liver is the site for production of clotting factors. Without these factors, the client is at risk for bleeding. Common areas of bleeding include the gums and mucous membranes, bladder, and gastrointestinal tract. Lung sounds and hair are part of the assessment but are not essential in the presence of liver failure and hematologic abnormalities.</a:t>
            </a:r>
          </a:p>
        </p:txBody>
      </p:sp>
    </p:spTree>
    <p:extLst>
      <p:ext uri="{BB962C8B-B14F-4D97-AF65-F5344CB8AC3E}">
        <p14:creationId xmlns:p14="http://schemas.microsoft.com/office/powerpoint/2010/main" val="19039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a:t>
            </a:r>
            <a:endParaRPr lang="en-US" dirty="0"/>
          </a:p>
        </p:txBody>
      </p:sp>
      <p:sp>
        <p:nvSpPr>
          <p:cNvPr id="35843" name="Content Placeholder 2"/>
          <p:cNvSpPr>
            <a:spLocks noGrp="1"/>
          </p:cNvSpPr>
          <p:nvPr>
            <p:ph idx="1"/>
          </p:nvPr>
        </p:nvSpPr>
        <p:spPr>
          <a:xfrm>
            <a:off x="1104900" y="1600200"/>
            <a:ext cx="9982200" cy="5257800"/>
          </a:xfrm>
        </p:spPr>
        <p:txBody>
          <a:bodyPr>
            <a:normAutofit/>
          </a:bodyPr>
          <a:lstStyle/>
          <a:p>
            <a:r>
              <a:rPr lang="en-US" altLang="en-US" sz="3200" dirty="0"/>
              <a:t>The nurse is teaching a client who is receiving </a:t>
            </a:r>
            <a:r>
              <a:rPr lang="en-US" altLang="en-US" sz="3200" dirty="0" smtClean="0"/>
              <a:t>warfarin </a:t>
            </a:r>
            <a:r>
              <a:rPr lang="en-US" altLang="en-US" sz="3200" dirty="0"/>
              <a:t>(Coumadin). Which topics does the nurse include in the teaching plan? (Select all that apply.)</a:t>
            </a:r>
          </a:p>
          <a:p>
            <a:r>
              <a:rPr lang="en-US" altLang="en-US" sz="3200" dirty="0"/>
              <a:t>a.	Foods high in vitamin K	</a:t>
            </a:r>
          </a:p>
          <a:p>
            <a:r>
              <a:rPr lang="en-US" altLang="en-US" sz="3200" dirty="0"/>
              <a:t>b.	Using acetaminophen (Tylenol) for minor pain	</a:t>
            </a:r>
          </a:p>
          <a:p>
            <a:r>
              <a:rPr lang="en-US" altLang="en-US" sz="3200" dirty="0"/>
              <a:t>c.	Daily exercise and weight management	</a:t>
            </a:r>
          </a:p>
          <a:p>
            <a:r>
              <a:rPr lang="en-US" altLang="en-US" sz="3200" dirty="0"/>
              <a:t>d.	Use of a safety razor and soft toothbrush	</a:t>
            </a:r>
          </a:p>
          <a:p>
            <a:r>
              <a:rPr lang="en-US" altLang="en-US" sz="3200" dirty="0"/>
              <a:t>e.	Blood testing regimen</a:t>
            </a:r>
          </a:p>
        </p:txBody>
      </p:sp>
    </p:spTree>
    <p:extLst>
      <p:ext uri="{BB962C8B-B14F-4D97-AF65-F5344CB8AC3E}">
        <p14:creationId xmlns:p14="http://schemas.microsoft.com/office/powerpoint/2010/main" val="23679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a:t>
            </a:r>
            <a:endParaRPr lang="en-US" dirty="0"/>
          </a:p>
        </p:txBody>
      </p:sp>
      <p:sp>
        <p:nvSpPr>
          <p:cNvPr id="36867" name="Content Placeholder 2"/>
          <p:cNvSpPr>
            <a:spLocks noGrp="1"/>
          </p:cNvSpPr>
          <p:nvPr>
            <p:ph idx="1"/>
          </p:nvPr>
        </p:nvSpPr>
        <p:spPr/>
        <p:txBody>
          <a:bodyPr>
            <a:noAutofit/>
          </a:bodyPr>
          <a:lstStyle/>
          <a:p>
            <a:r>
              <a:rPr lang="en-US" altLang="en-US" sz="2800" dirty="0" smtClean="0"/>
              <a:t>A, B, D, E,</a:t>
            </a:r>
          </a:p>
          <a:p>
            <a:r>
              <a:rPr lang="en-US" altLang="en-US" sz="2800" dirty="0"/>
              <a:t>The client on warfarin will need to know which foods are high in vitamin K because vitamin K intake must be consistent to avoid interfering with the anticoagulant properties of warfarin. Clients should not take aspirin or NSAIDs for minor pain owing to their anticoagulant properties. Clients must use safety razors and soft toothbrushes to avoid bleeding episodes. The client on warfarin needs regular blood tests for prothrombin time (PT) and international normalized ratio (INR). Daily exercise and weight management are not specifically important to this client.</a:t>
            </a:r>
          </a:p>
        </p:txBody>
      </p:sp>
    </p:spTree>
    <p:extLst>
      <p:ext uri="{BB962C8B-B14F-4D97-AF65-F5344CB8AC3E}">
        <p14:creationId xmlns:p14="http://schemas.microsoft.com/office/powerpoint/2010/main" val="98249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Nursing Priorities/Plan of Care</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6580" y="1496491"/>
            <a:ext cx="5361509" cy="5361509"/>
          </a:xfrm>
        </p:spPr>
      </p:pic>
    </p:spTree>
    <p:extLst>
      <p:ext uri="{BB962C8B-B14F-4D97-AF65-F5344CB8AC3E}">
        <p14:creationId xmlns:p14="http://schemas.microsoft.com/office/powerpoint/2010/main" val="19151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Assessments to Identify Complications</a:t>
            </a:r>
            <a:endParaRPr lang="en-US" sz="3600" dirty="0"/>
          </a:p>
        </p:txBody>
      </p:sp>
      <p:sp>
        <p:nvSpPr>
          <p:cNvPr id="5" name="Content Placeholder 4"/>
          <p:cNvSpPr>
            <a:spLocks noGrp="1"/>
          </p:cNvSpPr>
          <p:nvPr>
            <p:ph idx="1"/>
          </p:nvPr>
        </p:nvSpPr>
        <p:spPr>
          <a:xfrm>
            <a:off x="1104900" y="1600200"/>
            <a:ext cx="9982200" cy="5257800"/>
          </a:xfrm>
        </p:spPr>
        <p:txBody>
          <a:bodyPr>
            <a:normAutofit/>
          </a:bodyPr>
          <a:lstStyle/>
          <a:p>
            <a:r>
              <a:rPr lang="en-US" sz="4400" dirty="0" smtClean="0"/>
              <a:t>Skin, head, neck</a:t>
            </a:r>
          </a:p>
          <a:p>
            <a:r>
              <a:rPr lang="en-US" sz="4400" dirty="0" smtClean="0"/>
              <a:t>Respiratory</a:t>
            </a:r>
          </a:p>
          <a:p>
            <a:r>
              <a:rPr lang="en-US" sz="4400" dirty="0" smtClean="0"/>
              <a:t>CV</a:t>
            </a:r>
          </a:p>
          <a:p>
            <a:r>
              <a:rPr lang="en-US" sz="4400" dirty="0" smtClean="0"/>
              <a:t>Renal/Urinary</a:t>
            </a:r>
          </a:p>
          <a:p>
            <a:r>
              <a:rPr lang="en-US" sz="4400" dirty="0" smtClean="0"/>
              <a:t>Musculoskeletal</a:t>
            </a:r>
          </a:p>
          <a:p>
            <a:r>
              <a:rPr lang="en-US" sz="4400" dirty="0" smtClean="0"/>
              <a:t>Abdominal</a:t>
            </a:r>
            <a:endParaRPr lang="en-US"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716" y="2475575"/>
            <a:ext cx="4298866" cy="2860700"/>
          </a:xfrm>
          <a:prstGeom prst="rect">
            <a:avLst/>
          </a:prstGeom>
        </p:spPr>
      </p:pic>
    </p:spTree>
    <p:extLst>
      <p:ext uri="{BB962C8B-B14F-4D97-AF65-F5344CB8AC3E}">
        <p14:creationId xmlns:p14="http://schemas.microsoft.com/office/powerpoint/2010/main" val="18519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Interventions to Rescue</a:t>
            </a:r>
            <a:endParaRPr lang="en-US" sz="36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119" y="1436427"/>
            <a:ext cx="7882758" cy="5257800"/>
          </a:xfrm>
        </p:spPr>
      </p:pic>
    </p:spTree>
    <p:extLst>
      <p:ext uri="{BB962C8B-B14F-4D97-AF65-F5344CB8AC3E}">
        <p14:creationId xmlns:p14="http://schemas.microsoft.com/office/powerpoint/2010/main" val="375625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Patient Education Priorities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222" y="1642849"/>
            <a:ext cx="6494061" cy="4870546"/>
          </a:xfrm>
        </p:spPr>
      </p:pic>
    </p:spTree>
    <p:extLst>
      <p:ext uri="{BB962C8B-B14F-4D97-AF65-F5344CB8AC3E}">
        <p14:creationId xmlns:p14="http://schemas.microsoft.com/office/powerpoint/2010/main" val="21859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rotWithShape="1">
          <a:blip r:embed="rId2"/>
          <a:srcRect l="1172" t="4733" b="8701"/>
          <a:stretch/>
        </p:blipFill>
        <p:spPr bwMode="auto">
          <a:xfrm>
            <a:off x="0" y="-1050324"/>
            <a:ext cx="12628605" cy="9069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6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Heparin Protocol </a:t>
            </a:r>
            <a:endParaRPr lang="en-US" sz="3600" dirty="0"/>
          </a:p>
        </p:txBody>
      </p:sp>
      <p:sp>
        <p:nvSpPr>
          <p:cNvPr id="3" name="Content Placeholder 2"/>
          <p:cNvSpPr>
            <a:spLocks noGrp="1"/>
          </p:cNvSpPr>
          <p:nvPr>
            <p:ph idx="1"/>
          </p:nvPr>
        </p:nvSpPr>
        <p:spPr>
          <a:xfrm>
            <a:off x="1104900" y="1600200"/>
            <a:ext cx="9982200" cy="5257800"/>
          </a:xfrm>
        </p:spPr>
        <p:txBody>
          <a:bodyPr>
            <a:normAutofit/>
          </a:bodyPr>
          <a:lstStyle/>
          <a:p>
            <a:pPr lvl="0"/>
            <a:r>
              <a:rPr lang="en-US" sz="3200" dirty="0"/>
              <a:t>Ordering physician completes order set titled, “Heparin Protocol”</a:t>
            </a:r>
          </a:p>
          <a:p>
            <a:pPr lvl="0"/>
            <a:r>
              <a:rPr lang="en-US" sz="3200" dirty="0"/>
              <a:t>RN acknowledges orders and initiates protocol</a:t>
            </a:r>
          </a:p>
          <a:p>
            <a:pPr lvl="0"/>
            <a:r>
              <a:rPr lang="en-US" sz="3200" dirty="0"/>
              <a:t>Typical orders include: </a:t>
            </a:r>
            <a:r>
              <a:rPr lang="en-US" sz="3200" dirty="0" smtClean="0"/>
              <a:t>See screenshot of Heparin protocol</a:t>
            </a:r>
          </a:p>
          <a:p>
            <a:pPr lvl="0"/>
            <a:r>
              <a:rPr lang="en-US" sz="3200" dirty="0" smtClean="0"/>
              <a:t>RN </a:t>
            </a:r>
            <a:r>
              <a:rPr lang="en-US" sz="3200" dirty="0"/>
              <a:t>prepares </a:t>
            </a:r>
            <a:r>
              <a:rPr lang="en-US" sz="3200" dirty="0" smtClean="0"/>
              <a:t>equipment</a:t>
            </a:r>
            <a:r>
              <a:rPr lang="en-US" sz="3200" dirty="0"/>
              <a:t> </a:t>
            </a:r>
            <a:r>
              <a:rPr lang="en-US" sz="3200" dirty="0" smtClean="0"/>
              <a:t>See </a:t>
            </a:r>
            <a:r>
              <a:rPr lang="en-US" sz="3200" dirty="0" err="1"/>
              <a:t>Lipincotts</a:t>
            </a:r>
            <a:endParaRPr lang="en-US" sz="3200" dirty="0"/>
          </a:p>
          <a:p>
            <a:pPr lvl="0"/>
            <a:r>
              <a:rPr lang="en-US" sz="3200" dirty="0"/>
              <a:t>RN administers IV bolus, if ordered (</a:t>
            </a:r>
            <a:r>
              <a:rPr lang="en-US" sz="3200" dirty="0" smtClean="0"/>
              <a:t>80units/kg): Administered </a:t>
            </a:r>
            <a:r>
              <a:rPr lang="en-US" sz="3200" dirty="0"/>
              <a:t>over 10 minutes </a:t>
            </a:r>
          </a:p>
          <a:p>
            <a:endParaRPr lang="en-US" dirty="0"/>
          </a:p>
        </p:txBody>
      </p:sp>
    </p:spTree>
    <p:extLst>
      <p:ext uri="{BB962C8B-B14F-4D97-AF65-F5344CB8AC3E}">
        <p14:creationId xmlns:p14="http://schemas.microsoft.com/office/powerpoint/2010/main" val="393088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Pathophysiology </a:t>
            </a:r>
            <a:r>
              <a:rPr lang="en-US" sz="3600" dirty="0" smtClean="0"/>
              <a:t>Review: Understanding clotting</a:t>
            </a:r>
            <a:endParaRPr lang="en-US" sz="3600" dirty="0"/>
          </a:p>
        </p:txBody>
      </p:sp>
      <p:sp>
        <p:nvSpPr>
          <p:cNvPr id="5123" name="Content Placeholder 2"/>
          <p:cNvSpPr>
            <a:spLocks noGrp="1"/>
          </p:cNvSpPr>
          <p:nvPr>
            <p:ph idx="1"/>
          </p:nvPr>
        </p:nvSpPr>
        <p:spPr>
          <a:xfrm>
            <a:off x="1104900" y="1600199"/>
            <a:ext cx="9982200" cy="5083935"/>
          </a:xfrm>
        </p:spPr>
        <p:txBody>
          <a:bodyPr>
            <a:normAutofit lnSpcReduction="10000"/>
          </a:bodyPr>
          <a:lstStyle/>
          <a:p>
            <a:r>
              <a:rPr lang="en-US" altLang="en-US" sz="2400" dirty="0" smtClean="0"/>
              <a:t>The intrinsic pathway clotting cascade follows specific order of conversion of factors.</a:t>
            </a:r>
          </a:p>
          <a:p>
            <a:r>
              <a:rPr lang="en-US" altLang="en-US" sz="2400" dirty="0" smtClean="0"/>
              <a:t>The extrinsic pathways after activated by damage to tissues begins at conversion factor </a:t>
            </a:r>
            <a:r>
              <a:rPr lang="en-US" altLang="en-US" sz="2400" dirty="0" err="1" smtClean="0"/>
              <a:t>Xa</a:t>
            </a:r>
            <a:r>
              <a:rPr lang="en-US" altLang="en-US" sz="2400" dirty="0" smtClean="0"/>
              <a:t>.</a:t>
            </a:r>
          </a:p>
          <a:p>
            <a:r>
              <a:rPr lang="en-US" altLang="en-US" sz="2400" dirty="0" err="1" smtClean="0"/>
              <a:t>Xa</a:t>
            </a:r>
            <a:r>
              <a:rPr lang="en-US" altLang="en-US" sz="2400" dirty="0" smtClean="0"/>
              <a:t> begins the common pathway that both extrinsic and intrinsic follow. </a:t>
            </a:r>
          </a:p>
          <a:p>
            <a:r>
              <a:rPr lang="en-US" altLang="en-US" sz="2400" dirty="0" smtClean="0"/>
              <a:t>End result is what? </a:t>
            </a:r>
          </a:p>
          <a:p>
            <a:r>
              <a:rPr lang="en-US" altLang="en-US" sz="2400" dirty="0" smtClean="0"/>
              <a:t>Fibrinolysis does what? </a:t>
            </a:r>
          </a:p>
          <a:p>
            <a:r>
              <a:rPr lang="en-US" altLang="en-US" sz="2400" dirty="0" smtClean="0"/>
              <a:t>D-dimer checks what? </a:t>
            </a:r>
          </a:p>
          <a:p>
            <a:r>
              <a:rPr lang="en-US" altLang="en-US" sz="2400" dirty="0" smtClean="0"/>
              <a:t>Whenever the blood clotting cascade is started, counter-clotting or anticoagulant forces are also started. Explain this statement.</a:t>
            </a:r>
          </a:p>
          <a:p>
            <a:endParaRPr lang="en-US" altLang="en-US" dirty="0" smtClean="0"/>
          </a:p>
        </p:txBody>
      </p:sp>
    </p:spTree>
    <p:extLst>
      <p:ext uri="{BB962C8B-B14F-4D97-AF65-F5344CB8AC3E}">
        <p14:creationId xmlns:p14="http://schemas.microsoft.com/office/powerpoint/2010/main" val="282377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Heparin Protocol </a:t>
            </a:r>
            <a:endParaRPr lang="en-US" sz="3600" dirty="0"/>
          </a:p>
        </p:txBody>
      </p:sp>
      <p:sp>
        <p:nvSpPr>
          <p:cNvPr id="3" name="Content Placeholder 2"/>
          <p:cNvSpPr>
            <a:spLocks noGrp="1"/>
          </p:cNvSpPr>
          <p:nvPr>
            <p:ph idx="1"/>
          </p:nvPr>
        </p:nvSpPr>
        <p:spPr>
          <a:xfrm>
            <a:off x="1104900" y="1600200"/>
            <a:ext cx="9982200" cy="5257800"/>
          </a:xfrm>
        </p:spPr>
        <p:txBody>
          <a:bodyPr>
            <a:normAutofit fontScale="77500" lnSpcReduction="20000"/>
          </a:bodyPr>
          <a:lstStyle/>
          <a:p>
            <a:pPr lvl="0"/>
            <a:r>
              <a:rPr lang="en-US" sz="3100" dirty="0" smtClean="0"/>
              <a:t>RN </a:t>
            </a:r>
            <a:r>
              <a:rPr lang="en-US" sz="3100" dirty="0"/>
              <a:t>initiates maintenance infusion at scheduled dose (18units/kg/h)</a:t>
            </a:r>
          </a:p>
          <a:p>
            <a:pPr lvl="1"/>
            <a:r>
              <a:rPr lang="en-US" sz="3100" dirty="0"/>
              <a:t>RN programs weight (kg) and units/hr. Smart pump will calculate drip </a:t>
            </a:r>
            <a:r>
              <a:rPr lang="en-US" sz="3100" dirty="0" smtClean="0"/>
              <a:t>rate</a:t>
            </a:r>
            <a:endParaRPr lang="en-US" sz="3100" dirty="0"/>
          </a:p>
          <a:p>
            <a:pPr lvl="0"/>
            <a:r>
              <a:rPr lang="en-US" sz="3100" dirty="0"/>
              <a:t>RN orders PTT in EMR to be drawn 8 hours after bolus administered</a:t>
            </a:r>
          </a:p>
          <a:p>
            <a:pPr lvl="0"/>
            <a:r>
              <a:rPr lang="en-US" sz="3100" dirty="0"/>
              <a:t>RN completes “heparin protocol flowsheet”</a:t>
            </a:r>
          </a:p>
          <a:p>
            <a:pPr lvl="0"/>
            <a:r>
              <a:rPr lang="en-US" sz="3100" dirty="0"/>
              <a:t>RN reviews PTT result 8 hours after infusion started, and completes the “heparin protocol flowsheet”.  </a:t>
            </a:r>
          </a:p>
          <a:p>
            <a:pPr lvl="1"/>
            <a:r>
              <a:rPr lang="en-US" sz="3100" dirty="0"/>
              <a:t>Flowsheet will advise RN on how to titrate drip and when to order subsequent PTT draw(s)</a:t>
            </a:r>
          </a:p>
          <a:p>
            <a:pPr lvl="0"/>
            <a:r>
              <a:rPr lang="en-US" sz="3100" dirty="0"/>
              <a:t>RN titrates drip and orders PTT draw according to flowsheet instructions </a:t>
            </a:r>
          </a:p>
          <a:p>
            <a:pPr lvl="0"/>
            <a:r>
              <a:rPr lang="en-US" sz="3100" dirty="0" smtClean="0"/>
              <a:t>RN </a:t>
            </a:r>
            <a:r>
              <a:rPr lang="en-US" sz="3100" dirty="0"/>
              <a:t>continues to complete “heparin protocol flowsheet” with each new PTT draw, and follows instructions accordingly</a:t>
            </a:r>
          </a:p>
          <a:p>
            <a:endParaRPr lang="en-US" dirty="0"/>
          </a:p>
        </p:txBody>
      </p:sp>
    </p:spTree>
    <p:extLst>
      <p:ext uri="{BB962C8B-B14F-4D97-AF65-F5344CB8AC3E}">
        <p14:creationId xmlns:p14="http://schemas.microsoft.com/office/powerpoint/2010/main" val="1654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NCLEX Questions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5381" y="1409273"/>
            <a:ext cx="8302716" cy="5250835"/>
          </a:xfrm>
        </p:spPr>
      </p:pic>
    </p:spTree>
    <p:extLst>
      <p:ext uri="{BB962C8B-B14F-4D97-AF65-F5344CB8AC3E}">
        <p14:creationId xmlns:p14="http://schemas.microsoft.com/office/powerpoint/2010/main" val="295286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3" name="Content Placeholder 2"/>
          <p:cNvSpPr>
            <a:spLocks noGrp="1"/>
          </p:cNvSpPr>
          <p:nvPr>
            <p:ph idx="1"/>
          </p:nvPr>
        </p:nvSpPr>
        <p:spPr>
          <a:xfrm>
            <a:off x="1104900" y="1600200"/>
            <a:ext cx="9982200" cy="5257800"/>
          </a:xfrm>
        </p:spPr>
        <p:txBody>
          <a:bodyPr>
            <a:normAutofit/>
          </a:bodyPr>
          <a:lstStyle/>
          <a:p>
            <a:pPr marL="114300" indent="0">
              <a:buNone/>
              <a:defRPr/>
            </a:pPr>
            <a:r>
              <a:rPr lang="en-US" sz="2400" dirty="0"/>
              <a:t>A 45-year-old patient with acute myelogenous leukemia (AML) is considering the possibility of treatment with a hematopoietic stem cell transplant (HSCT). To assist the patient with treatment decisions, the best approach for the nurse to use is to</a:t>
            </a:r>
          </a:p>
          <a:p>
            <a:pPr marL="114300" indent="0">
              <a:buNone/>
              <a:defRPr/>
            </a:pPr>
            <a:r>
              <a:rPr lang="en-US" sz="2400" dirty="0" smtClean="0"/>
              <a:t>a. emphasize </a:t>
            </a:r>
            <a:r>
              <a:rPr lang="en-US" sz="2400" dirty="0"/>
              <a:t>the positive outcomes of a bone marrow transplant.	</a:t>
            </a:r>
          </a:p>
          <a:p>
            <a:pPr marL="114300" indent="0">
              <a:buNone/>
              <a:defRPr/>
            </a:pPr>
            <a:r>
              <a:rPr lang="en-US" sz="2400" dirty="0" smtClean="0"/>
              <a:t>b. discuss </a:t>
            </a:r>
            <a:r>
              <a:rPr lang="en-US" sz="2400" dirty="0"/>
              <a:t>the need for adequate insurance to cover post-HSCT care.	</a:t>
            </a:r>
          </a:p>
          <a:p>
            <a:pPr marL="114300" indent="0">
              <a:buNone/>
              <a:defRPr/>
            </a:pPr>
            <a:r>
              <a:rPr lang="en-US" sz="2400" dirty="0" smtClean="0"/>
              <a:t>c. ask </a:t>
            </a:r>
            <a:r>
              <a:rPr lang="en-US" sz="2400" dirty="0"/>
              <a:t>the patient whether there are any questions or concerns about HSCT.	</a:t>
            </a:r>
          </a:p>
          <a:p>
            <a:pPr marL="114300" indent="0">
              <a:buNone/>
              <a:defRPr/>
            </a:pPr>
            <a:r>
              <a:rPr lang="en-US" sz="2400" dirty="0" smtClean="0"/>
              <a:t>d. explain </a:t>
            </a:r>
            <a:r>
              <a:rPr lang="en-US" sz="2400" dirty="0"/>
              <a:t>that a cure is not possible with any other treatment except HSCT.</a:t>
            </a:r>
          </a:p>
          <a:p>
            <a:pPr marL="0" indent="0">
              <a:buNone/>
              <a:defRPr/>
            </a:pPr>
            <a:endParaRPr lang="en-US" dirty="0"/>
          </a:p>
        </p:txBody>
      </p:sp>
    </p:spTree>
    <p:extLst>
      <p:ext uri="{BB962C8B-B14F-4D97-AF65-F5344CB8AC3E}">
        <p14:creationId xmlns:p14="http://schemas.microsoft.com/office/powerpoint/2010/main" val="21167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63491" name="Content Placeholder 2"/>
          <p:cNvSpPr>
            <a:spLocks noGrp="1"/>
          </p:cNvSpPr>
          <p:nvPr>
            <p:ph idx="1"/>
          </p:nvPr>
        </p:nvSpPr>
        <p:spPr>
          <a:xfrm>
            <a:off x="1104900" y="1600200"/>
            <a:ext cx="9982200" cy="5257800"/>
          </a:xfrm>
        </p:spPr>
        <p:txBody>
          <a:bodyPr>
            <a:normAutofit/>
          </a:bodyPr>
          <a:lstStyle/>
          <a:p>
            <a:r>
              <a:rPr lang="en-US" altLang="en-US" sz="3200" dirty="0" smtClean="0"/>
              <a:t>Answer is C</a:t>
            </a:r>
          </a:p>
          <a:p>
            <a:r>
              <a:rPr lang="en-US" altLang="en-US" sz="3200" dirty="0"/>
              <a:t>Offering the patient an opportunity to ask questions or discuss concerns about HSCT will encourage the patient to voice concerns about this treatment and also will allow the nurse to assess whether the patient needs more information about the procedure. Treatment of AML using chemotherapy is another option for the patient. It is not appropriate for the nurse to ask the patient to consider insurance needs in making this decision.</a:t>
            </a:r>
          </a:p>
          <a:p>
            <a:endParaRPr lang="en-US" altLang="en-US" dirty="0" smtClean="0"/>
          </a:p>
        </p:txBody>
      </p:sp>
    </p:spTree>
    <p:extLst>
      <p:ext uri="{BB962C8B-B14F-4D97-AF65-F5344CB8AC3E}">
        <p14:creationId xmlns:p14="http://schemas.microsoft.com/office/powerpoint/2010/main" val="167372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3" name="Content Placeholder 2"/>
          <p:cNvSpPr>
            <a:spLocks noGrp="1"/>
          </p:cNvSpPr>
          <p:nvPr>
            <p:ph idx="1"/>
          </p:nvPr>
        </p:nvSpPr>
        <p:spPr>
          <a:xfrm>
            <a:off x="1104900" y="1600200"/>
            <a:ext cx="9982200" cy="5257800"/>
          </a:xfrm>
        </p:spPr>
        <p:txBody>
          <a:bodyPr/>
          <a:lstStyle/>
          <a:p>
            <a:pPr marL="114300" indent="0">
              <a:buNone/>
              <a:defRPr/>
            </a:pPr>
            <a:r>
              <a:rPr lang="en-US" sz="3200" dirty="0"/>
              <a:t>A patient with non-Hodgkin’s lymphoma develops a platelet count of 18,000/µl during chemotherapy. An appropriate nursing intervention for the patient based on this finding is to</a:t>
            </a:r>
          </a:p>
          <a:p>
            <a:pPr marL="114300" indent="0">
              <a:buNone/>
              <a:defRPr/>
            </a:pPr>
            <a:r>
              <a:rPr lang="en-US" sz="3200" dirty="0"/>
              <a:t>a.	provide oral hygiene every 2 hours.	</a:t>
            </a:r>
          </a:p>
          <a:p>
            <a:pPr marL="114300" indent="0">
              <a:buNone/>
              <a:defRPr/>
            </a:pPr>
            <a:r>
              <a:rPr lang="en-US" sz="3200" dirty="0"/>
              <a:t>b.	check all stools for occult blood.	</a:t>
            </a:r>
          </a:p>
          <a:p>
            <a:pPr marL="114300" indent="0">
              <a:buNone/>
              <a:defRPr/>
            </a:pPr>
            <a:r>
              <a:rPr lang="en-US" sz="3200" dirty="0"/>
              <a:t>c.	check the temperature every 4 hours.	</a:t>
            </a:r>
          </a:p>
          <a:p>
            <a:pPr marL="114300" indent="0">
              <a:buNone/>
              <a:defRPr/>
            </a:pPr>
            <a:r>
              <a:rPr lang="en-US" sz="3200" dirty="0"/>
              <a:t>d.	encourage fluids to 3000 mL/day.</a:t>
            </a:r>
          </a:p>
          <a:p>
            <a:pPr>
              <a:defRPr/>
            </a:pPr>
            <a:endParaRPr lang="en-US" sz="2800" dirty="0"/>
          </a:p>
        </p:txBody>
      </p:sp>
    </p:spTree>
    <p:extLst>
      <p:ext uri="{BB962C8B-B14F-4D97-AF65-F5344CB8AC3E}">
        <p14:creationId xmlns:p14="http://schemas.microsoft.com/office/powerpoint/2010/main" val="74000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65539" name="Content Placeholder 2"/>
          <p:cNvSpPr>
            <a:spLocks noGrp="1"/>
          </p:cNvSpPr>
          <p:nvPr>
            <p:ph idx="1"/>
          </p:nvPr>
        </p:nvSpPr>
        <p:spPr/>
        <p:txBody>
          <a:bodyPr/>
          <a:lstStyle/>
          <a:p>
            <a:r>
              <a:rPr lang="en-US" altLang="en-US" sz="3200" dirty="0" smtClean="0"/>
              <a:t>Answer is B </a:t>
            </a:r>
          </a:p>
          <a:p>
            <a:r>
              <a:rPr lang="en-US" altLang="en-US" sz="3200" dirty="0"/>
              <a:t>Because the patient is at risk for spontaneous bleeding, the nurse should check stools for occult blood. A low platelet count does not require an increased fluid intake. Oral hygiene is important, but it is not necessary to provide oral care every 2 hours. The low platelet count does not increase risk for infection, so frequent temperature monitoring is not indicated.</a:t>
            </a:r>
          </a:p>
          <a:p>
            <a:endParaRPr lang="en-US" altLang="en-US" dirty="0" smtClean="0"/>
          </a:p>
        </p:txBody>
      </p:sp>
    </p:spTree>
    <p:extLst>
      <p:ext uri="{BB962C8B-B14F-4D97-AF65-F5344CB8AC3E}">
        <p14:creationId xmlns:p14="http://schemas.microsoft.com/office/powerpoint/2010/main" val="38637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66563" name="Content Placeholder 2"/>
          <p:cNvSpPr>
            <a:spLocks noGrp="1"/>
          </p:cNvSpPr>
          <p:nvPr>
            <p:ph idx="1"/>
          </p:nvPr>
        </p:nvSpPr>
        <p:spPr>
          <a:xfrm>
            <a:off x="1104900" y="1600200"/>
            <a:ext cx="9982200" cy="5257800"/>
          </a:xfrm>
        </p:spPr>
        <p:txBody>
          <a:bodyPr>
            <a:normAutofit/>
          </a:bodyPr>
          <a:lstStyle/>
          <a:p>
            <a:pPr marL="114300" indent="0">
              <a:buNone/>
            </a:pPr>
            <a:r>
              <a:rPr lang="en-US" altLang="en-US" sz="3600" dirty="0"/>
              <a:t>Which of the following assessment data obtained by the nurse when caring for a patient with thrombocytopenia should be immediately communicated to the health care provider?</a:t>
            </a:r>
          </a:p>
          <a:p>
            <a:pPr marL="114300" indent="0">
              <a:buNone/>
            </a:pPr>
            <a:r>
              <a:rPr lang="en-US" altLang="en-US" sz="3600" dirty="0"/>
              <a:t>a.	The platelet count is 52,000/µl.	</a:t>
            </a:r>
          </a:p>
          <a:p>
            <a:pPr marL="114300" indent="0">
              <a:buNone/>
            </a:pPr>
            <a:r>
              <a:rPr lang="en-US" altLang="en-US" sz="3600" dirty="0"/>
              <a:t>b.	The patient is difficult to arouse.	</a:t>
            </a:r>
          </a:p>
          <a:p>
            <a:pPr marL="114300" indent="0">
              <a:buNone/>
            </a:pPr>
            <a:r>
              <a:rPr lang="en-US" altLang="en-US" sz="3600" dirty="0"/>
              <a:t>c.	There are large bruises on the back.	</a:t>
            </a:r>
          </a:p>
          <a:p>
            <a:pPr marL="114300" indent="0">
              <a:buNone/>
            </a:pPr>
            <a:r>
              <a:rPr lang="en-US" altLang="en-US" sz="3600" dirty="0"/>
              <a:t>d.	There are purpura on the oral mucosa.</a:t>
            </a:r>
          </a:p>
        </p:txBody>
      </p:sp>
    </p:spTree>
    <p:extLst>
      <p:ext uri="{BB962C8B-B14F-4D97-AF65-F5344CB8AC3E}">
        <p14:creationId xmlns:p14="http://schemas.microsoft.com/office/powerpoint/2010/main" val="20198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67587" name="Content Placeholder 2"/>
          <p:cNvSpPr>
            <a:spLocks noGrp="1"/>
          </p:cNvSpPr>
          <p:nvPr>
            <p:ph idx="1"/>
          </p:nvPr>
        </p:nvSpPr>
        <p:spPr/>
        <p:txBody>
          <a:bodyPr>
            <a:normAutofit lnSpcReduction="10000"/>
          </a:bodyPr>
          <a:lstStyle/>
          <a:p>
            <a:r>
              <a:rPr lang="en-US" altLang="en-US" sz="4000" dirty="0" smtClean="0"/>
              <a:t>Answer is B </a:t>
            </a:r>
          </a:p>
          <a:p>
            <a:r>
              <a:rPr lang="en-US" altLang="en-US" sz="4000" dirty="0"/>
              <a:t>Difficulty in arousing the patient may indicate a cerebral hemorrhage, which is life threatening and requires immediate action. The other information should be documented and reported, but would not be unusual in a patient with thrombocytopenia.</a:t>
            </a:r>
          </a:p>
          <a:p>
            <a:endParaRPr lang="en-US" altLang="en-US" sz="3200" dirty="0"/>
          </a:p>
        </p:txBody>
      </p:sp>
    </p:spTree>
    <p:extLst>
      <p:ext uri="{BB962C8B-B14F-4D97-AF65-F5344CB8AC3E}">
        <p14:creationId xmlns:p14="http://schemas.microsoft.com/office/powerpoint/2010/main" val="34962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3" name="Content Placeholder 2"/>
          <p:cNvSpPr>
            <a:spLocks noGrp="1"/>
          </p:cNvSpPr>
          <p:nvPr>
            <p:ph idx="1"/>
          </p:nvPr>
        </p:nvSpPr>
        <p:spPr>
          <a:xfrm>
            <a:off x="1104900" y="1600200"/>
            <a:ext cx="9982200" cy="5257800"/>
          </a:xfrm>
        </p:spPr>
        <p:txBody>
          <a:bodyPr>
            <a:normAutofit lnSpcReduction="10000"/>
          </a:bodyPr>
          <a:lstStyle/>
          <a:p>
            <a:pPr marL="114300" indent="0">
              <a:buNone/>
              <a:defRPr/>
            </a:pPr>
            <a:r>
              <a:rPr lang="en-US" sz="2800" dirty="0"/>
              <a:t>Which nursing action should the nurse delegate to nursing assistive personnel (NAP) when administering a transfusion of packed red blood cells (PRBCs) to a patient with blood loss?</a:t>
            </a:r>
          </a:p>
          <a:p>
            <a:pPr marL="114300" indent="0">
              <a:buNone/>
              <a:defRPr/>
            </a:pPr>
            <a:r>
              <a:rPr lang="en-US" sz="2800" dirty="0" smtClean="0"/>
              <a:t>a. Verify </a:t>
            </a:r>
            <a:r>
              <a:rPr lang="en-US" sz="2800" dirty="0"/>
              <a:t>the patient identification (ID) according to hospital policy</a:t>
            </a:r>
            <a:r>
              <a:rPr lang="en-US" sz="2800" dirty="0" smtClean="0"/>
              <a:t>.</a:t>
            </a:r>
            <a:endParaRPr lang="en-US" sz="2800" dirty="0"/>
          </a:p>
          <a:p>
            <a:pPr marL="114300" indent="0">
              <a:buNone/>
              <a:defRPr/>
            </a:pPr>
            <a:r>
              <a:rPr lang="en-US" sz="2800" dirty="0" smtClean="0"/>
              <a:t>b. Obtain </a:t>
            </a:r>
            <a:r>
              <a:rPr lang="en-US" sz="2800" dirty="0"/>
              <a:t>the temperature, blood pressure, and pulse before the transfusion.	</a:t>
            </a:r>
          </a:p>
          <a:p>
            <a:pPr marL="114300" indent="0">
              <a:buNone/>
              <a:defRPr/>
            </a:pPr>
            <a:r>
              <a:rPr lang="en-US" sz="2800" dirty="0" smtClean="0"/>
              <a:t>c. Double-check </a:t>
            </a:r>
            <a:r>
              <a:rPr lang="en-US" sz="2800" dirty="0"/>
              <a:t>the product numbers on the PRBCs with the patient ID band.	</a:t>
            </a:r>
          </a:p>
          <a:p>
            <a:pPr marL="114300" indent="0">
              <a:buNone/>
              <a:defRPr/>
            </a:pPr>
            <a:r>
              <a:rPr lang="en-US" sz="2800" dirty="0" smtClean="0"/>
              <a:t>d. Monitor </a:t>
            </a:r>
            <a:r>
              <a:rPr lang="en-US" sz="2800" dirty="0"/>
              <a:t>the patient for shortness of breath or chest pain during the transfusion.</a:t>
            </a:r>
          </a:p>
          <a:p>
            <a:pPr>
              <a:defRPr/>
            </a:pPr>
            <a:endParaRPr lang="en-US" dirty="0"/>
          </a:p>
        </p:txBody>
      </p:sp>
    </p:spTree>
    <p:extLst>
      <p:ext uri="{BB962C8B-B14F-4D97-AF65-F5344CB8AC3E}">
        <p14:creationId xmlns:p14="http://schemas.microsoft.com/office/powerpoint/2010/main" val="135527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69635" name="Content Placeholder 2"/>
          <p:cNvSpPr>
            <a:spLocks noGrp="1"/>
          </p:cNvSpPr>
          <p:nvPr>
            <p:ph idx="1"/>
          </p:nvPr>
        </p:nvSpPr>
        <p:spPr/>
        <p:txBody>
          <a:bodyPr/>
          <a:lstStyle/>
          <a:p>
            <a:r>
              <a:rPr lang="en-US" altLang="en-US" sz="4000" dirty="0"/>
              <a:t>Answer is B</a:t>
            </a:r>
          </a:p>
          <a:p>
            <a:r>
              <a:rPr lang="en-US" altLang="en-US" sz="4000" dirty="0"/>
              <a:t>NAP education includes measurement of vital signs. The NAP would report the vital signs to the RN. The other actions require more education and a larger scope of practice and should be done by licensed nursing staff members.</a:t>
            </a:r>
          </a:p>
          <a:p>
            <a:endParaRPr lang="en-US" altLang="en-US" dirty="0" smtClean="0"/>
          </a:p>
        </p:txBody>
      </p:sp>
    </p:spTree>
    <p:extLst>
      <p:ext uri="{BB962C8B-B14F-4D97-AF65-F5344CB8AC3E}">
        <p14:creationId xmlns:p14="http://schemas.microsoft.com/office/powerpoint/2010/main" val="25775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Most Important Medications</a:t>
            </a:r>
          </a:p>
        </p:txBody>
      </p:sp>
      <p:sp>
        <p:nvSpPr>
          <p:cNvPr id="6147" name="Content Placeholder 2"/>
          <p:cNvSpPr>
            <a:spLocks noGrp="1"/>
          </p:cNvSpPr>
          <p:nvPr>
            <p:ph idx="1"/>
          </p:nvPr>
        </p:nvSpPr>
        <p:spPr/>
        <p:txBody>
          <a:bodyPr>
            <a:normAutofit/>
          </a:bodyPr>
          <a:lstStyle/>
          <a:p>
            <a:r>
              <a:rPr lang="en-US" altLang="en-US" sz="3200" dirty="0" smtClean="0"/>
              <a:t>What are commonly used anticoagulants and thrombolytic agents, their antidotes (if appropriate), and the lab tests that monitor their effectiveness.</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799" y="3276601"/>
            <a:ext cx="4004481" cy="308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1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3" name="Content Placeholder 2"/>
          <p:cNvSpPr>
            <a:spLocks noGrp="1"/>
          </p:cNvSpPr>
          <p:nvPr>
            <p:ph idx="1"/>
          </p:nvPr>
        </p:nvSpPr>
        <p:spPr/>
        <p:txBody>
          <a:bodyPr>
            <a:normAutofit fontScale="92500"/>
          </a:bodyPr>
          <a:lstStyle/>
          <a:p>
            <a:pPr marL="114300" indent="0">
              <a:buNone/>
              <a:defRPr/>
            </a:pPr>
            <a:r>
              <a:rPr lang="en-US" sz="3200" dirty="0"/>
              <a:t>Fifteen minutes after a transfusion of packed red blood cells is started, a patient complains of back pain and dyspnea. The pulse rate is 124. The nurse’s first action should be to</a:t>
            </a:r>
          </a:p>
          <a:p>
            <a:pPr marL="114300" indent="0">
              <a:buNone/>
              <a:defRPr/>
            </a:pPr>
            <a:r>
              <a:rPr lang="en-US" sz="3200" dirty="0" smtClean="0"/>
              <a:t>a. administer </a:t>
            </a:r>
            <a:r>
              <a:rPr lang="en-US" sz="3200" dirty="0"/>
              <a:t>oxygen therapy at a high flow rate.	</a:t>
            </a:r>
          </a:p>
          <a:p>
            <a:pPr marL="114300" indent="0">
              <a:buNone/>
              <a:defRPr/>
            </a:pPr>
            <a:r>
              <a:rPr lang="en-US" sz="3200" dirty="0" smtClean="0"/>
              <a:t>b. obtain </a:t>
            </a:r>
            <a:r>
              <a:rPr lang="en-US" sz="3200" dirty="0"/>
              <a:t>a urine specimen to send to the </a:t>
            </a:r>
            <a:r>
              <a:rPr lang="en-US" sz="3200" dirty="0" smtClean="0"/>
              <a:t>laboratory.</a:t>
            </a:r>
            <a:endParaRPr lang="en-US" sz="3200" dirty="0"/>
          </a:p>
          <a:p>
            <a:pPr marL="114300" indent="0">
              <a:buNone/>
              <a:defRPr/>
            </a:pPr>
            <a:r>
              <a:rPr lang="en-US" sz="3200" dirty="0" smtClean="0"/>
              <a:t>c. notify </a:t>
            </a:r>
            <a:r>
              <a:rPr lang="en-US" sz="3200" dirty="0"/>
              <a:t>the health care provider about the </a:t>
            </a:r>
            <a:r>
              <a:rPr lang="en-US" sz="3200" dirty="0" smtClean="0"/>
              <a:t>symptoms</a:t>
            </a:r>
            <a:endParaRPr lang="en-US" sz="3200" dirty="0"/>
          </a:p>
          <a:p>
            <a:pPr marL="114300" indent="0">
              <a:buNone/>
              <a:defRPr/>
            </a:pPr>
            <a:r>
              <a:rPr lang="en-US" sz="3200" dirty="0" smtClean="0"/>
              <a:t>d. disconnect </a:t>
            </a:r>
            <a:r>
              <a:rPr lang="en-US" sz="3200" dirty="0"/>
              <a:t>the transfusion and infuse normal saline.</a:t>
            </a:r>
          </a:p>
          <a:p>
            <a:pPr>
              <a:defRPr/>
            </a:pPr>
            <a:endParaRPr lang="en-US" sz="2800" dirty="0"/>
          </a:p>
        </p:txBody>
      </p:sp>
    </p:spTree>
    <p:extLst>
      <p:ext uri="{BB962C8B-B14F-4D97-AF65-F5344CB8AC3E}">
        <p14:creationId xmlns:p14="http://schemas.microsoft.com/office/powerpoint/2010/main" val="28166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71683" name="Content Placeholder 2"/>
          <p:cNvSpPr>
            <a:spLocks noGrp="1"/>
          </p:cNvSpPr>
          <p:nvPr>
            <p:ph idx="1"/>
          </p:nvPr>
        </p:nvSpPr>
        <p:spPr/>
        <p:txBody>
          <a:bodyPr>
            <a:normAutofit lnSpcReduction="10000"/>
          </a:bodyPr>
          <a:lstStyle/>
          <a:p>
            <a:r>
              <a:rPr lang="en-US" altLang="en-US" sz="4000" dirty="0" smtClean="0"/>
              <a:t>Answer is D</a:t>
            </a:r>
          </a:p>
          <a:p>
            <a:r>
              <a:rPr lang="en-US" altLang="en-US" sz="4000" dirty="0"/>
              <a:t>The patient’s symptoms indicate a possible acute hemolytic reaction caused by the transfusion. The first action should be to disconnect the transfusion and infuse normal saline. The other actions also are needed but are not the highest priority</a:t>
            </a:r>
            <a:r>
              <a:rPr lang="en-US" altLang="en-US" sz="4000" dirty="0" smtClean="0"/>
              <a:t>.</a:t>
            </a:r>
          </a:p>
          <a:p>
            <a:endParaRPr lang="en-US" altLang="en-US" dirty="0" smtClean="0"/>
          </a:p>
        </p:txBody>
      </p:sp>
    </p:spTree>
    <p:extLst>
      <p:ext uri="{BB962C8B-B14F-4D97-AF65-F5344CB8AC3E}">
        <p14:creationId xmlns:p14="http://schemas.microsoft.com/office/powerpoint/2010/main" val="212732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 </a:t>
            </a:r>
            <a:endParaRPr lang="en-US" dirty="0"/>
          </a:p>
        </p:txBody>
      </p:sp>
      <p:sp>
        <p:nvSpPr>
          <p:cNvPr id="3" name="Content Placeholder 2"/>
          <p:cNvSpPr>
            <a:spLocks noGrp="1"/>
          </p:cNvSpPr>
          <p:nvPr>
            <p:ph idx="1"/>
          </p:nvPr>
        </p:nvSpPr>
        <p:spPr>
          <a:xfrm>
            <a:off x="1104900" y="1600200"/>
            <a:ext cx="9982200" cy="5257800"/>
          </a:xfrm>
        </p:spPr>
        <p:txBody>
          <a:bodyPr>
            <a:normAutofit/>
          </a:bodyPr>
          <a:lstStyle/>
          <a:p>
            <a:pPr marL="114300" indent="0">
              <a:buNone/>
              <a:defRPr/>
            </a:pPr>
            <a:r>
              <a:rPr lang="en-US" sz="2800" dirty="0"/>
              <a:t>All of these patients call the outpatient clinic and ask to make an appointment as soon as possible. Which patient should the nurse schedule to be seen first?</a:t>
            </a:r>
          </a:p>
          <a:p>
            <a:pPr marL="114300" indent="0">
              <a:buNone/>
              <a:defRPr/>
            </a:pPr>
            <a:r>
              <a:rPr lang="en-US" sz="2800" dirty="0" smtClean="0"/>
              <a:t>a. 19-year-old </a:t>
            </a:r>
            <a:r>
              <a:rPr lang="en-US" sz="2800" dirty="0"/>
              <a:t>with no previous health problems who has a nontender lump in the axilla	</a:t>
            </a:r>
          </a:p>
          <a:p>
            <a:pPr marL="114300" indent="0">
              <a:buNone/>
              <a:defRPr/>
            </a:pPr>
            <a:r>
              <a:rPr lang="en-US" sz="2800" dirty="0" smtClean="0"/>
              <a:t>b. 46-year-old </a:t>
            </a:r>
            <a:r>
              <a:rPr lang="en-US" sz="2800" dirty="0"/>
              <a:t>with sickle cell anemia who says “that my eyes always look sort of yellow”	</a:t>
            </a:r>
          </a:p>
          <a:p>
            <a:pPr marL="114300" indent="0">
              <a:buNone/>
              <a:defRPr/>
            </a:pPr>
            <a:r>
              <a:rPr lang="en-US" sz="2800" dirty="0" smtClean="0"/>
              <a:t>c. 21-year-old </a:t>
            </a:r>
            <a:r>
              <a:rPr lang="en-US" sz="2800" dirty="0"/>
              <a:t>with hemophilia who wants to learn how to self-administer factor VII replacement	</a:t>
            </a:r>
          </a:p>
          <a:p>
            <a:pPr marL="114300" indent="0">
              <a:buNone/>
              <a:defRPr/>
            </a:pPr>
            <a:r>
              <a:rPr lang="en-US" sz="2800" dirty="0" smtClean="0"/>
              <a:t>d. 50-year-old </a:t>
            </a:r>
            <a:r>
              <a:rPr lang="en-US" sz="2800" dirty="0"/>
              <a:t>with early-stage chronic lymphocytic leukemia who has complaints of chronic fatigue</a:t>
            </a:r>
          </a:p>
          <a:p>
            <a:pPr>
              <a:defRPr/>
            </a:pPr>
            <a:endParaRPr lang="en-US" dirty="0"/>
          </a:p>
        </p:txBody>
      </p:sp>
    </p:spTree>
    <p:extLst>
      <p:ext uri="{BB962C8B-B14F-4D97-AF65-F5344CB8AC3E}">
        <p14:creationId xmlns:p14="http://schemas.microsoft.com/office/powerpoint/2010/main" val="285802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a:t>
            </a:r>
            <a:endParaRPr lang="en-US" dirty="0"/>
          </a:p>
        </p:txBody>
      </p:sp>
      <p:sp>
        <p:nvSpPr>
          <p:cNvPr id="75779" name="Content Placeholder 2"/>
          <p:cNvSpPr>
            <a:spLocks noGrp="1"/>
          </p:cNvSpPr>
          <p:nvPr>
            <p:ph idx="1"/>
          </p:nvPr>
        </p:nvSpPr>
        <p:spPr/>
        <p:txBody>
          <a:bodyPr>
            <a:normAutofit lnSpcReduction="10000"/>
          </a:bodyPr>
          <a:lstStyle/>
          <a:p>
            <a:r>
              <a:rPr lang="en-US" altLang="en-US" sz="4000" dirty="0" smtClean="0"/>
              <a:t>Answer is A</a:t>
            </a:r>
          </a:p>
          <a:p>
            <a:r>
              <a:rPr lang="en-US" altLang="en-US" sz="4000" dirty="0"/>
              <a:t>The patient’s age and presence of a nontender axillary lump suggest possible lymphoma, which needs rapid diagnosis and treatment. The other patients have questions about treatment or symptoms that are consistent with their diagnosis but do not need to be seen urgently.</a:t>
            </a:r>
          </a:p>
          <a:p>
            <a:endParaRPr lang="en-US" altLang="en-US" sz="3200" dirty="0"/>
          </a:p>
        </p:txBody>
      </p:sp>
    </p:spTree>
    <p:extLst>
      <p:ext uri="{BB962C8B-B14F-4D97-AF65-F5344CB8AC3E}">
        <p14:creationId xmlns:p14="http://schemas.microsoft.com/office/powerpoint/2010/main" val="4172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And the winner is……..</a:t>
            </a:r>
            <a:endParaRPr lang="en-US" sz="3600" dirty="0"/>
          </a:p>
        </p:txBody>
      </p:sp>
      <p:pic>
        <p:nvPicPr>
          <p:cNvPr id="768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40089" y="1600200"/>
            <a:ext cx="5102225" cy="4800600"/>
          </a:xfrm>
        </p:spPr>
      </p:pic>
    </p:spTree>
    <p:extLst>
      <p:ext uri="{BB962C8B-B14F-4D97-AF65-F5344CB8AC3E}">
        <p14:creationId xmlns:p14="http://schemas.microsoft.com/office/powerpoint/2010/main" val="289077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t>Most Important Medications</a:t>
            </a:r>
            <a:endParaRPr lang="en-US" sz="3600" dirty="0"/>
          </a:p>
        </p:txBody>
      </p:sp>
      <p:sp>
        <p:nvSpPr>
          <p:cNvPr id="7171" name="Content Placeholder 2"/>
          <p:cNvSpPr>
            <a:spLocks noGrp="1"/>
          </p:cNvSpPr>
          <p:nvPr>
            <p:ph idx="1"/>
          </p:nvPr>
        </p:nvSpPr>
        <p:spPr>
          <a:xfrm>
            <a:off x="1104900" y="1600200"/>
            <a:ext cx="9982200" cy="5257800"/>
          </a:xfrm>
        </p:spPr>
        <p:txBody>
          <a:bodyPr>
            <a:noAutofit/>
          </a:bodyPr>
          <a:lstStyle/>
          <a:p>
            <a:r>
              <a:rPr lang="en-US" altLang="en-US" sz="2400" dirty="0"/>
              <a:t>Anticoagulants: prevents or delays coagulation of blood.</a:t>
            </a:r>
          </a:p>
          <a:p>
            <a:pPr lvl="1"/>
            <a:r>
              <a:rPr lang="en-US" altLang="en-US" sz="2400" dirty="0" smtClean="0"/>
              <a:t>Heparin (</a:t>
            </a:r>
            <a:r>
              <a:rPr lang="en-US" altLang="en-US" sz="2400" dirty="0" err="1" smtClean="0"/>
              <a:t>aPTT</a:t>
            </a:r>
            <a:r>
              <a:rPr lang="en-US" altLang="en-US" sz="2400" dirty="0" smtClean="0"/>
              <a:t>), protamine sulfate</a:t>
            </a:r>
          </a:p>
          <a:p>
            <a:pPr lvl="1"/>
            <a:r>
              <a:rPr lang="en-US" altLang="en-US" sz="2400" dirty="0" smtClean="0"/>
              <a:t>LMWH (</a:t>
            </a:r>
            <a:r>
              <a:rPr lang="en-US" altLang="en-US" sz="2400" dirty="0" err="1" smtClean="0"/>
              <a:t>Lovenox</a:t>
            </a:r>
            <a:r>
              <a:rPr lang="en-US" altLang="en-US" sz="2400" dirty="0" smtClean="0"/>
              <a:t>), CBC, platelets, protamine sulfate</a:t>
            </a:r>
          </a:p>
          <a:p>
            <a:pPr lvl="1"/>
            <a:r>
              <a:rPr lang="en-US" altLang="en-US" sz="2400" dirty="0" smtClean="0"/>
              <a:t>Coumadin (INR) Vitamin K</a:t>
            </a:r>
          </a:p>
          <a:p>
            <a:r>
              <a:rPr lang="en-US" altLang="en-US" sz="2400" dirty="0" err="1"/>
              <a:t>Thrombolytics</a:t>
            </a:r>
            <a:r>
              <a:rPr lang="en-US" altLang="en-US" sz="2400" dirty="0"/>
              <a:t>: dissolves thrombi, due to short half-life treatment may be only symptomatic, or possible </a:t>
            </a:r>
            <a:r>
              <a:rPr lang="en-US" altLang="en-US" sz="2400" dirty="0" err="1"/>
              <a:t>Amicar</a:t>
            </a:r>
            <a:endParaRPr lang="en-US" altLang="en-US" sz="2400" dirty="0"/>
          </a:p>
          <a:p>
            <a:pPr lvl="1"/>
            <a:r>
              <a:rPr lang="en-US" altLang="en-US" sz="2400" dirty="0" smtClean="0"/>
              <a:t>Labs include </a:t>
            </a:r>
            <a:r>
              <a:rPr lang="en-US" altLang="en-US" sz="2400" dirty="0" err="1" smtClean="0"/>
              <a:t>aPtt</a:t>
            </a:r>
            <a:r>
              <a:rPr lang="en-US" altLang="en-US" sz="2400" dirty="0" smtClean="0"/>
              <a:t>, H/H, platelets </a:t>
            </a:r>
          </a:p>
          <a:p>
            <a:pPr lvl="1"/>
            <a:r>
              <a:rPr lang="en-US" altLang="en-US" sz="2400" dirty="0" smtClean="0"/>
              <a:t>Streptokinase</a:t>
            </a:r>
          </a:p>
          <a:p>
            <a:pPr lvl="1"/>
            <a:r>
              <a:rPr lang="en-US" altLang="en-US" sz="2400" dirty="0" err="1" smtClean="0"/>
              <a:t>Alteplase</a:t>
            </a:r>
            <a:r>
              <a:rPr lang="en-US" altLang="en-US" sz="2400" dirty="0" smtClean="0"/>
              <a:t> (</a:t>
            </a:r>
            <a:r>
              <a:rPr lang="en-US" altLang="en-US" sz="2400" dirty="0" err="1" smtClean="0"/>
              <a:t>activase</a:t>
            </a:r>
            <a:r>
              <a:rPr lang="en-US" altLang="en-US" sz="2400" dirty="0" smtClean="0"/>
              <a:t>, t-PA) </a:t>
            </a:r>
          </a:p>
          <a:p>
            <a:r>
              <a:rPr lang="en-US" altLang="en-US" sz="2400" dirty="0"/>
              <a:t>Aspirin- decreases platelet aggregation by inhibiting the production of thromboxane (chemical that calls to other platelets to help out) </a:t>
            </a:r>
          </a:p>
        </p:txBody>
      </p:sp>
    </p:spTree>
    <p:extLst>
      <p:ext uri="{BB962C8B-B14F-4D97-AF65-F5344CB8AC3E}">
        <p14:creationId xmlns:p14="http://schemas.microsoft.com/office/powerpoint/2010/main" val="2036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Most Important Lab Values</a:t>
            </a:r>
          </a:p>
        </p:txBody>
      </p:sp>
      <p:sp>
        <p:nvSpPr>
          <p:cNvPr id="8195" name="Content Placeholder 2"/>
          <p:cNvSpPr>
            <a:spLocks noGrp="1"/>
          </p:cNvSpPr>
          <p:nvPr>
            <p:ph idx="1"/>
          </p:nvPr>
        </p:nvSpPr>
        <p:spPr>
          <a:xfrm>
            <a:off x="1104900" y="1600200"/>
            <a:ext cx="9982200" cy="5257800"/>
          </a:xfrm>
        </p:spPr>
        <p:txBody>
          <a:bodyPr>
            <a:normAutofit/>
          </a:bodyPr>
          <a:lstStyle/>
          <a:p>
            <a:r>
              <a:rPr lang="en-US" altLang="en-US" sz="2800" dirty="0"/>
              <a:t>PT- prothrombin time- measures how long takes blood to clot (11-12.5 seconds) Warfarin therapy monitored with this value. INR (international normalized ratio 0.8-1.2) stands for a way of standardizing the results of prothrombin time tests. INR therapeutic 2.0-3.0</a:t>
            </a:r>
          </a:p>
          <a:p>
            <a:r>
              <a:rPr lang="en-US" altLang="en-US" sz="2800" dirty="0"/>
              <a:t>Another blood clotting test, called partial thromboplastin time (PTT), measures other clotting factors. Partial thromboplastin time and prothrombin time are often done at the same time to check for bleeding problems or the chance for too much bleeding in surgery. Each tests looks at specific clotting factors.</a:t>
            </a:r>
          </a:p>
        </p:txBody>
      </p:sp>
    </p:spTree>
    <p:extLst>
      <p:ext uri="{BB962C8B-B14F-4D97-AF65-F5344CB8AC3E}">
        <p14:creationId xmlns:p14="http://schemas.microsoft.com/office/powerpoint/2010/main" val="11562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t>Most Important Lab Values</a:t>
            </a:r>
          </a:p>
        </p:txBody>
      </p:sp>
      <p:sp>
        <p:nvSpPr>
          <p:cNvPr id="9219" name="Content Placeholder 2"/>
          <p:cNvSpPr>
            <a:spLocks noGrp="1"/>
          </p:cNvSpPr>
          <p:nvPr>
            <p:ph idx="1"/>
          </p:nvPr>
        </p:nvSpPr>
        <p:spPr>
          <a:xfrm>
            <a:off x="1104900" y="1600200"/>
            <a:ext cx="9982200" cy="5257800"/>
          </a:xfrm>
        </p:spPr>
        <p:txBody>
          <a:bodyPr>
            <a:normAutofit lnSpcReduction="10000"/>
          </a:bodyPr>
          <a:lstStyle/>
          <a:p>
            <a:r>
              <a:rPr lang="en-US" altLang="en-US" sz="3600" dirty="0"/>
              <a:t>Platelets- 150,000-400,000. If to high or to low? </a:t>
            </a:r>
          </a:p>
          <a:p>
            <a:r>
              <a:rPr lang="en-US" altLang="en-US" sz="3600" dirty="0"/>
              <a:t>Hematocrit-measures the percentage of the volume of whole blood that is made up of red blood cells. </a:t>
            </a:r>
          </a:p>
          <a:p>
            <a:r>
              <a:rPr lang="en-US" altLang="en-US" sz="3600" dirty="0"/>
              <a:t>Hemoglobin- </a:t>
            </a:r>
            <a:r>
              <a:rPr lang="en-US" altLang="en-US" sz="3600" dirty="0" err="1"/>
              <a:t>heme</a:t>
            </a:r>
            <a:r>
              <a:rPr lang="en-US" altLang="en-US" sz="3600" dirty="0"/>
              <a:t> (iron), globin (protein) O2 attaches to iron and CO2 attaches to globin. What happens is decreased hemoglobin levels? </a:t>
            </a:r>
            <a:endParaRPr lang="en-US" altLang="en-US" sz="3600" dirty="0" smtClean="0"/>
          </a:p>
          <a:p>
            <a:r>
              <a:rPr lang="en-US" altLang="en-US" sz="3600" dirty="0" smtClean="0"/>
              <a:t>Iron levels</a:t>
            </a:r>
            <a:endParaRPr lang="en-US" altLang="en-US" sz="3600" dirty="0"/>
          </a:p>
          <a:p>
            <a:endParaRPr lang="en-US" altLang="en-US" dirty="0" smtClean="0"/>
          </a:p>
        </p:txBody>
      </p:sp>
    </p:spTree>
    <p:extLst>
      <p:ext uri="{BB962C8B-B14F-4D97-AF65-F5344CB8AC3E}">
        <p14:creationId xmlns:p14="http://schemas.microsoft.com/office/powerpoint/2010/main" val="35990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7620000" cy="1143000"/>
          </a:xfrm>
        </p:spPr>
        <p:txBody>
          <a:bodyPr>
            <a:normAutofit/>
          </a:bodyPr>
          <a:lstStyle/>
          <a:p>
            <a:pPr>
              <a:defRPr/>
            </a:pPr>
            <a:r>
              <a:rPr lang="en-US" sz="3600" dirty="0" smtClean="0"/>
              <a:t>Review </a:t>
            </a:r>
            <a:endParaRPr lang="en-US" sz="3600" dirty="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934" y="1695734"/>
            <a:ext cx="6869373" cy="4928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1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424</TotalTime>
  <Words>2561</Words>
  <Application>Microsoft Office PowerPoint</Application>
  <PresentationFormat>Widescreen</PresentationFormat>
  <Paragraphs>238</Paragraphs>
  <Slides>54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Euphemia</vt:lpstr>
      <vt:lpstr>Plantagenet Cherokee</vt:lpstr>
      <vt:lpstr>Wingdings</vt:lpstr>
      <vt:lpstr>Academic Literature 16x9</vt:lpstr>
      <vt:lpstr>Hematology</vt:lpstr>
      <vt:lpstr>Pathophysiology Review: Understanding blood</vt:lpstr>
      <vt:lpstr>Pathophysiology Review: Understanding clotting</vt:lpstr>
      <vt:lpstr>Pathophysiology Review: Understanding clotting</vt:lpstr>
      <vt:lpstr>Most Important Medications</vt:lpstr>
      <vt:lpstr>Most Important Medications</vt:lpstr>
      <vt:lpstr>Most Important Lab Values</vt:lpstr>
      <vt:lpstr>Most Important Lab Values</vt:lpstr>
      <vt:lpstr>Review </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Nursing Priorities/Plan of Care</vt:lpstr>
      <vt:lpstr>Assessments to Identify Complications</vt:lpstr>
      <vt:lpstr>Interventions to Rescue</vt:lpstr>
      <vt:lpstr>Patient Education Priorities </vt:lpstr>
      <vt:lpstr>PowerPoint Presentation</vt:lpstr>
      <vt:lpstr>Heparin Protocol </vt:lpstr>
      <vt:lpstr>Heparin Protocol </vt:lpstr>
      <vt:lpstr>NCLEX Questions</vt:lpstr>
      <vt:lpstr>Q </vt:lpstr>
      <vt:lpstr>A </vt:lpstr>
      <vt:lpstr>Q </vt:lpstr>
      <vt:lpstr>A </vt:lpstr>
      <vt:lpstr>Q </vt:lpstr>
      <vt:lpstr>A </vt:lpstr>
      <vt:lpstr>Q </vt:lpstr>
      <vt:lpstr>A </vt:lpstr>
      <vt:lpstr>Q </vt:lpstr>
      <vt:lpstr>A </vt:lpstr>
      <vt:lpstr>Q </vt:lpstr>
      <vt:lpstr>A </vt:lpstr>
      <vt:lpstr>And the winner is……..</vt:lpstr>
    </vt:vector>
  </TitlesOfParts>
  <Company>Great Basin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Great Basin College</dc:creator>
  <cp:lastModifiedBy>Joe Johnston</cp:lastModifiedBy>
  <cp:revision>23</cp:revision>
  <dcterms:created xsi:type="dcterms:W3CDTF">2017-08-21T16:26:20Z</dcterms:created>
  <dcterms:modified xsi:type="dcterms:W3CDTF">2017-09-06T00:13:47Z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