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63" r:id="rId2"/>
    <p:sldId id="337" r:id="rId3"/>
    <p:sldId id="338" r:id="rId4"/>
    <p:sldId id="340" r:id="rId5"/>
    <p:sldId id="344" r:id="rId6"/>
    <p:sldId id="330" r:id="rId7"/>
    <p:sldId id="331" r:id="rId8"/>
    <p:sldId id="257" r:id="rId9"/>
    <p:sldId id="299" r:id="rId10"/>
    <p:sldId id="329" r:id="rId11"/>
    <p:sldId id="258" r:id="rId12"/>
    <p:sldId id="302" r:id="rId13"/>
    <p:sldId id="327" r:id="rId14"/>
    <p:sldId id="260" r:id="rId15"/>
    <p:sldId id="332" r:id="rId16"/>
    <p:sldId id="320" r:id="rId17"/>
    <p:sldId id="321" r:id="rId18"/>
    <p:sldId id="334" r:id="rId19"/>
    <p:sldId id="346" r:id="rId20"/>
    <p:sldId id="345" r:id="rId21"/>
    <p:sldId id="342" r:id="rId22"/>
    <p:sldId id="261" r:id="rId23"/>
    <p:sldId id="336" r:id="rId24"/>
    <p:sldId id="322" r:id="rId25"/>
    <p:sldId id="323" r:id="rId26"/>
    <p:sldId id="328" r:id="rId27"/>
    <p:sldId id="262" r:id="rId28"/>
    <p:sldId id="324" r:id="rId29"/>
    <p:sldId id="333" r:id="rId30"/>
    <p:sldId id="347" r:id="rId31"/>
    <p:sldId id="325" r:id="rId32"/>
    <p:sldId id="32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6311" autoAdjust="0"/>
  </p:normalViewPr>
  <p:slideViewPr>
    <p:cSldViewPr snapToGrid="0">
      <p:cViewPr varScale="1">
        <p:scale>
          <a:sx n="71" d="100"/>
          <a:sy n="71" d="100"/>
        </p:scale>
        <p:origin x="2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2F6D1-213F-443C-812A-1BB9A2D0D470}" type="datetimeFigureOut">
              <a:rPr lang="en-US" smtClean="0"/>
              <a:t>9/26/2017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81B2A-AADD-4442-92F1-EA07DA2FBB9F}" type="slidenum">
              <a:rPr lang="en-US" smtClean="0"/>
              <a:t>‹#›</a:t>
            </a:fld>
            <a:endParaRPr lang="en-US"/>
          </a:p>
        </p:txBody>
      </p:sp>
    </p:spTree>
    <p:extLst>
      <p:ext uri="{BB962C8B-B14F-4D97-AF65-F5344CB8AC3E}">
        <p14:creationId xmlns:p14="http://schemas.microsoft.com/office/powerpoint/2010/main" val="296321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1</a:t>
            </a:fld>
            <a:endParaRPr lang="en-US"/>
          </a:p>
        </p:txBody>
      </p:sp>
    </p:spTree>
    <p:extLst>
      <p:ext uri="{BB962C8B-B14F-4D97-AF65-F5344CB8AC3E}">
        <p14:creationId xmlns:p14="http://schemas.microsoft.com/office/powerpoint/2010/main" val="3407913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15</a:t>
            </a:fld>
            <a:endParaRPr lang="en-US"/>
          </a:p>
        </p:txBody>
      </p:sp>
    </p:spTree>
    <p:extLst>
      <p:ext uri="{BB962C8B-B14F-4D97-AF65-F5344CB8AC3E}">
        <p14:creationId xmlns:p14="http://schemas.microsoft.com/office/powerpoint/2010/main" val="74784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17</a:t>
            </a:fld>
            <a:endParaRPr lang="en-US"/>
          </a:p>
        </p:txBody>
      </p:sp>
    </p:spTree>
    <p:extLst>
      <p:ext uri="{BB962C8B-B14F-4D97-AF65-F5344CB8AC3E}">
        <p14:creationId xmlns:p14="http://schemas.microsoft.com/office/powerpoint/2010/main" val="3305091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Cultures- not definitive for meningitis, but can guide antibiotic therapy for infectious bacteria</a:t>
            </a:r>
          </a:p>
          <a:p>
            <a:pPr lvl="0"/>
            <a:r>
              <a:rPr lang="en-US" sz="1200" kern="1200" dirty="0" smtClean="0">
                <a:solidFill>
                  <a:schemeClr val="tx1"/>
                </a:solidFill>
                <a:effectLst/>
                <a:latin typeface="+mn-lt"/>
                <a:ea typeface="+mn-ea"/>
                <a:cs typeface="+mn-cs"/>
              </a:rPr>
              <a:t>CSF- Increased CSF protein may be due to blood in the CSF, diabetes, polyneuritis, tumor, injury, or any inflammatory or infectious condition, decreased glucose due to the CNS infection</a:t>
            </a:r>
          </a:p>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19</a:t>
            </a:fld>
            <a:endParaRPr lang="en-US"/>
          </a:p>
        </p:txBody>
      </p:sp>
    </p:spTree>
    <p:extLst>
      <p:ext uri="{BB962C8B-B14F-4D97-AF65-F5344CB8AC3E}">
        <p14:creationId xmlns:p14="http://schemas.microsoft.com/office/powerpoint/2010/main" val="235209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Neisseria </a:t>
            </a:r>
            <a:r>
              <a:rPr lang="en-US" sz="1200" b="0" i="1" kern="1200" dirty="0" err="1" smtClean="0">
                <a:solidFill>
                  <a:schemeClr val="tx1"/>
                </a:solidFill>
                <a:effectLst/>
                <a:latin typeface="+mn-lt"/>
                <a:ea typeface="+mn-ea"/>
                <a:cs typeface="+mn-cs"/>
              </a:rPr>
              <a:t>meningitides</a:t>
            </a:r>
            <a:r>
              <a:rPr lang="en-US" sz="1200" b="0" i="0" kern="1200" dirty="0" err="1" smtClean="0">
                <a:solidFill>
                  <a:schemeClr val="tx1"/>
                </a:solidFill>
                <a:effectLst/>
                <a:latin typeface="+mn-lt"/>
                <a:ea typeface="+mn-ea"/>
                <a:cs typeface="+mn-cs"/>
              </a:rPr>
              <a:t>vaccination</a:t>
            </a:r>
            <a:r>
              <a:rPr lang="en-US" sz="1200" b="0" i="0" kern="1200" dirty="0" smtClean="0">
                <a:solidFill>
                  <a:schemeClr val="tx1"/>
                </a:solidFill>
                <a:effectLst/>
                <a:latin typeface="+mn-lt"/>
                <a:ea typeface="+mn-ea"/>
                <a:cs typeface="+mn-cs"/>
              </a:rPr>
              <a:t> is recommended for children ages 11 and 12, unvaccinated teens entering high school, and college freshmen. Hand washing may help decrease the spread of bacteria, but it is not as effective as immunization. Vaccination with </a:t>
            </a:r>
            <a:r>
              <a:rPr lang="en-US" sz="1200" b="0" i="1" kern="1200" dirty="0" err="1" smtClean="0">
                <a:solidFill>
                  <a:schemeClr val="tx1"/>
                </a:solidFill>
                <a:effectLst/>
                <a:latin typeface="+mn-lt"/>
                <a:ea typeface="+mn-ea"/>
                <a:cs typeface="+mn-cs"/>
              </a:rPr>
              <a:t>Haemophilus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influenzae</a:t>
            </a:r>
            <a:r>
              <a:rPr lang="en-US" sz="1200" b="0" i="0" kern="1200" dirty="0" smtClean="0">
                <a:solidFill>
                  <a:schemeClr val="tx1"/>
                </a:solidFill>
                <a:effectLst/>
                <a:latin typeface="+mn-lt"/>
                <a:ea typeface="+mn-ea"/>
                <a:cs typeface="+mn-cs"/>
              </a:rPr>
              <a:t> is for infants and toddlers. Because adolescents and young adults are in school or the workplace, avoiding crowds is not realistic.</a:t>
            </a:r>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20</a:t>
            </a:fld>
            <a:endParaRPr lang="en-US"/>
          </a:p>
        </p:txBody>
      </p:sp>
    </p:spTree>
    <p:extLst>
      <p:ext uri="{BB962C8B-B14F-4D97-AF65-F5344CB8AC3E}">
        <p14:creationId xmlns:p14="http://schemas.microsoft.com/office/powerpoint/2010/main" val="261808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W</a:t>
            </a:r>
            <a:r>
              <a:rPr lang="en-US" sz="1200" b="1" kern="1200" dirty="0" smtClean="0">
                <a:solidFill>
                  <a:schemeClr val="tx1"/>
                </a:solidFill>
                <a:effectLst/>
                <a:latin typeface="+mn-lt"/>
                <a:ea typeface="+mn-ea"/>
                <a:cs typeface="+mn-cs"/>
              </a:rPr>
              <a:t>hat are some basic questions you will ask?</a:t>
            </a:r>
            <a:r>
              <a:rPr lang="en-US" sz="1200" u="sng"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When did problem start, how often does it occur?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factors precipitate/exacerbate?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alleviates the problem?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Any other symptoms accompany this problem?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Any adverse reactions from treatment of the problem?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Changes with aging: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Decreased agility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Decreased senses (hearing, vision, taste, smell)</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Tremors, diminished reflexes, slowed reaction time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Physical assessment includes what?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Mental status and speech, cranial nerves, sensory and motor function, reflexes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Remember that looking at and talking with your patient helps you to assess speech, LOC, hearing, gaze, eye movements quickly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3</a:t>
            </a:fld>
            <a:endParaRPr lang="en-US"/>
          </a:p>
        </p:txBody>
      </p:sp>
    </p:spTree>
    <p:extLst>
      <p:ext uri="{BB962C8B-B14F-4D97-AF65-F5344CB8AC3E}">
        <p14:creationId xmlns:p14="http://schemas.microsoft.com/office/powerpoint/2010/main" val="138060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GCS: eye, verbal, motor </a:t>
            </a:r>
          </a:p>
          <a:p>
            <a:pPr lvl="0"/>
            <a:r>
              <a:rPr lang="en-US" sz="1200" kern="1200" dirty="0" smtClean="0">
                <a:solidFill>
                  <a:schemeClr val="tx1"/>
                </a:solidFill>
                <a:effectLst/>
                <a:latin typeface="+mn-lt"/>
                <a:ea typeface="+mn-ea"/>
                <a:cs typeface="+mn-cs"/>
              </a:rPr>
              <a:t>Painful stimuli- central more accurate then peripheral (nailbed) central may be sternal rub, trapezius squeeze</a:t>
            </a:r>
          </a:p>
          <a:p>
            <a:pPr lvl="0"/>
            <a:r>
              <a:rPr lang="en-US" sz="1200" kern="1200" dirty="0" smtClean="0">
                <a:solidFill>
                  <a:schemeClr val="tx1"/>
                </a:solidFill>
                <a:effectLst/>
                <a:latin typeface="+mn-lt"/>
                <a:ea typeface="+mn-ea"/>
                <a:cs typeface="+mn-cs"/>
              </a:rPr>
              <a:t>LOC- </a:t>
            </a:r>
            <a:r>
              <a:rPr lang="en-US" sz="1200" b="1" i="1" kern="1200" dirty="0" smtClean="0">
                <a:solidFill>
                  <a:schemeClr val="tx1"/>
                </a:solidFill>
                <a:effectLst/>
                <a:latin typeface="+mn-lt"/>
                <a:ea typeface="+mn-ea"/>
                <a:cs typeface="+mn-cs"/>
              </a:rPr>
              <a:t>even a subtle change is the first indicator of a decline</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in</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neurologic status</a:t>
            </a: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Decorticate- arms are bent in toward the body and the wrists and fingers are bent and held on the chest. Sign of damage to the nerve pathway between the brain and spinal cord. </a:t>
            </a:r>
          </a:p>
          <a:p>
            <a:pPr lvl="0"/>
            <a:r>
              <a:rPr lang="en-US" sz="1200" kern="1200" dirty="0" err="1" smtClean="0">
                <a:solidFill>
                  <a:schemeClr val="tx1"/>
                </a:solidFill>
                <a:effectLst/>
                <a:latin typeface="+mn-lt"/>
                <a:ea typeface="+mn-ea"/>
                <a:cs typeface="+mn-cs"/>
              </a:rPr>
              <a:t>Decerebrate</a:t>
            </a:r>
            <a:r>
              <a:rPr lang="en-US" sz="1200" kern="1200" dirty="0" smtClean="0">
                <a:solidFill>
                  <a:schemeClr val="tx1"/>
                </a:solidFill>
                <a:effectLst/>
                <a:latin typeface="+mn-lt"/>
                <a:ea typeface="+mn-ea"/>
                <a:cs typeface="+mn-cs"/>
              </a:rPr>
              <a:t>- more serious, signifies damage to brain, arms and legs being held straight out, the toes being pointed downward, and the head and neck being arched backward. </a:t>
            </a:r>
          </a:p>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4</a:t>
            </a:fld>
            <a:endParaRPr lang="en-US"/>
          </a:p>
        </p:txBody>
      </p:sp>
    </p:spTree>
    <p:extLst>
      <p:ext uri="{BB962C8B-B14F-4D97-AF65-F5344CB8AC3E}">
        <p14:creationId xmlns:p14="http://schemas.microsoft.com/office/powerpoint/2010/main" val="137344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Cerebral angiography- looks at blood flow thru brain (aneurysm) </a:t>
            </a:r>
          </a:p>
          <a:p>
            <a:pPr lvl="0"/>
            <a:r>
              <a:rPr lang="en-US" sz="1200" kern="1200" dirty="0" smtClean="0">
                <a:solidFill>
                  <a:schemeClr val="tx1"/>
                </a:solidFill>
                <a:effectLst/>
                <a:latin typeface="+mn-lt"/>
                <a:ea typeface="+mn-ea"/>
                <a:cs typeface="+mn-cs"/>
              </a:rPr>
              <a:t>Cerebral CT scan- looks at cranial cavity to identify tumors, infarctions, guide needle biopsy </a:t>
            </a:r>
          </a:p>
          <a:p>
            <a:pPr lvl="0"/>
            <a:r>
              <a:rPr lang="en-US" sz="1200" kern="1200" dirty="0" smtClean="0">
                <a:solidFill>
                  <a:schemeClr val="tx1"/>
                </a:solidFill>
                <a:effectLst/>
                <a:latin typeface="+mn-lt"/>
                <a:ea typeface="+mn-ea"/>
                <a:cs typeface="+mn-cs"/>
              </a:rPr>
              <a:t>Electroencephalography- looks at electrical activity of the brain and anomalies in brain wave activity</a:t>
            </a:r>
          </a:p>
          <a:p>
            <a:pPr lvl="0"/>
            <a:r>
              <a:rPr lang="en-US" sz="1200" kern="1200" dirty="0" smtClean="0">
                <a:solidFill>
                  <a:schemeClr val="tx1"/>
                </a:solidFill>
                <a:effectLst/>
                <a:latin typeface="+mn-lt"/>
                <a:ea typeface="+mn-ea"/>
                <a:cs typeface="+mn-cs"/>
              </a:rPr>
              <a:t>LP- small amount of CSF is withdrawn from spinal canal and analyzed </a:t>
            </a:r>
          </a:p>
          <a:p>
            <a:pPr lvl="0"/>
            <a:r>
              <a:rPr lang="en-US" sz="1200" kern="1200" dirty="0" smtClean="0">
                <a:solidFill>
                  <a:schemeClr val="tx1"/>
                </a:solidFill>
                <a:effectLst/>
                <a:latin typeface="+mn-lt"/>
                <a:ea typeface="+mn-ea"/>
                <a:cs typeface="+mn-cs"/>
              </a:rPr>
              <a:t>MRI- cranial cavity, contrast media enhances images, can discriminate soft tissue from bone, makes determining tumor size and blood vessels location more effective. no pacemaker can change pacing (contraindicated so do CT instead) any magnetic implants can move implant. Beginning to use more 3.0 magnet, which picks up cars. Oxygen tanks/ </a:t>
            </a:r>
            <a:r>
              <a:rPr lang="en-US" sz="1200" kern="1200" dirty="0" err="1" smtClean="0">
                <a:solidFill>
                  <a:schemeClr val="tx1"/>
                </a:solidFill>
                <a:effectLst/>
                <a:latin typeface="+mn-lt"/>
                <a:ea typeface="+mn-ea"/>
                <a:cs typeface="+mn-cs"/>
              </a:rPr>
              <a:t>guerney</a:t>
            </a:r>
            <a:r>
              <a:rPr lang="en-US" sz="1200" kern="1200" dirty="0" smtClean="0">
                <a:solidFill>
                  <a:schemeClr val="tx1"/>
                </a:solidFill>
                <a:effectLst/>
                <a:latin typeface="+mn-lt"/>
                <a:ea typeface="+mn-ea"/>
                <a:cs typeface="+mn-cs"/>
              </a:rPr>
              <a:t>  MRI </a:t>
            </a:r>
            <a:r>
              <a:rPr lang="en-US" sz="1200" kern="1200" dirty="0" err="1" smtClean="0">
                <a:solidFill>
                  <a:schemeClr val="tx1"/>
                </a:solidFill>
                <a:effectLst/>
                <a:latin typeface="+mn-lt"/>
                <a:ea typeface="+mn-ea"/>
                <a:cs typeface="+mn-cs"/>
              </a:rPr>
              <a:t>compatable</a:t>
            </a:r>
            <a:r>
              <a:rPr lang="en-US" sz="1200" kern="1200" dirty="0" smtClean="0">
                <a:solidFill>
                  <a:schemeClr val="tx1"/>
                </a:solidFill>
                <a:effectLst/>
                <a:latin typeface="+mn-lt"/>
                <a:ea typeface="+mn-ea"/>
                <a:cs typeface="+mn-cs"/>
              </a:rPr>
              <a:t>, f using contrast allergic to </a:t>
            </a:r>
            <a:r>
              <a:rPr lang="en-US" sz="1200" kern="1200" dirty="0" err="1" smtClean="0">
                <a:solidFill>
                  <a:schemeClr val="tx1"/>
                </a:solidFill>
                <a:effectLst/>
                <a:latin typeface="+mn-lt"/>
                <a:ea typeface="+mn-ea"/>
                <a:cs typeface="+mn-cs"/>
              </a:rPr>
              <a:t>gadolium</a:t>
            </a:r>
            <a:r>
              <a:rPr lang="en-US" sz="1200" kern="1200" dirty="0" smtClean="0">
                <a:solidFill>
                  <a:schemeClr val="tx1"/>
                </a:solidFill>
                <a:effectLst/>
                <a:latin typeface="+mn-lt"/>
                <a:ea typeface="+mn-ea"/>
                <a:cs typeface="+mn-cs"/>
              </a:rPr>
              <a:t>, no jewelry or metal to prevent damage to themselves, has claustrophobia? Any metal in body </a:t>
            </a:r>
          </a:p>
          <a:p>
            <a:pPr lvl="0"/>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Stroke- CT first look for active bleed, quicker, always have tech, then f/u with MRI next day within 24 hours for damage MRI sees stroke sooner, many places do not have MRI tech on board, so first ruling bleed to guide therapy, happens in rural </a:t>
            </a:r>
          </a:p>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5</a:t>
            </a:fld>
            <a:endParaRPr lang="en-US"/>
          </a:p>
        </p:txBody>
      </p:sp>
    </p:spTree>
    <p:extLst>
      <p:ext uri="{BB962C8B-B14F-4D97-AF65-F5344CB8AC3E}">
        <p14:creationId xmlns:p14="http://schemas.microsoft.com/office/powerpoint/2010/main" val="309210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8</a:t>
            </a:fld>
            <a:endParaRPr lang="en-US"/>
          </a:p>
        </p:txBody>
      </p:sp>
    </p:spTree>
    <p:extLst>
      <p:ext uri="{BB962C8B-B14F-4D97-AF65-F5344CB8AC3E}">
        <p14:creationId xmlns:p14="http://schemas.microsoft.com/office/powerpoint/2010/main" val="142464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 aura- classic migraine- visual, sensory, motor, or </a:t>
            </a:r>
            <a:r>
              <a:rPr lang="en-US" sz="1200" kern="1200" dirty="0" err="1" smtClean="0">
                <a:solidFill>
                  <a:schemeClr val="tx1"/>
                </a:solidFill>
                <a:effectLst/>
                <a:latin typeface="+mn-lt"/>
                <a:ea typeface="+mn-ea"/>
                <a:cs typeface="+mn-cs"/>
              </a:rPr>
              <a:t>prodrome</a:t>
            </a:r>
            <a:r>
              <a:rPr lang="en-US" sz="1200" kern="1200" dirty="0" smtClean="0">
                <a:solidFill>
                  <a:schemeClr val="tx1"/>
                </a:solidFill>
                <a:effectLst/>
                <a:latin typeface="+mn-lt"/>
                <a:ea typeface="+mn-ea"/>
                <a:cs typeface="+mn-cs"/>
              </a:rPr>
              <a:t> phase which is neurologic, psychologic.</a:t>
            </a:r>
            <a:r>
              <a:rPr lang="en-US" sz="1200" kern="1200" baseline="0" dirty="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Early warning of impending migraine with aura usually consists of visual changes, flashing lights, or diplopia. </a:t>
            </a:r>
            <a:r>
              <a:rPr lang="en-US"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Without aura- common migraine- </a:t>
            </a:r>
          </a:p>
          <a:p>
            <a:pPr lvl="0"/>
            <a:r>
              <a:rPr lang="en-US" sz="1200" kern="1200" dirty="0" smtClean="0">
                <a:solidFill>
                  <a:schemeClr val="tx1"/>
                </a:solidFill>
                <a:effectLst/>
                <a:latin typeface="+mn-lt"/>
                <a:ea typeface="+mn-ea"/>
                <a:cs typeface="+mn-cs"/>
              </a:rPr>
              <a:t>Atypical migraine which is typical in healthcare overall</a:t>
            </a:r>
          </a:p>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9</a:t>
            </a:fld>
            <a:endParaRPr lang="en-US"/>
          </a:p>
        </p:txBody>
      </p:sp>
    </p:spTree>
    <p:extLst>
      <p:ext uri="{BB962C8B-B14F-4D97-AF65-F5344CB8AC3E}">
        <p14:creationId xmlns:p14="http://schemas.microsoft.com/office/powerpoint/2010/main" val="275292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Rhinorrhea refers to a thin, relatively clear nasal discharge</a:t>
            </a:r>
          </a:p>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11</a:t>
            </a:fld>
            <a:endParaRPr lang="en-US"/>
          </a:p>
        </p:txBody>
      </p:sp>
    </p:spTree>
    <p:extLst>
      <p:ext uri="{BB962C8B-B14F-4D97-AF65-F5344CB8AC3E}">
        <p14:creationId xmlns:p14="http://schemas.microsoft.com/office/powerpoint/2010/main" val="234027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Abortive/symptomatic meds</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Antiemetics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reglan</a:t>
            </a:r>
            <a:r>
              <a:rPr lang="en-US" sz="1200" kern="1200" dirty="0" smtClean="0">
                <a:solidFill>
                  <a:schemeClr val="tx1"/>
                </a:solidFill>
                <a:effectLst/>
                <a:latin typeface="+mn-lt"/>
                <a:ea typeface="+mn-ea"/>
                <a:cs typeface="+mn-cs"/>
              </a:rPr>
              <a:t>)- relieve N/V</a:t>
            </a:r>
          </a:p>
          <a:p>
            <a:pPr lvl="0"/>
            <a:r>
              <a:rPr lang="en-US" sz="1200" kern="1200" dirty="0" err="1" smtClean="0">
                <a:solidFill>
                  <a:schemeClr val="tx1"/>
                </a:solidFill>
                <a:effectLst/>
                <a:latin typeface="+mn-lt"/>
                <a:ea typeface="+mn-ea"/>
                <a:cs typeface="+mn-cs"/>
              </a:rPr>
              <a:t>Nonopioid</a:t>
            </a:r>
            <a:r>
              <a:rPr lang="en-US" sz="1200" kern="1200" dirty="0" smtClean="0">
                <a:solidFill>
                  <a:schemeClr val="tx1"/>
                </a:solidFill>
                <a:effectLst/>
                <a:latin typeface="+mn-lt"/>
                <a:ea typeface="+mn-ea"/>
                <a:cs typeface="+mn-cs"/>
              </a:rPr>
              <a:t>- Sometimes can have rebound headaches if overuse </a:t>
            </a:r>
            <a:r>
              <a:rPr lang="en-US" sz="1200" kern="1200" dirty="0" err="1" smtClean="0">
                <a:solidFill>
                  <a:schemeClr val="tx1"/>
                </a:solidFill>
                <a:effectLst/>
                <a:latin typeface="+mn-lt"/>
                <a:ea typeface="+mn-ea"/>
                <a:cs typeface="+mn-cs"/>
              </a:rPr>
              <a:t>nonopioid</a:t>
            </a:r>
            <a:r>
              <a:rPr lang="en-US" sz="1200" kern="1200" dirty="0" smtClean="0">
                <a:solidFill>
                  <a:schemeClr val="tx1"/>
                </a:solidFill>
                <a:effectLst/>
                <a:latin typeface="+mn-lt"/>
                <a:ea typeface="+mn-ea"/>
                <a:cs typeface="+mn-cs"/>
              </a:rPr>
              <a:t> </a:t>
            </a:r>
          </a:p>
          <a:p>
            <a:pPr lvl="0"/>
            <a:r>
              <a:rPr lang="en-US" sz="1200" kern="1200" dirty="0" err="1" smtClean="0">
                <a:solidFill>
                  <a:schemeClr val="tx1"/>
                </a:solidFill>
                <a:effectLst/>
                <a:latin typeface="+mn-lt"/>
                <a:ea typeface="+mn-ea"/>
                <a:cs typeface="+mn-cs"/>
              </a:rPr>
              <a:t>Triptan</a:t>
            </a:r>
            <a:r>
              <a:rPr lang="en-US" sz="1200" kern="1200" dirty="0" smtClean="0">
                <a:solidFill>
                  <a:schemeClr val="tx1"/>
                </a:solidFill>
                <a:effectLst/>
                <a:latin typeface="+mn-lt"/>
                <a:ea typeface="+mn-ea"/>
                <a:cs typeface="+mn-cs"/>
              </a:rPr>
              <a:t>- produce vasoconstriction, </a:t>
            </a:r>
          </a:p>
          <a:p>
            <a:pPr lvl="0"/>
            <a:r>
              <a:rPr lang="en-US" sz="1200" kern="1200" dirty="0" smtClean="0">
                <a:solidFill>
                  <a:schemeClr val="tx1"/>
                </a:solidFill>
                <a:effectLst/>
                <a:latin typeface="+mn-lt"/>
                <a:ea typeface="+mn-ea"/>
                <a:cs typeface="+mn-cs"/>
              </a:rPr>
              <a:t>Caffeine- </a:t>
            </a:r>
            <a:r>
              <a:rPr lang="en-US" sz="1200" kern="1200" dirty="0" err="1" smtClean="0">
                <a:solidFill>
                  <a:schemeClr val="tx1"/>
                </a:solidFill>
                <a:effectLst/>
                <a:latin typeface="+mn-lt"/>
                <a:ea typeface="+mn-ea"/>
                <a:cs typeface="+mn-cs"/>
              </a:rPr>
              <a:t>vasoconstrict</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Preventative meds- (These drugs are thought to have an impact on neurotransmitters and may also block electrical signals in nerve and brain cells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BB- blocks vasodilation</a:t>
            </a:r>
          </a:p>
          <a:p>
            <a:pPr lvl="0"/>
            <a:r>
              <a:rPr lang="en-US" sz="1200" kern="1200" dirty="0" smtClean="0">
                <a:solidFill>
                  <a:schemeClr val="tx1"/>
                </a:solidFill>
                <a:effectLst/>
                <a:latin typeface="+mn-lt"/>
                <a:ea typeface="+mn-ea"/>
                <a:cs typeface="+mn-cs"/>
              </a:rPr>
              <a:t>CCC- used if cant use BB, not really sure how it works, tends to </a:t>
            </a:r>
            <a:r>
              <a:rPr lang="en-US" sz="1200" kern="1200" dirty="0" err="1" smtClean="0">
                <a:solidFill>
                  <a:schemeClr val="tx1"/>
                </a:solidFill>
                <a:effectLst/>
                <a:latin typeface="+mn-lt"/>
                <a:ea typeface="+mn-ea"/>
                <a:cs typeface="+mn-cs"/>
              </a:rPr>
              <a:t>vasodilate</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Antiepileptic- suppresses events leading to migraine, enhances GABA (neurotransmitter) transmission</a:t>
            </a:r>
          </a:p>
          <a:p>
            <a:pPr lvl="0"/>
            <a:r>
              <a:rPr lang="en-US" sz="1200" kern="1200" dirty="0" smtClean="0">
                <a:solidFill>
                  <a:schemeClr val="tx1"/>
                </a:solidFill>
                <a:effectLst/>
                <a:latin typeface="+mn-lt"/>
                <a:ea typeface="+mn-ea"/>
                <a:cs typeface="+mn-cs"/>
              </a:rPr>
              <a:t>Botox- calms muscle contractions by blocking transmission of nerve pulses.</a:t>
            </a:r>
          </a:p>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12</a:t>
            </a:fld>
            <a:endParaRPr lang="en-US"/>
          </a:p>
        </p:txBody>
      </p:sp>
    </p:spTree>
    <p:extLst>
      <p:ext uri="{BB962C8B-B14F-4D97-AF65-F5344CB8AC3E}">
        <p14:creationId xmlns:p14="http://schemas.microsoft.com/office/powerpoint/2010/main" val="58150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81B2A-AADD-4442-92F1-EA07DA2FBB9F}" type="slidenum">
              <a:rPr lang="en-US" smtClean="0"/>
              <a:t>14</a:t>
            </a:fld>
            <a:endParaRPr lang="en-US"/>
          </a:p>
        </p:txBody>
      </p:sp>
    </p:spTree>
    <p:extLst>
      <p:ext uri="{BB962C8B-B14F-4D97-AF65-F5344CB8AC3E}">
        <p14:creationId xmlns:p14="http://schemas.microsoft.com/office/powerpoint/2010/main" val="115490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N8TzqrRbPl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hu4eTijdIv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the CNS: The Brain</a:t>
            </a:r>
            <a:endParaRPr lang="en-US" dirty="0"/>
          </a:p>
        </p:txBody>
      </p:sp>
      <p:pic>
        <p:nvPicPr>
          <p:cNvPr id="4" name="Picture 3"/>
          <p:cNvPicPr>
            <a:picLocks noChangeAspect="1"/>
          </p:cNvPicPr>
          <p:nvPr/>
        </p:nvPicPr>
        <p:blipFill>
          <a:blip r:embed="rId3"/>
          <a:stretch>
            <a:fillRect/>
          </a:stretch>
        </p:blipFill>
        <p:spPr>
          <a:xfrm>
            <a:off x="4326512" y="2463800"/>
            <a:ext cx="3509388" cy="3328539"/>
          </a:xfrm>
          <a:prstGeom prst="rect">
            <a:avLst/>
          </a:prstGeom>
        </p:spPr>
      </p:pic>
    </p:spTree>
    <p:extLst>
      <p:ext uri="{BB962C8B-B14F-4D97-AF65-F5344CB8AC3E}">
        <p14:creationId xmlns:p14="http://schemas.microsoft.com/office/powerpoint/2010/main" val="97937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a:t>
            </a:r>
            <a:endParaRPr lang="en-US" dirty="0"/>
          </a:p>
        </p:txBody>
      </p:sp>
      <p:sp>
        <p:nvSpPr>
          <p:cNvPr id="3" name="Content Placeholder 2"/>
          <p:cNvSpPr>
            <a:spLocks noGrp="1"/>
          </p:cNvSpPr>
          <p:nvPr>
            <p:ph idx="1"/>
          </p:nvPr>
        </p:nvSpPr>
        <p:spPr/>
        <p:txBody>
          <a:bodyPr>
            <a:normAutofit/>
          </a:bodyPr>
          <a:lstStyle/>
          <a:p>
            <a:r>
              <a:rPr lang="en-US" sz="4800" dirty="0" smtClean="0"/>
              <a:t>Diagnostics usually based on patient history, no specific lab or rad tests unless abnormal neurological exam. </a:t>
            </a:r>
            <a:endParaRPr lang="en-US" sz="4800" dirty="0"/>
          </a:p>
        </p:txBody>
      </p:sp>
    </p:spTree>
    <p:extLst>
      <p:ext uri="{BB962C8B-B14F-4D97-AF65-F5344CB8AC3E}">
        <p14:creationId xmlns:p14="http://schemas.microsoft.com/office/powerpoint/2010/main" val="250642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HA</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Brief intense unilateral pain usually without warning. Most common chronic short duration HA. Attacks occur in clusters that usually lasts 2 weeks to 3 months. </a:t>
            </a:r>
          </a:p>
          <a:p>
            <a:r>
              <a:rPr lang="en-US" sz="2800" dirty="0" smtClean="0"/>
              <a:t>Clinical manifestations </a:t>
            </a:r>
            <a:endParaRPr lang="en-US" sz="2800" dirty="0"/>
          </a:p>
          <a:p>
            <a:pPr lvl="1"/>
            <a:r>
              <a:rPr lang="en-US" sz="2800" dirty="0" smtClean="0"/>
              <a:t>Ipsilateral tearing of eye</a:t>
            </a:r>
          </a:p>
          <a:p>
            <a:pPr lvl="1"/>
            <a:r>
              <a:rPr lang="en-US" sz="2800" dirty="0" smtClean="0"/>
              <a:t>rhinorrhea or congestion</a:t>
            </a:r>
          </a:p>
          <a:p>
            <a:pPr lvl="1"/>
            <a:r>
              <a:rPr lang="en-US" sz="2800" dirty="0" smtClean="0"/>
              <a:t>Eyelid edema</a:t>
            </a:r>
          </a:p>
          <a:p>
            <a:pPr lvl="1"/>
            <a:r>
              <a:rPr lang="en-US" sz="2800" dirty="0" smtClean="0"/>
              <a:t>Facial flushing or pallor</a:t>
            </a:r>
          </a:p>
        </p:txBody>
      </p:sp>
    </p:spTree>
    <p:extLst>
      <p:ext uri="{BB962C8B-B14F-4D97-AF65-F5344CB8AC3E}">
        <p14:creationId xmlns:p14="http://schemas.microsoft.com/office/powerpoint/2010/main" val="248119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p:txBody>
          <a:bodyPr>
            <a:noAutofit/>
          </a:bodyPr>
          <a:lstStyle/>
          <a:p>
            <a:pPr lvl="1"/>
            <a:r>
              <a:rPr lang="en-US" sz="3200" dirty="0" smtClean="0"/>
              <a:t>Why </a:t>
            </a:r>
            <a:r>
              <a:rPr lang="en-US" sz="3200" dirty="0" err="1" smtClean="0"/>
              <a:t>antiemetics</a:t>
            </a:r>
            <a:r>
              <a:rPr lang="en-US" sz="3200" dirty="0" smtClean="0"/>
              <a:t>?</a:t>
            </a:r>
          </a:p>
          <a:p>
            <a:pPr lvl="1"/>
            <a:r>
              <a:rPr lang="en-US" sz="3200" dirty="0" err="1" smtClean="0"/>
              <a:t>Nonopioid</a:t>
            </a:r>
            <a:r>
              <a:rPr lang="en-US" sz="3200" dirty="0" smtClean="0"/>
              <a:t> (Ibuprofen, Tylenol)</a:t>
            </a:r>
          </a:p>
          <a:p>
            <a:pPr lvl="1"/>
            <a:r>
              <a:rPr lang="en-US" sz="3200" dirty="0" smtClean="0"/>
              <a:t>How does triptan preparations help? </a:t>
            </a:r>
          </a:p>
          <a:p>
            <a:pPr lvl="1"/>
            <a:r>
              <a:rPr lang="en-US" sz="3200" dirty="0" smtClean="0"/>
              <a:t>Caffeine  </a:t>
            </a:r>
          </a:p>
          <a:p>
            <a:pPr lvl="1"/>
            <a:r>
              <a:rPr lang="en-US" sz="3200" dirty="0" smtClean="0"/>
              <a:t>Beta-blockers, CCB, antiepileptic meds</a:t>
            </a:r>
          </a:p>
          <a:p>
            <a:pPr lvl="1"/>
            <a:r>
              <a:rPr lang="en-US" sz="3200" dirty="0" smtClean="0"/>
              <a:t>Botox </a:t>
            </a:r>
            <a:endParaRPr lang="en-US" sz="3200" dirty="0"/>
          </a:p>
        </p:txBody>
      </p:sp>
      <p:pic>
        <p:nvPicPr>
          <p:cNvPr id="6" name="Picture 5"/>
          <p:cNvPicPr>
            <a:picLocks noChangeAspect="1"/>
          </p:cNvPicPr>
          <p:nvPr/>
        </p:nvPicPr>
        <p:blipFill>
          <a:blip r:embed="rId3"/>
          <a:stretch>
            <a:fillRect/>
          </a:stretch>
        </p:blipFill>
        <p:spPr>
          <a:xfrm>
            <a:off x="9818687" y="0"/>
            <a:ext cx="2181225" cy="3048000"/>
          </a:xfrm>
          <a:prstGeom prst="rect">
            <a:avLst/>
          </a:prstGeom>
        </p:spPr>
      </p:pic>
    </p:spTree>
    <p:extLst>
      <p:ext uri="{BB962C8B-B14F-4D97-AF65-F5344CB8AC3E}">
        <p14:creationId xmlns:p14="http://schemas.microsoft.com/office/powerpoint/2010/main" val="328261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Migraines </a:t>
            </a:r>
            <a:endParaRPr lang="en-US" dirty="0"/>
          </a:p>
        </p:txBody>
      </p:sp>
      <p:sp>
        <p:nvSpPr>
          <p:cNvPr id="3" name="Content Placeholder 2"/>
          <p:cNvSpPr>
            <a:spLocks noGrp="1"/>
          </p:cNvSpPr>
          <p:nvPr>
            <p:ph idx="1"/>
          </p:nvPr>
        </p:nvSpPr>
        <p:spPr/>
        <p:txBody>
          <a:bodyPr/>
          <a:lstStyle/>
          <a:p>
            <a:r>
              <a:rPr lang="en-US" dirty="0" smtClean="0"/>
              <a:t>Migraines: Not just another headache</a:t>
            </a:r>
          </a:p>
          <a:p>
            <a:r>
              <a:rPr lang="en-US" dirty="0">
                <a:hlinkClick r:id="rId2"/>
              </a:rPr>
              <a:t>https://</a:t>
            </a:r>
            <a:r>
              <a:rPr lang="en-US" dirty="0" smtClean="0">
                <a:hlinkClick r:id="rId2"/>
              </a:rPr>
              <a:t>www.youtube.com/watch?v=N8TzqrRbPlY</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0" y="2938107"/>
            <a:ext cx="4686300" cy="3751610"/>
          </a:xfrm>
          <a:prstGeom prst="rect">
            <a:avLst/>
          </a:prstGeom>
        </p:spPr>
      </p:pic>
    </p:spTree>
    <p:extLst>
      <p:ext uri="{BB962C8B-B14F-4D97-AF65-F5344CB8AC3E}">
        <p14:creationId xmlns:p14="http://schemas.microsoft.com/office/powerpoint/2010/main" val="87000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Meningitis</a:t>
            </a:r>
            <a:endParaRPr lang="en-US" dirty="0"/>
          </a:p>
        </p:txBody>
      </p:sp>
      <p:sp>
        <p:nvSpPr>
          <p:cNvPr id="3" name="Content Placeholder 2"/>
          <p:cNvSpPr>
            <a:spLocks noGrp="1"/>
          </p:cNvSpPr>
          <p:nvPr>
            <p:ph idx="1"/>
          </p:nvPr>
        </p:nvSpPr>
        <p:spPr/>
        <p:txBody>
          <a:bodyPr>
            <a:noAutofit/>
          </a:bodyPr>
          <a:lstStyle/>
          <a:p>
            <a:r>
              <a:rPr lang="en-US" sz="2800" dirty="0" smtClean="0"/>
              <a:t>Inflammation of meninges around brain and spinal cord</a:t>
            </a:r>
          </a:p>
          <a:p>
            <a:r>
              <a:rPr lang="en-US" sz="2800" dirty="0" smtClean="0"/>
              <a:t>Viral usually self-limiting with complete recovery</a:t>
            </a:r>
          </a:p>
          <a:p>
            <a:r>
              <a:rPr lang="en-US" sz="2800" dirty="0" smtClean="0"/>
              <a:t>Bacterial potentially life threatening </a:t>
            </a:r>
          </a:p>
          <a:p>
            <a:pPr lvl="1"/>
            <a:r>
              <a:rPr lang="en-US" sz="2800" dirty="0" smtClean="0"/>
              <a:t>Meningococcal meningitis emergency with high mortality rate. Occurs in outbreaks in </a:t>
            </a:r>
            <a:r>
              <a:rPr lang="en-US" sz="2800" b="1" i="1" dirty="0" smtClean="0"/>
              <a:t>highly populated areas</a:t>
            </a:r>
            <a:r>
              <a:rPr lang="en-US" sz="2800" dirty="0" smtClean="0"/>
              <a:t>, very contagious. </a:t>
            </a:r>
          </a:p>
          <a:p>
            <a:r>
              <a:rPr lang="en-US" sz="2800" dirty="0" smtClean="0">
                <a:solidFill>
                  <a:srgbClr val="FFFF00"/>
                </a:solidFill>
              </a:rPr>
              <a:t>What are some common assessment findings?</a:t>
            </a:r>
            <a:endParaRPr lang="en-US" sz="2800" dirty="0">
              <a:solidFill>
                <a:srgbClr val="FFFF00"/>
              </a:solidFill>
            </a:endParaRPr>
          </a:p>
        </p:txBody>
      </p:sp>
    </p:spTree>
    <p:extLst>
      <p:ext uri="{BB962C8B-B14F-4D97-AF65-F5344CB8AC3E}">
        <p14:creationId xmlns:p14="http://schemas.microsoft.com/office/powerpoint/2010/main" val="201501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Autofit/>
          </a:bodyPr>
          <a:lstStyle/>
          <a:p>
            <a:r>
              <a:rPr lang="en-US" dirty="0" smtClean="0"/>
              <a:t>Most common</a:t>
            </a:r>
          </a:p>
          <a:p>
            <a:pPr lvl="1"/>
            <a:r>
              <a:rPr lang="en-US" sz="2000" dirty="0" smtClean="0"/>
              <a:t>N/V</a:t>
            </a:r>
          </a:p>
          <a:p>
            <a:pPr lvl="1"/>
            <a:r>
              <a:rPr lang="en-US" sz="2000" dirty="0" smtClean="0"/>
              <a:t>Fever</a:t>
            </a:r>
          </a:p>
          <a:p>
            <a:pPr lvl="1"/>
            <a:r>
              <a:rPr lang="en-US" sz="2000" dirty="0" smtClean="0"/>
              <a:t>Severe HA </a:t>
            </a:r>
          </a:p>
          <a:p>
            <a:pPr lvl="1"/>
            <a:r>
              <a:rPr lang="en-US" sz="2000" dirty="0" smtClean="0"/>
              <a:t>Nuchal rigidity (stiff neck)</a:t>
            </a:r>
          </a:p>
          <a:p>
            <a:r>
              <a:rPr lang="en-US" dirty="0" smtClean="0"/>
              <a:t>Potential</a:t>
            </a:r>
          </a:p>
          <a:p>
            <a:pPr lvl="1"/>
            <a:r>
              <a:rPr lang="en-US" sz="2000" dirty="0" smtClean="0"/>
              <a:t>LOC decreasing</a:t>
            </a:r>
          </a:p>
          <a:p>
            <a:pPr lvl="1"/>
            <a:r>
              <a:rPr lang="en-US" sz="2000" dirty="0" smtClean="0"/>
              <a:t>Shock s/s- decreased BP is red flag</a:t>
            </a:r>
          </a:p>
          <a:p>
            <a:pPr lvl="1"/>
            <a:r>
              <a:rPr lang="en-US" sz="2000" dirty="0" smtClean="0"/>
              <a:t>Increasing intracranial pressure (most common complication) </a:t>
            </a:r>
          </a:p>
          <a:p>
            <a:pPr lvl="1"/>
            <a:r>
              <a:rPr lang="en-US" sz="2000" dirty="0" smtClean="0"/>
              <a:t>Photophobia </a:t>
            </a:r>
          </a:p>
          <a:p>
            <a:pPr lvl="1"/>
            <a:r>
              <a:rPr lang="en-US" sz="2000" dirty="0" smtClean="0"/>
              <a:t>Skin rash and </a:t>
            </a:r>
            <a:r>
              <a:rPr lang="en-US" sz="2000" dirty="0" err="1" smtClean="0"/>
              <a:t>petechiae</a:t>
            </a:r>
            <a:r>
              <a:rPr lang="en-US" sz="2000" dirty="0" smtClean="0"/>
              <a:t> if organism is meningococcus</a:t>
            </a:r>
            <a:endParaRPr lang="en-US" sz="2000" dirty="0"/>
          </a:p>
        </p:txBody>
      </p:sp>
    </p:spTree>
    <p:extLst>
      <p:ext uri="{BB962C8B-B14F-4D97-AF65-F5344CB8AC3E}">
        <p14:creationId xmlns:p14="http://schemas.microsoft.com/office/powerpoint/2010/main" val="262730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Meningitis</a:t>
            </a:r>
            <a:endParaRPr lang="en-US" dirty="0"/>
          </a:p>
        </p:txBody>
      </p:sp>
      <p:sp>
        <p:nvSpPr>
          <p:cNvPr id="3" name="Content Placeholder 2"/>
          <p:cNvSpPr>
            <a:spLocks noGrp="1"/>
          </p:cNvSpPr>
          <p:nvPr>
            <p:ph idx="1"/>
          </p:nvPr>
        </p:nvSpPr>
        <p:spPr/>
        <p:txBody>
          <a:bodyPr>
            <a:normAutofit/>
          </a:bodyPr>
          <a:lstStyle/>
          <a:p>
            <a:r>
              <a:rPr lang="en-US" sz="2800" dirty="0" smtClean="0"/>
              <a:t>What are your nursing interventions? </a:t>
            </a:r>
            <a:endParaRPr lang="en-US" sz="2800" dirty="0"/>
          </a:p>
        </p:txBody>
      </p:sp>
      <p:pic>
        <p:nvPicPr>
          <p:cNvPr id="4" name="Picture 3"/>
          <p:cNvPicPr>
            <a:picLocks noChangeAspect="1"/>
          </p:cNvPicPr>
          <p:nvPr/>
        </p:nvPicPr>
        <p:blipFill>
          <a:blip r:embed="rId2"/>
          <a:stretch>
            <a:fillRect/>
          </a:stretch>
        </p:blipFill>
        <p:spPr>
          <a:xfrm>
            <a:off x="5989332" y="2730499"/>
            <a:ext cx="5643868" cy="3920769"/>
          </a:xfrm>
          <a:prstGeom prst="rect">
            <a:avLst/>
          </a:prstGeom>
        </p:spPr>
      </p:pic>
    </p:spTree>
    <p:extLst>
      <p:ext uri="{BB962C8B-B14F-4D97-AF65-F5344CB8AC3E}">
        <p14:creationId xmlns:p14="http://schemas.microsoft.com/office/powerpoint/2010/main" val="136413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Meningitis Table 57-17 p 1382</a:t>
            </a:r>
            <a:endParaRPr lang="en-US" dirty="0"/>
          </a:p>
        </p:txBody>
      </p:sp>
      <p:sp>
        <p:nvSpPr>
          <p:cNvPr id="3" name="Content Placeholder 2"/>
          <p:cNvSpPr>
            <a:spLocks noGrp="1"/>
          </p:cNvSpPr>
          <p:nvPr>
            <p:ph idx="1"/>
          </p:nvPr>
        </p:nvSpPr>
        <p:spPr/>
        <p:txBody>
          <a:bodyPr>
            <a:noAutofit/>
          </a:bodyPr>
          <a:lstStyle/>
          <a:p>
            <a:r>
              <a:rPr lang="en-US" b="1" dirty="0" smtClean="0"/>
              <a:t>Neurologic assessment</a:t>
            </a:r>
          </a:p>
          <a:p>
            <a:pPr lvl="1"/>
            <a:r>
              <a:rPr lang="en-US" sz="2000" dirty="0" smtClean="0"/>
              <a:t>Cranial nerves II, III, IV, V, VI, VII, VIII</a:t>
            </a:r>
          </a:p>
          <a:p>
            <a:pPr lvl="1"/>
            <a:r>
              <a:rPr lang="en-US" sz="2000" dirty="0" smtClean="0"/>
              <a:t>Antibiotics </a:t>
            </a:r>
          </a:p>
          <a:p>
            <a:pPr lvl="1"/>
            <a:r>
              <a:rPr lang="en-US" sz="2000" dirty="0" smtClean="0"/>
              <a:t>Vascular assessment</a:t>
            </a:r>
          </a:p>
          <a:p>
            <a:r>
              <a:rPr lang="en-US" dirty="0" smtClean="0"/>
              <a:t>Diagnostics</a:t>
            </a:r>
          </a:p>
          <a:p>
            <a:pPr lvl="1"/>
            <a:r>
              <a:rPr lang="en-US" sz="2000" dirty="0" smtClean="0"/>
              <a:t>History and physical </a:t>
            </a:r>
          </a:p>
          <a:p>
            <a:pPr lvl="1"/>
            <a:r>
              <a:rPr lang="en-US" sz="2000" dirty="0" smtClean="0"/>
              <a:t>Cultures </a:t>
            </a:r>
            <a:r>
              <a:rPr lang="en-US" sz="2000" b="1" dirty="0" smtClean="0"/>
              <a:t>before </a:t>
            </a:r>
            <a:r>
              <a:rPr lang="en-US" sz="2000" dirty="0" smtClean="0"/>
              <a:t>antibiotics</a:t>
            </a:r>
          </a:p>
          <a:p>
            <a:pPr lvl="1"/>
            <a:r>
              <a:rPr lang="en-US" sz="2000" dirty="0" smtClean="0"/>
              <a:t>CT, MRI</a:t>
            </a:r>
          </a:p>
          <a:p>
            <a:pPr lvl="1"/>
            <a:r>
              <a:rPr lang="en-US" sz="2000" dirty="0" smtClean="0"/>
              <a:t>CSF </a:t>
            </a:r>
          </a:p>
        </p:txBody>
      </p:sp>
    </p:spTree>
    <p:extLst>
      <p:ext uri="{BB962C8B-B14F-4D97-AF65-F5344CB8AC3E}">
        <p14:creationId xmlns:p14="http://schemas.microsoft.com/office/powerpoint/2010/main" val="48482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Care</a:t>
            </a:r>
            <a:endParaRPr lang="en-US" dirty="0"/>
          </a:p>
        </p:txBody>
      </p:sp>
      <p:sp>
        <p:nvSpPr>
          <p:cNvPr id="3" name="Content Placeholder 2"/>
          <p:cNvSpPr>
            <a:spLocks noGrp="1"/>
          </p:cNvSpPr>
          <p:nvPr>
            <p:ph idx="1"/>
          </p:nvPr>
        </p:nvSpPr>
        <p:spPr/>
        <p:txBody>
          <a:bodyPr>
            <a:normAutofit fontScale="92500"/>
          </a:bodyPr>
          <a:lstStyle/>
          <a:p>
            <a:r>
              <a:rPr lang="en-US" sz="2400" dirty="0" smtClean="0"/>
              <a:t>ABC</a:t>
            </a:r>
          </a:p>
          <a:p>
            <a:r>
              <a:rPr lang="en-US" sz="2400" dirty="0" smtClean="0"/>
              <a:t>VS and neuro q2 hours</a:t>
            </a:r>
          </a:p>
          <a:p>
            <a:r>
              <a:rPr lang="en-US" sz="2400" dirty="0" smtClean="0"/>
              <a:t>Cranial nerves</a:t>
            </a:r>
          </a:p>
          <a:p>
            <a:r>
              <a:rPr lang="en-US" sz="2400" dirty="0" smtClean="0"/>
              <a:t>Pain control- this is </a:t>
            </a:r>
            <a:r>
              <a:rPr lang="en-US" sz="2400" b="1" dirty="0" smtClean="0"/>
              <a:t>HUGE</a:t>
            </a:r>
          </a:p>
          <a:p>
            <a:r>
              <a:rPr lang="en-US" sz="2400" dirty="0" smtClean="0"/>
              <a:t>I/O, labs, LP</a:t>
            </a:r>
          </a:p>
          <a:p>
            <a:r>
              <a:rPr lang="en-US" sz="2400" dirty="0" smtClean="0"/>
              <a:t>Environmental</a:t>
            </a:r>
          </a:p>
          <a:p>
            <a:r>
              <a:rPr lang="en-US" sz="2400" dirty="0" smtClean="0"/>
              <a:t>Prevent complications (seizures, ICP, FE imbalance, shock)</a:t>
            </a:r>
          </a:p>
          <a:p>
            <a:r>
              <a:rPr lang="en-US" sz="2400" dirty="0" smtClean="0"/>
              <a:t>Immunizations</a:t>
            </a:r>
            <a:r>
              <a:rPr lang="en-US" sz="2400" dirty="0"/>
              <a:t> </a:t>
            </a:r>
            <a:endParaRPr lang="en-US" sz="2400" dirty="0" smtClean="0"/>
          </a:p>
          <a:p>
            <a:r>
              <a:rPr lang="en-US" sz="2400" dirty="0" smtClean="0"/>
              <a:t>Droplet precautions</a:t>
            </a:r>
          </a:p>
          <a:p>
            <a:endParaRPr lang="en-US" dirty="0"/>
          </a:p>
        </p:txBody>
      </p:sp>
    </p:spTree>
    <p:extLst>
      <p:ext uri="{BB962C8B-B14F-4D97-AF65-F5344CB8AC3E}">
        <p14:creationId xmlns:p14="http://schemas.microsoft.com/office/powerpoint/2010/main" val="246164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a:t>
            </a:r>
            <a:endParaRPr lang="en-US" dirty="0"/>
          </a:p>
        </p:txBody>
      </p:sp>
      <p:sp>
        <p:nvSpPr>
          <p:cNvPr id="3" name="Content Placeholder 2"/>
          <p:cNvSpPr>
            <a:spLocks noGrp="1"/>
          </p:cNvSpPr>
          <p:nvPr>
            <p:ph idx="1"/>
          </p:nvPr>
        </p:nvSpPr>
        <p:spPr/>
        <p:txBody>
          <a:bodyPr/>
          <a:lstStyle/>
          <a:p>
            <a:r>
              <a:rPr lang="en-US" dirty="0" smtClean="0"/>
              <a:t>CBC- elevated</a:t>
            </a:r>
          </a:p>
          <a:p>
            <a:r>
              <a:rPr lang="en-US" dirty="0" smtClean="0"/>
              <a:t>Urine, throat, nose, and blood cultures and sensitivities</a:t>
            </a:r>
          </a:p>
          <a:p>
            <a:r>
              <a:rPr lang="en-US" dirty="0" smtClean="0"/>
              <a:t>CSF analysis- Most definitive</a:t>
            </a:r>
          </a:p>
          <a:p>
            <a:pPr lvl="1"/>
            <a:r>
              <a:rPr lang="en-US" dirty="0" smtClean="0"/>
              <a:t>Fluid cloudy (bacterial) clear (viral) </a:t>
            </a:r>
          </a:p>
          <a:p>
            <a:pPr lvl="1"/>
            <a:r>
              <a:rPr lang="en-US" dirty="0" smtClean="0"/>
              <a:t>Elevated WBC, protein, CSF pressure</a:t>
            </a:r>
          </a:p>
          <a:p>
            <a:pPr lvl="1"/>
            <a:r>
              <a:rPr lang="en-US" dirty="0" smtClean="0"/>
              <a:t>Decreased glucose (bacterial) </a:t>
            </a:r>
          </a:p>
          <a:p>
            <a:r>
              <a:rPr lang="en-US" dirty="0" smtClean="0"/>
              <a:t>CT scan and MRI- R/O ICP</a:t>
            </a:r>
          </a:p>
          <a:p>
            <a:endParaRPr lang="en-US" dirty="0"/>
          </a:p>
        </p:txBody>
      </p:sp>
    </p:spTree>
    <p:extLst>
      <p:ext uri="{BB962C8B-B14F-4D97-AF65-F5344CB8AC3E}">
        <p14:creationId xmlns:p14="http://schemas.microsoft.com/office/powerpoint/2010/main" val="190081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 Review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1682749"/>
            <a:ext cx="7099300" cy="4571519"/>
          </a:xfrm>
          <a:prstGeom prst="rect">
            <a:avLst/>
          </a:prstGeom>
        </p:spPr>
      </p:pic>
    </p:spTree>
    <p:extLst>
      <p:ext uri="{BB962C8B-B14F-4D97-AF65-F5344CB8AC3E}">
        <p14:creationId xmlns:p14="http://schemas.microsoft.com/office/powerpoint/2010/main" val="191583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Promotion/Disease Prevention: Immunize </a:t>
            </a:r>
            <a:endParaRPr lang="en-US" dirty="0"/>
          </a:p>
        </p:txBody>
      </p:sp>
      <p:sp>
        <p:nvSpPr>
          <p:cNvPr id="3" name="Content Placeholder 2"/>
          <p:cNvSpPr>
            <a:spLocks noGrp="1"/>
          </p:cNvSpPr>
          <p:nvPr>
            <p:ph idx="1"/>
          </p:nvPr>
        </p:nvSpPr>
        <p:spPr/>
        <p:txBody>
          <a:bodyPr/>
          <a:lstStyle/>
          <a:p>
            <a:r>
              <a:rPr lang="en-US" sz="2800" dirty="0" smtClean="0"/>
              <a:t>Haemophilus influenza type b (Hib)- infants, 4 doses, begin at 2 month ends at 12-15 months</a:t>
            </a:r>
          </a:p>
          <a:p>
            <a:r>
              <a:rPr lang="en-US" sz="2800" dirty="0" smtClean="0"/>
              <a:t>Pneumococcal polysaccharide vaccine (PPSV)- intended to prevent respiratory infection, also decrease CNS infections. One does to adults &gt; 65 who have not been previously immunized</a:t>
            </a:r>
          </a:p>
          <a:p>
            <a:r>
              <a:rPr lang="en-US" sz="2800" dirty="0" smtClean="0"/>
              <a:t>Meningococcal vaccine (MCV4)- adolescents, need prior to college, initial dose 11-12 years with booster at 16. </a:t>
            </a:r>
            <a:endParaRPr lang="en-US" sz="2800" dirty="0"/>
          </a:p>
        </p:txBody>
      </p:sp>
    </p:spTree>
    <p:extLst>
      <p:ext uri="{BB962C8B-B14F-4D97-AF65-F5344CB8AC3E}">
        <p14:creationId xmlns:p14="http://schemas.microsoft.com/office/powerpoint/2010/main" val="317171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Droplet precautions again……check out CDC</a:t>
            </a:r>
            <a:endParaRPr lang="en-US" dirty="0"/>
          </a:p>
        </p:txBody>
      </p:sp>
      <p:sp>
        <p:nvSpPr>
          <p:cNvPr id="3" name="Content Placeholder 2"/>
          <p:cNvSpPr>
            <a:spLocks noGrp="1"/>
          </p:cNvSpPr>
          <p:nvPr>
            <p:ph idx="1"/>
          </p:nvPr>
        </p:nvSpPr>
        <p:spPr/>
        <p:txBody>
          <a:bodyPr/>
          <a:lstStyle/>
          <a:p>
            <a:r>
              <a:rPr lang="en-US" dirty="0" smtClean="0"/>
              <a:t>Pathogens transmitted by droplets</a:t>
            </a:r>
          </a:p>
          <a:p>
            <a:pPr lvl="1"/>
            <a:r>
              <a:rPr lang="en-US" dirty="0" smtClean="0"/>
              <a:t>Flu, RSV, Meningitis </a:t>
            </a:r>
          </a:p>
          <a:p>
            <a:pPr lvl="1"/>
            <a:r>
              <a:rPr lang="en-US" dirty="0" smtClean="0"/>
              <a:t>Mask, gloves, gown, goggles if substantial spraying of </a:t>
            </a:r>
            <a:r>
              <a:rPr lang="en-US" dirty="0" err="1" smtClean="0"/>
              <a:t>resp</a:t>
            </a:r>
            <a:r>
              <a:rPr lang="en-US" dirty="0" smtClean="0"/>
              <a:t> fluids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5" y="3558391"/>
            <a:ext cx="5381625" cy="3156378"/>
          </a:xfrm>
          <a:prstGeom prst="rect">
            <a:avLst/>
          </a:prstGeom>
        </p:spPr>
      </p:pic>
    </p:spTree>
    <p:extLst>
      <p:ext uri="{BB962C8B-B14F-4D97-AF65-F5344CB8AC3E}">
        <p14:creationId xmlns:p14="http://schemas.microsoft.com/office/powerpoint/2010/main" val="277223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Encephalitis</a:t>
            </a:r>
            <a:endParaRPr lang="en-US" dirty="0"/>
          </a:p>
        </p:txBody>
      </p:sp>
      <p:sp>
        <p:nvSpPr>
          <p:cNvPr id="3" name="Content Placeholder 2"/>
          <p:cNvSpPr>
            <a:spLocks noGrp="1"/>
          </p:cNvSpPr>
          <p:nvPr>
            <p:ph idx="1"/>
          </p:nvPr>
        </p:nvSpPr>
        <p:spPr/>
        <p:txBody>
          <a:bodyPr>
            <a:noAutofit/>
          </a:bodyPr>
          <a:lstStyle/>
          <a:p>
            <a:r>
              <a:rPr lang="en-US" sz="2400" dirty="0" smtClean="0"/>
              <a:t>Inflammation </a:t>
            </a:r>
            <a:r>
              <a:rPr lang="en-US" sz="2400" dirty="0"/>
              <a:t>of the brain. Viral infections are the most common cause of the condition</a:t>
            </a:r>
            <a:r>
              <a:rPr lang="en-US" sz="2400" dirty="0" smtClean="0"/>
              <a:t>. West Nile virus is an example. </a:t>
            </a:r>
            <a:endParaRPr lang="en-US" sz="2400" dirty="0"/>
          </a:p>
          <a:p>
            <a:endParaRPr lang="en-US" sz="2400" dirty="0"/>
          </a:p>
          <a:p>
            <a:r>
              <a:rPr lang="en-US" sz="2400" dirty="0"/>
              <a:t>Encephalitis can cause flu-like symptoms, such as a fever or severe headache, as well as confused thinking, seizures, or problems with senses or movement. Many cases of encephalitis may go unnoticed because they result in only mild flu-like symptoms or even no symptoms. Severe cases of encephalitis, while relatively rare, can be life-threatening.</a:t>
            </a:r>
          </a:p>
        </p:txBody>
      </p:sp>
    </p:spTree>
    <p:extLst>
      <p:ext uri="{BB962C8B-B14F-4D97-AF65-F5344CB8AC3E}">
        <p14:creationId xmlns:p14="http://schemas.microsoft.com/office/powerpoint/2010/main" val="19594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Encephalitis</a:t>
            </a:r>
            <a:endParaRPr lang="en-US" dirty="0"/>
          </a:p>
        </p:txBody>
      </p:sp>
      <p:sp>
        <p:nvSpPr>
          <p:cNvPr id="3" name="Content Placeholder 2"/>
          <p:cNvSpPr>
            <a:spLocks noGrp="1"/>
          </p:cNvSpPr>
          <p:nvPr>
            <p:ph idx="1"/>
          </p:nvPr>
        </p:nvSpPr>
        <p:spPr/>
        <p:txBody>
          <a:bodyPr>
            <a:normAutofit/>
          </a:bodyPr>
          <a:lstStyle/>
          <a:p>
            <a:r>
              <a:rPr lang="en-US" sz="2800" dirty="0" smtClean="0"/>
              <a:t>Assessment</a:t>
            </a:r>
          </a:p>
          <a:p>
            <a:pPr lvl="1"/>
            <a:r>
              <a:rPr lang="en-US" sz="2800" dirty="0" smtClean="0"/>
              <a:t>LOC, fatigue, symptoms of ICP, joint pain, HA, vertigo, nuchal rigidity</a:t>
            </a:r>
          </a:p>
          <a:p>
            <a:pPr lvl="1"/>
            <a:r>
              <a:rPr lang="en-US" sz="2800" dirty="0" smtClean="0"/>
              <a:t>Seizures common</a:t>
            </a:r>
          </a:p>
          <a:p>
            <a:pPr lvl="1"/>
            <a:r>
              <a:rPr lang="en-US" sz="2800" dirty="0" smtClean="0"/>
              <a:t>Muscle tremors, gait issues, </a:t>
            </a:r>
          </a:p>
          <a:p>
            <a:pPr lvl="1"/>
            <a:r>
              <a:rPr lang="en-US" sz="2800" dirty="0" smtClean="0"/>
              <a:t>Lumbar puncture</a:t>
            </a:r>
            <a:endParaRPr lang="en-US" sz="2800" dirty="0"/>
          </a:p>
        </p:txBody>
      </p:sp>
    </p:spTree>
    <p:extLst>
      <p:ext uri="{BB962C8B-B14F-4D97-AF65-F5344CB8AC3E}">
        <p14:creationId xmlns:p14="http://schemas.microsoft.com/office/powerpoint/2010/main" val="365850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Encephalitis</a:t>
            </a:r>
          </a:p>
        </p:txBody>
      </p:sp>
      <p:sp>
        <p:nvSpPr>
          <p:cNvPr id="3" name="Content Placeholder 2"/>
          <p:cNvSpPr>
            <a:spLocks noGrp="1"/>
          </p:cNvSpPr>
          <p:nvPr>
            <p:ph idx="1"/>
          </p:nvPr>
        </p:nvSpPr>
        <p:spPr/>
        <p:txBody>
          <a:bodyPr>
            <a:normAutofit/>
          </a:bodyPr>
          <a:lstStyle/>
          <a:p>
            <a:r>
              <a:rPr lang="en-US" sz="3200" dirty="0" smtClean="0"/>
              <a:t>HSV</a:t>
            </a:r>
          </a:p>
          <a:p>
            <a:r>
              <a:rPr lang="en-US" sz="3200" dirty="0"/>
              <a:t>Mosquito-borne </a:t>
            </a:r>
            <a:r>
              <a:rPr lang="en-US" sz="3200" dirty="0" smtClean="0"/>
              <a:t>viruses</a:t>
            </a:r>
          </a:p>
          <a:p>
            <a:r>
              <a:rPr lang="en-US" sz="3200" dirty="0" smtClean="0"/>
              <a:t>Tick-borne viruses</a:t>
            </a:r>
          </a:p>
          <a:p>
            <a:r>
              <a:rPr lang="en-US" sz="3200" dirty="0" smtClean="0"/>
              <a:t>Rabies</a:t>
            </a:r>
          </a:p>
          <a:p>
            <a:r>
              <a:rPr lang="en-US" sz="3200" dirty="0"/>
              <a:t>Childhood </a:t>
            </a:r>
            <a:r>
              <a:rPr lang="en-US" sz="3200" dirty="0" smtClean="0"/>
              <a:t>infections such as MMR</a:t>
            </a:r>
            <a:endParaRPr lang="en-US" sz="3200" dirty="0"/>
          </a:p>
        </p:txBody>
      </p:sp>
      <p:pic>
        <p:nvPicPr>
          <p:cNvPr id="4" name="Picture 3"/>
          <p:cNvPicPr>
            <a:picLocks noChangeAspect="1"/>
          </p:cNvPicPr>
          <p:nvPr/>
        </p:nvPicPr>
        <p:blipFill>
          <a:blip r:embed="rId2"/>
          <a:stretch>
            <a:fillRect/>
          </a:stretch>
        </p:blipFill>
        <p:spPr>
          <a:xfrm>
            <a:off x="7423150" y="1469370"/>
            <a:ext cx="4000500" cy="2771775"/>
          </a:xfrm>
          <a:prstGeom prst="rect">
            <a:avLst/>
          </a:prstGeom>
        </p:spPr>
      </p:pic>
    </p:spTree>
    <p:extLst>
      <p:ext uri="{BB962C8B-B14F-4D97-AF65-F5344CB8AC3E}">
        <p14:creationId xmlns:p14="http://schemas.microsoft.com/office/powerpoint/2010/main" val="4171804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p:txBody>
          <a:bodyPr>
            <a:noAutofit/>
          </a:bodyPr>
          <a:lstStyle/>
          <a:p>
            <a:r>
              <a:rPr lang="en-US" dirty="0"/>
              <a:t>Antiviral drugs</a:t>
            </a:r>
          </a:p>
          <a:p>
            <a:r>
              <a:rPr lang="en-US" dirty="0"/>
              <a:t>More-serious cases of encephalitis usually require aggressive antiviral treatments. Antiviral drugs commonly used to treat encephalitis </a:t>
            </a:r>
            <a:r>
              <a:rPr lang="en-US" dirty="0" smtClean="0"/>
              <a:t>include:</a:t>
            </a:r>
          </a:p>
          <a:p>
            <a:pPr lvl="1"/>
            <a:r>
              <a:rPr lang="en-US" sz="2000" dirty="0" smtClean="0"/>
              <a:t>Acyclovir </a:t>
            </a:r>
            <a:r>
              <a:rPr lang="en-US" sz="2000" dirty="0"/>
              <a:t>(Zovirax)</a:t>
            </a:r>
          </a:p>
          <a:p>
            <a:pPr lvl="1"/>
            <a:r>
              <a:rPr lang="en-US" sz="2000" dirty="0"/>
              <a:t>Ganciclovir (Cytovene)</a:t>
            </a:r>
          </a:p>
          <a:p>
            <a:r>
              <a:rPr lang="en-US" dirty="0"/>
              <a:t>Some viruses, such as insect-borne viruses, don't respond to these treatments. However, because the specific virus causing the infection may not be identified immediately or at all, treatment with acyclovir is often begun immediately. This drug can be effective against the herpes simplex virus, which can result in significant complications or death when not treated promptly.</a:t>
            </a:r>
          </a:p>
        </p:txBody>
      </p:sp>
    </p:spTree>
    <p:extLst>
      <p:ext uri="{BB962C8B-B14F-4D97-AF65-F5344CB8AC3E}">
        <p14:creationId xmlns:p14="http://schemas.microsoft.com/office/powerpoint/2010/main" val="336697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Parkinson’s </a:t>
            </a:r>
            <a:endParaRPr lang="en-US" dirty="0"/>
          </a:p>
        </p:txBody>
      </p:sp>
      <p:sp>
        <p:nvSpPr>
          <p:cNvPr id="3" name="Content Placeholder 2"/>
          <p:cNvSpPr>
            <a:spLocks noGrp="1"/>
          </p:cNvSpPr>
          <p:nvPr>
            <p:ph idx="1"/>
          </p:nvPr>
        </p:nvSpPr>
        <p:spPr/>
        <p:txBody>
          <a:bodyPr>
            <a:normAutofit/>
          </a:bodyPr>
          <a:lstStyle/>
          <a:p>
            <a:r>
              <a:rPr lang="en-US" sz="3200" dirty="0"/>
              <a:t>How Parkinson's Disease Affects the Body -- The Doctors</a:t>
            </a:r>
          </a:p>
          <a:p>
            <a:r>
              <a:rPr lang="en-US" sz="3200" dirty="0">
                <a:hlinkClick r:id="rId2"/>
              </a:rPr>
              <a:t>https://</a:t>
            </a:r>
            <a:r>
              <a:rPr lang="en-US" sz="3200" dirty="0" smtClean="0">
                <a:hlinkClick r:id="rId2"/>
              </a:rPr>
              <a:t>www.youtube.com/watch?v=hu4eTijdIv0</a:t>
            </a:r>
            <a:endParaRPr lang="en-US" sz="3200" dirty="0" smtClean="0"/>
          </a:p>
          <a:p>
            <a:pPr marL="0" indent="0">
              <a:buNone/>
            </a:pPr>
            <a:endParaRPr lang="en-US" sz="2800" dirty="0"/>
          </a:p>
        </p:txBody>
      </p:sp>
    </p:spTree>
    <p:extLst>
      <p:ext uri="{BB962C8B-B14F-4D97-AF65-F5344CB8AC3E}">
        <p14:creationId xmlns:p14="http://schemas.microsoft.com/office/powerpoint/2010/main" val="329445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 Disease</a:t>
            </a:r>
            <a:endParaRPr lang="en-US" dirty="0"/>
          </a:p>
        </p:txBody>
      </p:sp>
      <p:sp>
        <p:nvSpPr>
          <p:cNvPr id="3" name="Content Placeholder 2"/>
          <p:cNvSpPr>
            <a:spLocks noGrp="1"/>
          </p:cNvSpPr>
          <p:nvPr>
            <p:ph idx="1"/>
          </p:nvPr>
        </p:nvSpPr>
        <p:spPr/>
        <p:txBody>
          <a:bodyPr>
            <a:normAutofit fontScale="92500"/>
          </a:bodyPr>
          <a:lstStyle/>
          <a:p>
            <a:r>
              <a:rPr lang="en-US" sz="2400" dirty="0" smtClean="0"/>
              <a:t>Progressive disorder </a:t>
            </a:r>
            <a:r>
              <a:rPr lang="en-US" sz="2400" dirty="0"/>
              <a:t>of the nervous system that affects your movement. It develops gradually, sometimes starting with a barely noticeable tremor in just one </a:t>
            </a:r>
            <a:r>
              <a:rPr lang="en-US" sz="2400" dirty="0" smtClean="0"/>
              <a:t>hand. It also </a:t>
            </a:r>
            <a:r>
              <a:rPr lang="en-US" sz="2400" dirty="0"/>
              <a:t>commonly causes stiffness or slowing of movement</a:t>
            </a:r>
            <a:r>
              <a:rPr lang="en-US" sz="2400" dirty="0" smtClean="0"/>
              <a:t>.</a:t>
            </a:r>
            <a:endParaRPr lang="en-US" sz="2400" dirty="0"/>
          </a:p>
          <a:p>
            <a:r>
              <a:rPr lang="en-US" sz="2400" dirty="0"/>
              <a:t>In early stages </a:t>
            </a:r>
            <a:r>
              <a:rPr lang="en-US" sz="2400" dirty="0" smtClean="0"/>
              <a:t>face </a:t>
            </a:r>
            <a:r>
              <a:rPr lang="en-US" sz="2400" dirty="0"/>
              <a:t>may show little or no expression, </a:t>
            </a:r>
            <a:r>
              <a:rPr lang="en-US" sz="2400" dirty="0" smtClean="0"/>
              <a:t>or </a:t>
            </a:r>
            <a:r>
              <a:rPr lang="en-US" sz="2400" dirty="0"/>
              <a:t>arms may not swing when you walk. S</a:t>
            </a:r>
            <a:r>
              <a:rPr lang="en-US" sz="2400" dirty="0" smtClean="0"/>
              <a:t>peech </a:t>
            </a:r>
            <a:r>
              <a:rPr lang="en-US" sz="2400" dirty="0"/>
              <a:t>may become soft or slurred. Parkinson's disease symptoms worsen </a:t>
            </a:r>
            <a:r>
              <a:rPr lang="en-US" sz="2400" dirty="0" smtClean="0"/>
              <a:t>as condition </a:t>
            </a:r>
            <a:r>
              <a:rPr lang="en-US" sz="2400" dirty="0"/>
              <a:t>progresses over time</a:t>
            </a:r>
            <a:r>
              <a:rPr lang="en-US" sz="2400" dirty="0" smtClean="0"/>
              <a:t>.</a:t>
            </a:r>
            <a:endParaRPr lang="en-US" sz="2400" dirty="0"/>
          </a:p>
          <a:p>
            <a:r>
              <a:rPr lang="en-US" sz="2400" dirty="0" smtClean="0"/>
              <a:t>Cannot be cured but medications may markedly improve symptoms. </a:t>
            </a:r>
          </a:p>
          <a:p>
            <a:r>
              <a:rPr lang="en-US" sz="2400" dirty="0" smtClean="0">
                <a:solidFill>
                  <a:srgbClr val="FFFF00"/>
                </a:solidFill>
              </a:rPr>
              <a:t>What are some s/s of Parkinson’s </a:t>
            </a:r>
            <a:endParaRPr lang="en-US" sz="2400" dirty="0">
              <a:solidFill>
                <a:srgbClr val="FFFF00"/>
              </a:solidFill>
            </a:endParaRPr>
          </a:p>
        </p:txBody>
      </p:sp>
    </p:spTree>
    <p:extLst>
      <p:ext uri="{BB962C8B-B14F-4D97-AF65-F5344CB8AC3E}">
        <p14:creationId xmlns:p14="http://schemas.microsoft.com/office/powerpoint/2010/main" val="348014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 Disease</a:t>
            </a:r>
            <a:endParaRPr lang="en-US" dirty="0"/>
          </a:p>
        </p:txBody>
      </p:sp>
      <p:sp>
        <p:nvSpPr>
          <p:cNvPr id="3" name="Content Placeholder 2"/>
          <p:cNvSpPr>
            <a:spLocks noGrp="1"/>
          </p:cNvSpPr>
          <p:nvPr>
            <p:ph idx="1"/>
          </p:nvPr>
        </p:nvSpPr>
        <p:spPr/>
        <p:txBody>
          <a:bodyPr>
            <a:noAutofit/>
          </a:bodyPr>
          <a:lstStyle/>
          <a:p>
            <a:r>
              <a:rPr lang="en-US" sz="2800" dirty="0"/>
              <a:t>Tremor. </a:t>
            </a:r>
            <a:r>
              <a:rPr lang="en-US" sz="2800" dirty="0" smtClean="0"/>
              <a:t>Back-and-forth </a:t>
            </a:r>
            <a:r>
              <a:rPr lang="en-US" sz="2800" dirty="0"/>
              <a:t>rubbing of </a:t>
            </a:r>
            <a:r>
              <a:rPr lang="en-US" sz="2800" dirty="0" smtClean="0"/>
              <a:t>thumb </a:t>
            </a:r>
            <a:r>
              <a:rPr lang="en-US" sz="2800" dirty="0"/>
              <a:t>and forefinger, known as a pill-rolling tremor. One characteristic of Parkinson's disease is tremor of </a:t>
            </a:r>
            <a:r>
              <a:rPr lang="en-US" sz="2800" dirty="0" smtClean="0"/>
              <a:t>hand </a:t>
            </a:r>
            <a:r>
              <a:rPr lang="en-US" sz="2800" dirty="0"/>
              <a:t>when it is relaxed (at rest).</a:t>
            </a:r>
          </a:p>
          <a:p>
            <a:r>
              <a:rPr lang="en-US" sz="2800" dirty="0"/>
              <a:t>Slowed movement (</a:t>
            </a:r>
            <a:r>
              <a:rPr lang="en-US" sz="2800" dirty="0" smtClean="0"/>
              <a:t>bradykinesia)</a:t>
            </a:r>
          </a:p>
          <a:p>
            <a:r>
              <a:rPr lang="en-US" sz="2800" dirty="0" smtClean="0"/>
              <a:t>Rigid muscles in any parts of  body. The stiff muscles can limit range of motion and cause pain.</a:t>
            </a:r>
          </a:p>
          <a:p>
            <a:r>
              <a:rPr lang="en-US" sz="2800" dirty="0"/>
              <a:t>P</a:t>
            </a:r>
            <a:r>
              <a:rPr lang="en-US" sz="2800" dirty="0" smtClean="0"/>
              <a:t>osture </a:t>
            </a:r>
            <a:r>
              <a:rPr lang="en-US" sz="2800" dirty="0"/>
              <a:t>may </a:t>
            </a:r>
            <a:r>
              <a:rPr lang="en-US" sz="2800" dirty="0" smtClean="0"/>
              <a:t> </a:t>
            </a:r>
            <a:r>
              <a:rPr lang="en-US" sz="2800" dirty="0"/>
              <a:t>become stooped, or </a:t>
            </a:r>
            <a:r>
              <a:rPr lang="en-US" sz="2800" dirty="0" smtClean="0"/>
              <a:t>patient has balance problems.</a:t>
            </a:r>
            <a:endParaRPr lang="en-US" sz="2800" dirty="0"/>
          </a:p>
        </p:txBody>
      </p:sp>
    </p:spTree>
    <p:extLst>
      <p:ext uri="{BB962C8B-B14F-4D97-AF65-F5344CB8AC3E}">
        <p14:creationId xmlns:p14="http://schemas.microsoft.com/office/powerpoint/2010/main" val="2264344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Parkinson Disease</a:t>
            </a:r>
          </a:p>
        </p:txBody>
      </p:sp>
      <p:sp>
        <p:nvSpPr>
          <p:cNvPr id="3" name="Content Placeholder 2"/>
          <p:cNvSpPr>
            <a:spLocks noGrp="1"/>
          </p:cNvSpPr>
          <p:nvPr>
            <p:ph idx="1"/>
          </p:nvPr>
        </p:nvSpPr>
        <p:spPr/>
        <p:txBody>
          <a:bodyPr>
            <a:normAutofit lnSpcReduction="10000"/>
          </a:bodyPr>
          <a:lstStyle/>
          <a:p>
            <a:r>
              <a:rPr lang="en-US" sz="2400" dirty="0"/>
              <a:t>Loss of automatic movements. Decreased ability to perform unconscious movements, including blinking, smiling or swinging your arms when you walk. May no longer gesture when talking</a:t>
            </a:r>
            <a:r>
              <a:rPr lang="en-US" sz="2400" dirty="0" smtClean="0"/>
              <a:t>.</a:t>
            </a:r>
          </a:p>
          <a:p>
            <a:r>
              <a:rPr lang="en-US" sz="2400" dirty="0" smtClean="0"/>
              <a:t>Speech </a:t>
            </a:r>
            <a:r>
              <a:rPr lang="en-US" sz="2400" dirty="0"/>
              <a:t>changes. May speak softly, quickly, slur or hesitate before talking. Speech may be more of a monotone, rather than with the usual inflections.</a:t>
            </a:r>
          </a:p>
          <a:p>
            <a:r>
              <a:rPr lang="en-US" sz="2400" dirty="0"/>
              <a:t>Writing changes. Writing may appear small and become difficult.</a:t>
            </a:r>
          </a:p>
          <a:p>
            <a:r>
              <a:rPr lang="en-US" sz="2400" dirty="0"/>
              <a:t>Decreased Dopamine levels in brain leads to lose of ability to refine voluntary movement. </a:t>
            </a:r>
          </a:p>
          <a:p>
            <a:endParaRPr lang="en-US" dirty="0"/>
          </a:p>
        </p:txBody>
      </p:sp>
    </p:spTree>
    <p:extLst>
      <p:ext uri="{BB962C8B-B14F-4D97-AF65-F5344CB8AC3E}">
        <p14:creationId xmlns:p14="http://schemas.microsoft.com/office/powerpoint/2010/main" val="25157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sz="2800" dirty="0" smtClean="0"/>
              <a:t>Common complaints: Change LOC, confusion, dizziness, gait disturbances, HA</a:t>
            </a:r>
          </a:p>
          <a:p>
            <a:r>
              <a:rPr lang="en-US" sz="2800" dirty="0" smtClean="0"/>
              <a:t>What are some basic questions you will ask? </a:t>
            </a:r>
          </a:p>
          <a:p>
            <a:r>
              <a:rPr lang="en-US" sz="2800" dirty="0" smtClean="0"/>
              <a:t>PMH &amp; family history</a:t>
            </a:r>
          </a:p>
          <a:p>
            <a:r>
              <a:rPr lang="en-US" sz="2800" dirty="0" smtClean="0"/>
              <a:t>What are some changes associated with aging you may see? </a:t>
            </a:r>
          </a:p>
          <a:p>
            <a:r>
              <a:rPr lang="en-US" sz="2800" dirty="0" smtClean="0"/>
              <a:t>Physical assessment includes what? </a:t>
            </a:r>
          </a:p>
          <a:p>
            <a:r>
              <a:rPr lang="en-US" sz="2800" dirty="0" smtClean="0"/>
              <a:t>Various diagnostics p 1352</a:t>
            </a:r>
          </a:p>
        </p:txBody>
      </p:sp>
    </p:spTree>
    <p:extLst>
      <p:ext uri="{BB962C8B-B14F-4D97-AF65-F5344CB8AC3E}">
        <p14:creationId xmlns:p14="http://schemas.microsoft.com/office/powerpoint/2010/main" val="1223861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 See handout</a:t>
            </a:r>
            <a:endParaRPr lang="en-US" dirty="0"/>
          </a:p>
        </p:txBody>
      </p:sp>
      <p:sp>
        <p:nvSpPr>
          <p:cNvPr id="3" name="Content Placeholder 2"/>
          <p:cNvSpPr>
            <a:spLocks noGrp="1"/>
          </p:cNvSpPr>
          <p:nvPr>
            <p:ph idx="1"/>
          </p:nvPr>
        </p:nvSpPr>
        <p:spPr/>
        <p:txBody>
          <a:bodyPr/>
          <a:lstStyle/>
          <a:p>
            <a:r>
              <a:rPr lang="en-US" sz="3200" dirty="0"/>
              <a:t>E</a:t>
            </a:r>
            <a:r>
              <a:rPr lang="en-US" sz="3200" dirty="0" smtClean="0"/>
              <a:t>ach </a:t>
            </a:r>
            <a:r>
              <a:rPr lang="en-US" sz="3200" dirty="0"/>
              <a:t>person </a:t>
            </a:r>
            <a:r>
              <a:rPr lang="en-US" sz="3200" dirty="0" smtClean="0"/>
              <a:t>must </a:t>
            </a:r>
            <a:r>
              <a:rPr lang="en-US" sz="3200" dirty="0"/>
              <a:t>be individually evaluated to determine which drug or combination of drugs is best for </a:t>
            </a:r>
            <a:r>
              <a:rPr lang="en-US" sz="3200" dirty="0" smtClean="0"/>
              <a:t>them</a:t>
            </a:r>
          </a:p>
          <a:p>
            <a:r>
              <a:rPr lang="en-US" sz="3200" dirty="0"/>
              <a:t>C</a:t>
            </a:r>
            <a:r>
              <a:rPr lang="en-US" sz="3200" dirty="0" smtClean="0"/>
              <a:t>hoice </a:t>
            </a:r>
            <a:r>
              <a:rPr lang="en-US" sz="3200" dirty="0"/>
              <a:t>of drug treatment depends on many variables including symptom presentation, other concurrent health issues (and the medications being used to treat them) and a person’s age.</a:t>
            </a:r>
          </a:p>
        </p:txBody>
      </p:sp>
    </p:spTree>
    <p:extLst>
      <p:ext uri="{BB962C8B-B14F-4D97-AF65-F5344CB8AC3E}">
        <p14:creationId xmlns:p14="http://schemas.microsoft.com/office/powerpoint/2010/main" val="69751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p:txBody>
          <a:bodyPr>
            <a:normAutofit/>
          </a:bodyPr>
          <a:lstStyle/>
          <a:p>
            <a:r>
              <a:rPr lang="en-US" dirty="0"/>
              <a:t>Carbidopa-levodopa </a:t>
            </a:r>
            <a:r>
              <a:rPr lang="en-US" dirty="0" smtClean="0"/>
              <a:t>(</a:t>
            </a:r>
            <a:r>
              <a:rPr lang="en-US" dirty="0" err="1" smtClean="0"/>
              <a:t>Sinemet</a:t>
            </a:r>
            <a:r>
              <a:rPr lang="en-US" dirty="0" smtClean="0"/>
              <a:t>). Most </a:t>
            </a:r>
            <a:r>
              <a:rPr lang="en-US" dirty="0"/>
              <a:t>effective Parkinson's disease medication, is a natural chemical that passes into your brain and is converted to dopamine. Levodopa is combined with carbidopa, which protects levodopa from premature conversion to dopamine outside your </a:t>
            </a:r>
            <a:r>
              <a:rPr lang="en-US" dirty="0" smtClean="0"/>
              <a:t>brain. Over time starts wearing off. </a:t>
            </a:r>
            <a:r>
              <a:rPr lang="en-US" b="1" i="1" dirty="0" smtClean="0"/>
              <a:t>Dyskinesia (involuntary muscle movement) </a:t>
            </a:r>
            <a:r>
              <a:rPr lang="en-US" b="1" i="1" dirty="0"/>
              <a:t>and impaired voluntary movement may occur with high dosages</a:t>
            </a:r>
            <a:r>
              <a:rPr lang="en-US" i="1" dirty="0"/>
              <a:t>. </a:t>
            </a:r>
            <a:r>
              <a:rPr lang="en-US" dirty="0"/>
              <a:t>Nausea, anorexia, dizziness, orthostatic hypotension, bradycardia, and </a:t>
            </a:r>
            <a:r>
              <a:rPr lang="en-US" dirty="0" err="1"/>
              <a:t>akinesia</a:t>
            </a:r>
            <a:r>
              <a:rPr lang="en-US" dirty="0"/>
              <a:t> are frequent side effects of the medication.</a:t>
            </a:r>
            <a:endParaRPr lang="en-US" dirty="0" smtClean="0"/>
          </a:p>
          <a:p>
            <a:r>
              <a:rPr lang="en-US" dirty="0" smtClean="0"/>
              <a:t>Dopamine </a:t>
            </a:r>
            <a:r>
              <a:rPr lang="en-US" dirty="0"/>
              <a:t>agonists. M</a:t>
            </a:r>
            <a:r>
              <a:rPr lang="en-US" dirty="0" smtClean="0"/>
              <a:t>imic </a:t>
            </a:r>
            <a:r>
              <a:rPr lang="en-US" dirty="0"/>
              <a:t>dopamine effects </a:t>
            </a:r>
            <a:r>
              <a:rPr lang="en-US" dirty="0" smtClean="0"/>
              <a:t>in brain</a:t>
            </a:r>
            <a:r>
              <a:rPr lang="en-US" dirty="0"/>
              <a:t>. </a:t>
            </a:r>
            <a:r>
              <a:rPr lang="en-US" dirty="0" smtClean="0"/>
              <a:t>Not as </a:t>
            </a:r>
            <a:r>
              <a:rPr lang="en-US" dirty="0"/>
              <a:t>effective in treating </a:t>
            </a:r>
            <a:r>
              <a:rPr lang="en-US" dirty="0" smtClean="0"/>
              <a:t>symptoms </a:t>
            </a:r>
            <a:r>
              <a:rPr lang="en-US" dirty="0"/>
              <a:t>as levodopa. However, </a:t>
            </a:r>
            <a:r>
              <a:rPr lang="en-US" dirty="0" smtClean="0"/>
              <a:t>last </a:t>
            </a:r>
            <a:r>
              <a:rPr lang="en-US" dirty="0"/>
              <a:t>longer and may be used with levodopa to smooth the sometimes off and on effect of levodopa</a:t>
            </a:r>
            <a:r>
              <a:rPr lang="en-US" dirty="0" smtClean="0"/>
              <a:t>. Side </a:t>
            </a:r>
            <a:r>
              <a:rPr lang="en-US" dirty="0"/>
              <a:t>effects similar to </a:t>
            </a:r>
            <a:r>
              <a:rPr lang="en-US" dirty="0" smtClean="0"/>
              <a:t>carbidopa-levodopa. </a:t>
            </a:r>
            <a:endParaRPr lang="en-US" dirty="0"/>
          </a:p>
        </p:txBody>
      </p:sp>
    </p:spTree>
    <p:extLst>
      <p:ext uri="{BB962C8B-B14F-4D97-AF65-F5344CB8AC3E}">
        <p14:creationId xmlns:p14="http://schemas.microsoft.com/office/powerpoint/2010/main" val="2565632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p:txBody>
          <a:bodyPr>
            <a:normAutofit fontScale="92500" lnSpcReduction="10000"/>
          </a:bodyPr>
          <a:lstStyle/>
          <a:p>
            <a:r>
              <a:rPr lang="en-US" dirty="0"/>
              <a:t>MAO B inhibitors. </a:t>
            </a:r>
            <a:r>
              <a:rPr lang="en-US" dirty="0" smtClean="0"/>
              <a:t>Help prevent </a:t>
            </a:r>
            <a:r>
              <a:rPr lang="en-US" dirty="0"/>
              <a:t>the breakdown of brain dopamine by inhibiting the brain enzyme monoamine oxidase B (MAO B). This enzyme metabolizes brain dopamine. Side effects are uncommon, but may rarely include nausea or headaches. When added to carbidopa-levodopa, these medications can increase the risk of hallucinations. These medications can't be used in combination with most antidepressants or certain narcotics, due to potentially serious reactions. </a:t>
            </a:r>
            <a:endParaRPr lang="en-US" dirty="0" smtClean="0"/>
          </a:p>
          <a:p>
            <a:r>
              <a:rPr lang="en-US" dirty="0"/>
              <a:t>Amantadine. </a:t>
            </a:r>
            <a:r>
              <a:rPr lang="en-US" dirty="0" smtClean="0"/>
              <a:t>Can be prescribed alone </a:t>
            </a:r>
            <a:r>
              <a:rPr lang="en-US" dirty="0"/>
              <a:t>to provide short-term relief of symptoms of mild, early-stage Parkinson's disease. It also may be added to carbidopa-levodopa therapy for people in the later stages of Parkinson's disease, to help control involuntary movements (dyskinesia) induced by carbidopa-levodopa. Side effects may include a purple mottling of the skin, ankle swelling or hallucinations</a:t>
            </a:r>
            <a:r>
              <a:rPr lang="en-US" dirty="0" smtClean="0"/>
              <a:t>.</a:t>
            </a:r>
          </a:p>
          <a:p>
            <a:pPr marL="0" indent="0">
              <a:buNone/>
            </a:pPr>
            <a:endParaRPr lang="en-US" dirty="0"/>
          </a:p>
        </p:txBody>
      </p:sp>
    </p:spTree>
    <p:extLst>
      <p:ext uri="{BB962C8B-B14F-4D97-AF65-F5344CB8AC3E}">
        <p14:creationId xmlns:p14="http://schemas.microsoft.com/office/powerpoint/2010/main" val="284774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Neuro Assessment</a:t>
            </a:r>
            <a:endParaRPr lang="en-US" dirty="0"/>
          </a:p>
        </p:txBody>
      </p:sp>
      <p:sp>
        <p:nvSpPr>
          <p:cNvPr id="3" name="Content Placeholder 2"/>
          <p:cNvSpPr>
            <a:spLocks noGrp="1"/>
          </p:cNvSpPr>
          <p:nvPr>
            <p:ph idx="1"/>
          </p:nvPr>
        </p:nvSpPr>
        <p:spPr/>
        <p:txBody>
          <a:bodyPr>
            <a:noAutofit/>
          </a:bodyPr>
          <a:lstStyle/>
          <a:p>
            <a:pPr>
              <a:lnSpc>
                <a:spcPct val="80000"/>
              </a:lnSpc>
            </a:pPr>
            <a:r>
              <a:rPr lang="en-US" altLang="en-US" sz="4800" dirty="0"/>
              <a:t>Glasgow Coma </a:t>
            </a:r>
            <a:r>
              <a:rPr lang="en-US" altLang="en-US" sz="4800" dirty="0" smtClean="0"/>
              <a:t>Scale </a:t>
            </a:r>
            <a:endParaRPr lang="en-US" altLang="en-US" sz="4800" dirty="0"/>
          </a:p>
          <a:p>
            <a:pPr>
              <a:lnSpc>
                <a:spcPct val="80000"/>
              </a:lnSpc>
            </a:pPr>
            <a:r>
              <a:rPr lang="en-US" altLang="en-US" sz="4800" dirty="0" smtClean="0"/>
              <a:t>Response </a:t>
            </a:r>
            <a:r>
              <a:rPr lang="en-US" altLang="en-US" sz="4800" dirty="0"/>
              <a:t>to painful </a:t>
            </a:r>
            <a:r>
              <a:rPr lang="en-US" altLang="en-US" sz="4800" dirty="0" smtClean="0"/>
              <a:t>stimuli </a:t>
            </a:r>
            <a:endParaRPr lang="en-US" altLang="en-US" sz="4800" dirty="0"/>
          </a:p>
          <a:p>
            <a:pPr>
              <a:lnSpc>
                <a:spcPct val="80000"/>
              </a:lnSpc>
            </a:pPr>
            <a:r>
              <a:rPr lang="en-US" altLang="en-US" sz="4800" dirty="0"/>
              <a:t>Level of </a:t>
            </a:r>
            <a:r>
              <a:rPr lang="en-US" altLang="en-US" sz="4800" dirty="0" smtClean="0"/>
              <a:t>consciousness</a:t>
            </a:r>
            <a:endParaRPr lang="en-US" altLang="en-US" sz="4800" i="1" dirty="0" smtClean="0"/>
          </a:p>
          <a:p>
            <a:pPr>
              <a:lnSpc>
                <a:spcPct val="80000"/>
              </a:lnSpc>
            </a:pPr>
            <a:r>
              <a:rPr lang="en-US" altLang="en-US" sz="4800" dirty="0" smtClean="0"/>
              <a:t>Decorticate posturing</a:t>
            </a:r>
          </a:p>
          <a:p>
            <a:pPr>
              <a:lnSpc>
                <a:spcPct val="80000"/>
              </a:lnSpc>
            </a:pPr>
            <a:r>
              <a:rPr lang="en-US" altLang="en-US" sz="4800" dirty="0" smtClean="0"/>
              <a:t>Decerebrate</a:t>
            </a:r>
            <a:r>
              <a:rPr lang="en-US" altLang="en-US" sz="4800" dirty="0"/>
              <a:t> </a:t>
            </a:r>
            <a:r>
              <a:rPr lang="en-US" altLang="en-US" sz="4800" dirty="0" smtClean="0"/>
              <a:t>posturing </a:t>
            </a:r>
            <a:endParaRPr lang="en-US" altLang="en-US" sz="4800" dirty="0"/>
          </a:p>
        </p:txBody>
      </p:sp>
    </p:spTree>
    <p:extLst>
      <p:ext uri="{BB962C8B-B14F-4D97-AF65-F5344CB8AC3E}">
        <p14:creationId xmlns:p14="http://schemas.microsoft.com/office/powerpoint/2010/main" val="343432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Cerebral </a:t>
            </a:r>
            <a:r>
              <a:rPr lang="en-US" sz="2400" dirty="0" err="1" smtClean="0"/>
              <a:t>angiograpy</a:t>
            </a:r>
            <a:endParaRPr lang="en-US" sz="2400" dirty="0"/>
          </a:p>
          <a:p>
            <a:r>
              <a:rPr lang="en-US" sz="2400" dirty="0" smtClean="0"/>
              <a:t>Cerebral CT scan- gross abnormalities, bleeds, bone detail</a:t>
            </a:r>
          </a:p>
          <a:p>
            <a:r>
              <a:rPr lang="en-US" sz="2400" dirty="0" smtClean="0"/>
              <a:t>Electroencephalography- no stimulates or sedatives prior</a:t>
            </a:r>
          </a:p>
          <a:p>
            <a:r>
              <a:rPr lang="en-US" sz="2400" dirty="0" smtClean="0"/>
              <a:t>LP</a:t>
            </a:r>
          </a:p>
          <a:p>
            <a:r>
              <a:rPr lang="en-US" sz="2400" dirty="0" smtClean="0"/>
              <a:t>MRI-More soft tissue, different protocols depending on concern</a:t>
            </a:r>
          </a:p>
          <a:p>
            <a:r>
              <a:rPr lang="en-US" sz="2400" dirty="0" smtClean="0"/>
              <a:t>CT Contrast: Iodine, shellfish, if &gt;60 or diabetic need Creatinine last 42-78 hours, </a:t>
            </a:r>
          </a:p>
          <a:p>
            <a:r>
              <a:rPr lang="en-US" sz="2400" dirty="0" smtClean="0"/>
              <a:t>MRI same but more screening with magnet issues including a GFR </a:t>
            </a:r>
          </a:p>
          <a:p>
            <a:r>
              <a:rPr lang="en-US" sz="2400" dirty="0" smtClean="0"/>
              <a:t>R/O stroke- CT first look for active bleed</a:t>
            </a:r>
            <a:endParaRPr lang="en-US" sz="2400" dirty="0"/>
          </a:p>
        </p:txBody>
      </p:sp>
    </p:spTree>
    <p:extLst>
      <p:ext uri="{BB962C8B-B14F-4D97-AF65-F5344CB8AC3E}">
        <p14:creationId xmlns:p14="http://schemas.microsoft.com/office/powerpoint/2010/main" val="200902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type of HA most nursing students have experienced? </a:t>
            </a:r>
            <a:endParaRPr lang="en-US" dirty="0">
              <a:solidFill>
                <a:srgbClr val="FFFF00"/>
              </a:solidFill>
            </a:endParaRPr>
          </a:p>
        </p:txBody>
      </p:sp>
      <p:pic>
        <p:nvPicPr>
          <p:cNvPr id="1026" name="Picture 2" descr="http://vickismithmedium.com/wp-content/uploads/2012/08/stressed-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475" y="2416174"/>
            <a:ext cx="4848225"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9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 HA</a:t>
            </a:r>
            <a:endParaRPr lang="en-US" dirty="0"/>
          </a:p>
        </p:txBody>
      </p:sp>
      <p:sp>
        <p:nvSpPr>
          <p:cNvPr id="3" name="Content Placeholder 2"/>
          <p:cNvSpPr>
            <a:spLocks noGrp="1"/>
          </p:cNvSpPr>
          <p:nvPr>
            <p:ph idx="1"/>
          </p:nvPr>
        </p:nvSpPr>
        <p:spPr/>
        <p:txBody>
          <a:bodyPr>
            <a:normAutofit/>
          </a:bodyPr>
          <a:lstStyle/>
          <a:p>
            <a:r>
              <a:rPr lang="en-US" sz="4000" dirty="0" smtClean="0"/>
              <a:t>Constant dull pressure, band like tightening </a:t>
            </a:r>
          </a:p>
          <a:p>
            <a:r>
              <a:rPr lang="en-US" sz="4000" dirty="0" smtClean="0"/>
              <a:t>May have sensitivity to light or sounds</a:t>
            </a:r>
          </a:p>
          <a:p>
            <a:r>
              <a:rPr lang="en-US" sz="4000" dirty="0" smtClean="0"/>
              <a:t>Careful history taking</a:t>
            </a:r>
            <a:endParaRPr lang="en-US" sz="4000" dirty="0"/>
          </a:p>
        </p:txBody>
      </p:sp>
    </p:spTree>
    <p:extLst>
      <p:ext uri="{BB962C8B-B14F-4D97-AF65-F5344CB8AC3E}">
        <p14:creationId xmlns:p14="http://schemas.microsoft.com/office/powerpoint/2010/main" val="339659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a:t>
            </a:r>
            <a:endParaRPr lang="en-US" dirty="0"/>
          </a:p>
        </p:txBody>
      </p:sp>
      <p:sp>
        <p:nvSpPr>
          <p:cNvPr id="3" name="Content Placeholder 2"/>
          <p:cNvSpPr>
            <a:spLocks noGrp="1"/>
          </p:cNvSpPr>
          <p:nvPr>
            <p:ph idx="1"/>
          </p:nvPr>
        </p:nvSpPr>
        <p:spPr/>
        <p:txBody>
          <a:bodyPr>
            <a:normAutofit/>
          </a:bodyPr>
          <a:lstStyle/>
          <a:p>
            <a:r>
              <a:rPr lang="en-US" sz="6000" dirty="0" smtClean="0">
                <a:solidFill>
                  <a:srgbClr val="FFFF00"/>
                </a:solidFill>
              </a:rPr>
              <a:t>What are some unique characteristics? </a:t>
            </a:r>
            <a:endParaRPr lang="en-US" sz="6000" dirty="0">
              <a:solidFill>
                <a:srgbClr val="FFFF00"/>
              </a:solidFill>
            </a:endParaRPr>
          </a:p>
        </p:txBody>
      </p:sp>
      <p:pic>
        <p:nvPicPr>
          <p:cNvPr id="4" name="Picture 3"/>
          <p:cNvPicPr>
            <a:picLocks noChangeAspect="1"/>
          </p:cNvPicPr>
          <p:nvPr/>
        </p:nvPicPr>
        <p:blipFill>
          <a:blip r:embed="rId3"/>
          <a:stretch>
            <a:fillRect/>
          </a:stretch>
        </p:blipFill>
        <p:spPr>
          <a:xfrm>
            <a:off x="7499350" y="3455987"/>
            <a:ext cx="3321050" cy="2792412"/>
          </a:xfrm>
          <a:prstGeom prst="rect">
            <a:avLst/>
          </a:prstGeom>
        </p:spPr>
      </p:pic>
    </p:spTree>
    <p:extLst>
      <p:ext uri="{BB962C8B-B14F-4D97-AF65-F5344CB8AC3E}">
        <p14:creationId xmlns:p14="http://schemas.microsoft.com/office/powerpoint/2010/main" val="107779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a:t>
            </a:r>
            <a:endParaRPr lang="en-US" dirty="0"/>
          </a:p>
        </p:txBody>
      </p:sp>
      <p:sp>
        <p:nvSpPr>
          <p:cNvPr id="3" name="Content Placeholder 2"/>
          <p:cNvSpPr>
            <a:spLocks noGrp="1"/>
          </p:cNvSpPr>
          <p:nvPr>
            <p:ph idx="1"/>
          </p:nvPr>
        </p:nvSpPr>
        <p:spPr/>
        <p:txBody>
          <a:bodyPr>
            <a:normAutofit/>
          </a:bodyPr>
          <a:lstStyle/>
          <a:p>
            <a:r>
              <a:rPr lang="en-US" sz="4400" dirty="0" smtClean="0"/>
              <a:t>Migraines with aura</a:t>
            </a:r>
          </a:p>
          <a:p>
            <a:r>
              <a:rPr lang="en-US" sz="4400" dirty="0" smtClean="0"/>
              <a:t>Migraines without aura</a:t>
            </a:r>
          </a:p>
          <a:p>
            <a:pPr marL="0" indent="0">
              <a:buNone/>
            </a:pPr>
            <a:endParaRPr lang="en-US" sz="4400" dirty="0"/>
          </a:p>
          <a:p>
            <a:pPr marL="0" indent="0">
              <a:buNone/>
            </a:pPr>
            <a:endParaRPr lang="en-US" sz="4400" dirty="0" smtClean="0"/>
          </a:p>
          <a:p>
            <a:pPr marL="0" indent="0">
              <a:buNone/>
            </a:pPr>
            <a:r>
              <a:rPr lang="en-US" sz="4400" dirty="0" smtClean="0"/>
              <a:t>Diagnostics? </a:t>
            </a:r>
            <a:endParaRPr lang="en-US" sz="4400" dirty="0"/>
          </a:p>
        </p:txBody>
      </p:sp>
      <p:pic>
        <p:nvPicPr>
          <p:cNvPr id="4" name="Picture 3"/>
          <p:cNvPicPr>
            <a:picLocks noChangeAspect="1"/>
          </p:cNvPicPr>
          <p:nvPr/>
        </p:nvPicPr>
        <p:blipFill>
          <a:blip r:embed="rId3"/>
          <a:stretch>
            <a:fillRect/>
          </a:stretch>
        </p:blipFill>
        <p:spPr>
          <a:xfrm>
            <a:off x="7708900" y="3390899"/>
            <a:ext cx="3810000" cy="2857500"/>
          </a:xfrm>
          <a:prstGeom prst="rect">
            <a:avLst/>
          </a:prstGeom>
        </p:spPr>
      </p:pic>
    </p:spTree>
    <p:extLst>
      <p:ext uri="{BB962C8B-B14F-4D97-AF65-F5344CB8AC3E}">
        <p14:creationId xmlns:p14="http://schemas.microsoft.com/office/powerpoint/2010/main" val="82489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915</TotalTime>
  <Words>1889</Words>
  <Application>Microsoft Office PowerPoint</Application>
  <PresentationFormat>Widescreen</PresentationFormat>
  <Paragraphs>219</Paragraphs>
  <Slides>32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Problems of the CNS: The Brain</vt:lpstr>
      <vt:lpstr>Neuro Review</vt:lpstr>
      <vt:lpstr>Assessment</vt:lpstr>
      <vt:lpstr>Rapid Neuro Assessment</vt:lpstr>
      <vt:lpstr>Diagnostics</vt:lpstr>
      <vt:lpstr>The type of HA most nursing students have experienced? </vt:lpstr>
      <vt:lpstr>Tension HA</vt:lpstr>
      <vt:lpstr>Migraine</vt:lpstr>
      <vt:lpstr>Migraine</vt:lpstr>
      <vt:lpstr>Migraine</vt:lpstr>
      <vt:lpstr>Cluster HA</vt:lpstr>
      <vt:lpstr>Drug Therapy</vt:lpstr>
      <vt:lpstr>Migraines </vt:lpstr>
      <vt:lpstr>Meningitis</vt:lpstr>
      <vt:lpstr>Clinical Manifestations</vt:lpstr>
      <vt:lpstr>Meningitis</vt:lpstr>
      <vt:lpstr>Meningitis Table 57-17 p 1382</vt:lpstr>
      <vt:lpstr>Collaborative Care</vt:lpstr>
      <vt:lpstr>Labs</vt:lpstr>
      <vt:lpstr>Health Promotion/Disease Prevention: Immunize </vt:lpstr>
      <vt:lpstr>What are Droplet precautions again……check out CDC</vt:lpstr>
      <vt:lpstr>Encephalitis</vt:lpstr>
      <vt:lpstr>Encephalitis</vt:lpstr>
      <vt:lpstr>Encephalitis</vt:lpstr>
      <vt:lpstr>Drug Therapy</vt:lpstr>
      <vt:lpstr>Parkinson’s </vt:lpstr>
      <vt:lpstr>Parkinson Disease</vt:lpstr>
      <vt:lpstr>Parkinson Disease</vt:lpstr>
      <vt:lpstr>Parkinson Disease</vt:lpstr>
      <vt:lpstr>Drug Therapy- See handout</vt:lpstr>
      <vt:lpstr>Drug Therapy</vt:lpstr>
      <vt:lpstr>Drug Therapy</vt:lpstr>
    </vt:vector>
  </TitlesOfParts>
  <Company>Great Basin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c:title>
  <dc:creator>GBC</dc:creator>
  <cp:lastModifiedBy>Great Basin College</cp:lastModifiedBy>
  <cp:revision>82</cp:revision>
  <dcterms:created xsi:type="dcterms:W3CDTF">2013-10-02T20:08:43Z</dcterms:created>
  <dcterms:modified xsi:type="dcterms:W3CDTF">2017-09-26T18:11:10Z</dcterms:modified>
</cp:coreProperties>
</file>