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73" r:id="rId5"/>
    <p:sldId id="274" r:id="rId6"/>
    <p:sldId id="259" r:id="rId7"/>
    <p:sldId id="260" r:id="rId8"/>
    <p:sldId id="272" r:id="rId9"/>
    <p:sldId id="276" r:id="rId10"/>
    <p:sldId id="275" r:id="rId11"/>
    <p:sldId id="261" r:id="rId12"/>
    <p:sldId id="262" r:id="rId13"/>
    <p:sldId id="263" r:id="rId14"/>
    <p:sldId id="266" r:id="rId15"/>
    <p:sldId id="264" r:id="rId16"/>
    <p:sldId id="267" r:id="rId17"/>
    <p:sldId id="268" r:id="rId18"/>
    <p:sldId id="271" r:id="rId19"/>
    <p:sldId id="270"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0380" autoAdjust="0"/>
  </p:normalViewPr>
  <p:slideViewPr>
    <p:cSldViewPr snapToGrid="0">
      <p:cViewPr varScale="1">
        <p:scale>
          <a:sx n="68" d="100"/>
          <a:sy n="68" d="100"/>
        </p:scale>
        <p:origin x="4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0064C-69A4-47D3-A1E7-797B1C8F9343}" type="datetimeFigureOut">
              <a:rPr lang="en-US" smtClean="0"/>
              <a:t>10/10/2017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D49F6-BA2C-48C1-AB4B-FEAF2D4EFE71}" type="slidenum">
              <a:rPr lang="en-US" smtClean="0"/>
              <a:t>‹#›</a:t>
            </a:fld>
            <a:endParaRPr lang="en-US"/>
          </a:p>
        </p:txBody>
      </p:sp>
    </p:spTree>
    <p:extLst>
      <p:ext uri="{BB962C8B-B14F-4D97-AF65-F5344CB8AC3E}">
        <p14:creationId xmlns:p14="http://schemas.microsoft.com/office/powerpoint/2010/main" val="328669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D49F6-BA2C-48C1-AB4B-FEAF2D4EFE71}" type="slidenum">
              <a:rPr lang="en-US" smtClean="0"/>
              <a:t>1</a:t>
            </a:fld>
            <a:endParaRPr lang="en-US"/>
          </a:p>
        </p:txBody>
      </p:sp>
    </p:spTree>
    <p:extLst>
      <p:ext uri="{BB962C8B-B14F-4D97-AF65-F5344CB8AC3E}">
        <p14:creationId xmlns:p14="http://schemas.microsoft.com/office/powerpoint/2010/main" val="255780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Pregnancy, wearing tight belts or girdles, bending over, ascites, obesity, obstructive hiatal hernias = increase intra-abdominal pressure contributing to reflux of stomach contents into the esophagus</a:t>
            </a:r>
          </a:p>
          <a:p>
            <a:r>
              <a:rPr lang="en-US" sz="1200" b="0" kern="1200" dirty="0" smtClean="0">
                <a:solidFill>
                  <a:schemeClr val="tx1"/>
                </a:solidFill>
                <a:effectLst/>
                <a:latin typeface="+mn-lt"/>
                <a:ea typeface="+mn-ea"/>
                <a:cs typeface="+mn-cs"/>
              </a:rPr>
              <a:t>**Cigarette and cigar smoking, fatty foods, caffeinated beverages, chocolate, citrus fruits, tomatoes and tomato products, calcium channel blockers, nitrates, peppermint, spearmint, alcohol, anticholinergic drugs, high levels of estrogen and progesterone, nasogastric tube placement = weaken lower esophageal sphincter tone. </a:t>
            </a:r>
          </a:p>
          <a:p>
            <a:r>
              <a:rPr lang="en-US" sz="1200" b="0" kern="1200" dirty="0" smtClean="0">
                <a:solidFill>
                  <a:schemeClr val="tx1"/>
                </a:solidFill>
                <a:effectLst/>
                <a:latin typeface="+mn-lt"/>
                <a:ea typeface="+mn-ea"/>
                <a:cs typeface="+mn-cs"/>
              </a:rPr>
              <a:t>Nighttime reflux</a:t>
            </a:r>
          </a:p>
          <a:p>
            <a:r>
              <a:rPr lang="en-US" sz="1200" b="0" kern="1200" dirty="0" smtClean="0">
                <a:solidFill>
                  <a:schemeClr val="tx1"/>
                </a:solidFill>
                <a:effectLst/>
                <a:latin typeface="+mn-lt"/>
                <a:ea typeface="+mn-ea"/>
                <a:cs typeface="+mn-cs"/>
              </a:rPr>
              <a:t>Scarring tissue – can cause esophageal stricture</a:t>
            </a:r>
            <a:endParaRPr lang="en-US" b="0" dirty="0"/>
          </a:p>
        </p:txBody>
      </p:sp>
      <p:sp>
        <p:nvSpPr>
          <p:cNvPr id="4" name="Slide Number Placeholder 3"/>
          <p:cNvSpPr>
            <a:spLocks noGrp="1"/>
          </p:cNvSpPr>
          <p:nvPr>
            <p:ph type="sldNum" sz="quarter" idx="10"/>
          </p:nvPr>
        </p:nvSpPr>
        <p:spPr/>
        <p:txBody>
          <a:bodyPr/>
          <a:lstStyle/>
          <a:p>
            <a:fld id="{740D49F6-BA2C-48C1-AB4B-FEAF2D4EFE71}" type="slidenum">
              <a:rPr lang="en-US" smtClean="0"/>
              <a:t>3</a:t>
            </a:fld>
            <a:endParaRPr lang="en-US"/>
          </a:p>
        </p:txBody>
      </p:sp>
    </p:spTree>
    <p:extLst>
      <p:ext uri="{BB962C8B-B14F-4D97-AF65-F5344CB8AC3E}">
        <p14:creationId xmlns:p14="http://schemas.microsoft.com/office/powerpoint/2010/main" val="426607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Pregnancy, wearing tight belts or girdles, bending over, ascites, obesity, obstructive hiatal hernias = increase intra-abdominal pressure contributing to reflux of stomach contents into the esophagus</a:t>
            </a:r>
          </a:p>
          <a:p>
            <a:r>
              <a:rPr lang="en-US" sz="1200" b="0" kern="1200" dirty="0" smtClean="0">
                <a:solidFill>
                  <a:schemeClr val="tx1"/>
                </a:solidFill>
                <a:effectLst/>
                <a:latin typeface="+mn-lt"/>
                <a:ea typeface="+mn-ea"/>
                <a:cs typeface="+mn-cs"/>
              </a:rPr>
              <a:t>**Cigarette and cigar smoking, fatty foods, caffeinated beverages, chocolate, citrus fruits, tomatoes and tomato products, calcium channel blockers, nitrates, peppermint, spearmint, alcohol, anticholinergic drugs, high levels of estrogen and progesterone, nasogastric tube placement = weaken lower esophageal sphincter tone. </a:t>
            </a:r>
          </a:p>
          <a:p>
            <a:r>
              <a:rPr lang="en-US" sz="1200" b="0" kern="1200" dirty="0" smtClean="0">
                <a:solidFill>
                  <a:schemeClr val="tx1"/>
                </a:solidFill>
                <a:effectLst/>
                <a:latin typeface="+mn-lt"/>
                <a:ea typeface="+mn-ea"/>
                <a:cs typeface="+mn-cs"/>
              </a:rPr>
              <a:t>Nighttime reflux</a:t>
            </a:r>
          </a:p>
          <a:p>
            <a:r>
              <a:rPr lang="en-US" sz="1200" b="0" kern="1200" dirty="0" smtClean="0">
                <a:solidFill>
                  <a:schemeClr val="tx1"/>
                </a:solidFill>
                <a:effectLst/>
                <a:latin typeface="+mn-lt"/>
                <a:ea typeface="+mn-ea"/>
                <a:cs typeface="+mn-cs"/>
              </a:rPr>
              <a:t>Scarring tissue – can cause esophageal stricture</a:t>
            </a:r>
            <a:endParaRPr lang="en-US" b="0" dirty="0"/>
          </a:p>
        </p:txBody>
      </p:sp>
      <p:sp>
        <p:nvSpPr>
          <p:cNvPr id="4" name="Slide Number Placeholder 3"/>
          <p:cNvSpPr>
            <a:spLocks noGrp="1"/>
          </p:cNvSpPr>
          <p:nvPr>
            <p:ph type="sldNum" sz="quarter" idx="10"/>
          </p:nvPr>
        </p:nvSpPr>
        <p:spPr/>
        <p:txBody>
          <a:bodyPr/>
          <a:lstStyle/>
          <a:p>
            <a:fld id="{740D49F6-BA2C-48C1-AB4B-FEAF2D4EFE71}" type="slidenum">
              <a:rPr lang="en-US" smtClean="0"/>
              <a:t>4</a:t>
            </a:fld>
            <a:endParaRPr lang="en-US"/>
          </a:p>
        </p:txBody>
      </p:sp>
    </p:spTree>
    <p:extLst>
      <p:ext uri="{BB962C8B-B14F-4D97-AF65-F5344CB8AC3E}">
        <p14:creationId xmlns:p14="http://schemas.microsoft.com/office/powerpoint/2010/main" val="266881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Worsens with bending lying down or straining. Relief by sitting up, drinking fluids, taking antacids. (burning sensation that tends to move up and down the chest in a wavelike fashion – severe pain that may radiate to the neck or jaw and may refer to the back)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Severe GERD pain after every meal lasting 20min to 2 </a:t>
            </a:r>
            <a:r>
              <a:rPr lang="en-US" dirty="0" err="1" smtClean="0"/>
              <a:t>hrs</a:t>
            </a:r>
            <a:endParaRPr lang="en-US" dirty="0" smtClean="0"/>
          </a:p>
          <a:p>
            <a:endParaRPr lang="en-US" dirty="0"/>
          </a:p>
        </p:txBody>
      </p:sp>
      <p:sp>
        <p:nvSpPr>
          <p:cNvPr id="4" name="Slide Number Placeholder 3"/>
          <p:cNvSpPr>
            <a:spLocks noGrp="1"/>
          </p:cNvSpPr>
          <p:nvPr>
            <p:ph type="sldNum" sz="quarter" idx="10"/>
          </p:nvPr>
        </p:nvSpPr>
        <p:spPr/>
        <p:txBody>
          <a:bodyPr/>
          <a:lstStyle/>
          <a:p>
            <a:fld id="{740D49F6-BA2C-48C1-AB4B-FEAF2D4EFE71}" type="slidenum">
              <a:rPr lang="en-US" smtClean="0"/>
              <a:t>5</a:t>
            </a:fld>
            <a:endParaRPr lang="en-US"/>
          </a:p>
        </p:txBody>
      </p:sp>
    </p:spTree>
    <p:extLst>
      <p:ext uri="{BB962C8B-B14F-4D97-AF65-F5344CB8AC3E}">
        <p14:creationId xmlns:p14="http://schemas.microsoft.com/office/powerpoint/2010/main" val="28651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Worsens with bending lying down or straining. Relief by sitting up, drinking fluids, taking antacids. (burning sensation that tends to move up and down the chest in a wavelike fashion – severe pain that may radiate to the neck or jaw and may refer to the back)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Severe GERD pain after every meal lasting 20min to 2 </a:t>
            </a:r>
            <a:r>
              <a:rPr lang="en-US" dirty="0" err="1" smtClean="0"/>
              <a:t>hrs</a:t>
            </a:r>
            <a:endParaRPr lang="en-US" dirty="0" smtClean="0"/>
          </a:p>
          <a:p>
            <a:endParaRPr lang="en-US" dirty="0"/>
          </a:p>
        </p:txBody>
      </p:sp>
      <p:sp>
        <p:nvSpPr>
          <p:cNvPr id="4" name="Slide Number Placeholder 3"/>
          <p:cNvSpPr>
            <a:spLocks noGrp="1"/>
          </p:cNvSpPr>
          <p:nvPr>
            <p:ph type="sldNum" sz="quarter" idx="10"/>
          </p:nvPr>
        </p:nvSpPr>
        <p:spPr/>
        <p:txBody>
          <a:bodyPr/>
          <a:lstStyle/>
          <a:p>
            <a:fld id="{740D49F6-BA2C-48C1-AB4B-FEAF2D4EFE71}" type="slidenum">
              <a:rPr lang="en-US" smtClean="0"/>
              <a:t>6</a:t>
            </a:fld>
            <a:endParaRPr lang="en-US"/>
          </a:p>
        </p:txBody>
      </p:sp>
    </p:spTree>
    <p:extLst>
      <p:ext uri="{BB962C8B-B14F-4D97-AF65-F5344CB8AC3E}">
        <p14:creationId xmlns:p14="http://schemas.microsoft.com/office/powerpoint/2010/main" val="53697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D49F6-BA2C-48C1-AB4B-FEAF2D4EFE71}" type="slidenum">
              <a:rPr lang="en-US" smtClean="0"/>
              <a:t>20</a:t>
            </a:fld>
            <a:endParaRPr lang="en-US"/>
          </a:p>
        </p:txBody>
      </p:sp>
    </p:spTree>
    <p:extLst>
      <p:ext uri="{BB962C8B-B14F-4D97-AF65-F5344CB8AC3E}">
        <p14:creationId xmlns:p14="http://schemas.microsoft.com/office/powerpoint/2010/main" val="387266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10/10/2017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676400"/>
            <a:ext cx="10744200" cy="5003800"/>
          </a:xfrm>
        </p:spPr>
        <p:txBody>
          <a:bodyPr/>
          <a:lstStyle/>
          <a:p>
            <a:pPr algn="ctr"/>
            <a:r>
              <a:rPr lang="en-US" dirty="0" err="1" smtClean="0"/>
              <a:t>Gastroesophageal</a:t>
            </a:r>
            <a:r>
              <a:rPr lang="en-US" dirty="0" smtClean="0"/>
              <a:t> </a:t>
            </a:r>
            <a:br>
              <a:rPr lang="en-US" dirty="0" smtClean="0"/>
            </a:br>
            <a:r>
              <a:rPr lang="en-US" dirty="0" smtClean="0"/>
              <a:t>Reflux Disease (GERD)</a:t>
            </a:r>
            <a:endParaRPr lang="en-US" dirty="0"/>
          </a:p>
        </p:txBody>
      </p:sp>
    </p:spTree>
    <p:extLst>
      <p:ext uri="{BB962C8B-B14F-4D97-AF65-F5344CB8AC3E}">
        <p14:creationId xmlns:p14="http://schemas.microsoft.com/office/powerpoint/2010/main" val="306492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700" y="390525"/>
            <a:ext cx="10452100" cy="727075"/>
          </a:xfrm>
        </p:spPr>
        <p:txBody>
          <a:bodyPr>
            <a:normAutofit fontScale="90000"/>
          </a:bodyPr>
          <a:lstStyle/>
          <a:p>
            <a:r>
              <a:rPr lang="en-US" dirty="0" smtClean="0"/>
              <a:t>Drug Therapy</a:t>
            </a:r>
            <a:endParaRPr lang="en-US" dirty="0"/>
          </a:p>
        </p:txBody>
      </p:sp>
      <p:sp>
        <p:nvSpPr>
          <p:cNvPr id="3" name="Content Placeholder 2"/>
          <p:cNvSpPr>
            <a:spLocks noGrp="1"/>
          </p:cNvSpPr>
          <p:nvPr>
            <p:ph idx="1"/>
          </p:nvPr>
        </p:nvSpPr>
        <p:spPr>
          <a:xfrm>
            <a:off x="584200" y="1376362"/>
            <a:ext cx="11023600" cy="5130800"/>
          </a:xfrm>
        </p:spPr>
        <p:txBody>
          <a:bodyPr>
            <a:noAutofit/>
          </a:bodyPr>
          <a:lstStyle/>
          <a:p>
            <a:pPr marL="0" indent="0">
              <a:buNone/>
            </a:pPr>
            <a:r>
              <a:rPr lang="en-US" sz="3600" dirty="0" smtClean="0">
                <a:latin typeface="Arial" panose="020B0604020202020204" pitchFamily="34" charset="0"/>
                <a:cs typeface="Arial" panose="020B0604020202020204" pitchFamily="34" charset="0"/>
              </a:rPr>
              <a:t>PPIs </a:t>
            </a:r>
            <a:r>
              <a:rPr lang="en-US" sz="3600" dirty="0">
                <a:latin typeface="Arial" panose="020B0604020202020204" pitchFamily="34" charset="0"/>
                <a:cs typeface="Arial" panose="020B0604020202020204" pitchFamily="34" charset="0"/>
              </a:rPr>
              <a:t>and H2 receptor blockers = common and effective. PPIs more effective in healing esophagitis than H2 blockers as well as decreasing evidence of esophageal </a:t>
            </a:r>
            <a:r>
              <a:rPr lang="en-US" sz="3600" dirty="0" smtClean="0">
                <a:latin typeface="Arial" panose="020B0604020202020204" pitchFamily="34" charset="0"/>
                <a:cs typeface="Arial" panose="020B0604020202020204" pitchFamily="34" charset="0"/>
              </a:rPr>
              <a:t>strictures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275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13120254" y="1759961"/>
            <a:ext cx="574964" cy="54985"/>
          </a:xfrm>
        </p:spPr>
        <p:txBody>
          <a:bodyPr>
            <a:normAutofit fontScale="90000"/>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757" y="234950"/>
            <a:ext cx="9710057"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4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000" y="1444625"/>
            <a:ext cx="10515600" cy="1325563"/>
          </a:xfrm>
        </p:spPr>
        <p:txBody>
          <a:bodyPr>
            <a:normAutofit fontScale="90000"/>
          </a:bodyPr>
          <a:lstStyle/>
          <a:p>
            <a:r>
              <a:rPr lang="en-US" dirty="0" smtClean="0"/>
              <a:t>What should we teach our patients with GERD?</a:t>
            </a:r>
            <a:endParaRPr lang="en-US" dirty="0"/>
          </a:p>
        </p:txBody>
      </p:sp>
      <p:pic>
        <p:nvPicPr>
          <p:cNvPr id="4" name="Content Placeholder 3"/>
          <p:cNvPicPr>
            <a:picLocks noGrp="1" noChangeAspect="1"/>
          </p:cNvPicPr>
          <p:nvPr>
            <p:ph idx="1"/>
          </p:nvPr>
        </p:nvPicPr>
        <p:blipFill>
          <a:blip r:embed="rId2"/>
          <a:stretch>
            <a:fillRect/>
          </a:stretch>
        </p:blipFill>
        <p:spPr>
          <a:xfrm>
            <a:off x="1208087" y="3024188"/>
            <a:ext cx="1981200" cy="2305050"/>
          </a:xfrm>
          <a:prstGeom prst="rect">
            <a:avLst/>
          </a:prstGeom>
        </p:spPr>
      </p:pic>
      <p:sp>
        <p:nvSpPr>
          <p:cNvPr id="3" name="TextBox 2"/>
          <p:cNvSpPr txBox="1"/>
          <p:nvPr/>
        </p:nvSpPr>
        <p:spPr>
          <a:xfrm>
            <a:off x="3479800" y="2425700"/>
            <a:ext cx="7099300" cy="2862322"/>
          </a:xfrm>
          <a:prstGeom prst="rect">
            <a:avLst/>
          </a:prstGeom>
          <a:noFill/>
        </p:spPr>
        <p:txBody>
          <a:bodyPr wrap="square" rtlCol="0">
            <a:spAutoFit/>
          </a:bodyPr>
          <a:lstStyle/>
          <a:p>
            <a:r>
              <a:rPr lang="en-US" sz="2000" dirty="0"/>
              <a:t>HOB 30 degrees (elevate bed at home on blocks), teach to have smaller frequent meals, no fatty foods, no alcohol, no carbonated beverages, no spicy foods, no acidic foods/ beverages (tomatoes, orange juice), avoid chocolate, no smoking/nicotine, avoid peppermint/ spearmint, Take PPIs before meals each day, H2 receptor blocker – take med as prescribed and do not stop med without checking with healthcare provider, for 2-3 hours after a meal patient should not be supine, Discuss strategies for weight reduction if needed</a:t>
            </a:r>
          </a:p>
        </p:txBody>
      </p:sp>
    </p:spTree>
    <p:extLst>
      <p:ext uri="{BB962C8B-B14F-4D97-AF65-F5344CB8AC3E}">
        <p14:creationId xmlns:p14="http://schemas.microsoft.com/office/powerpoint/2010/main" val="16238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Hiatal Hernia</a:t>
            </a:r>
            <a:endParaRPr lang="en-US" dirty="0"/>
          </a:p>
        </p:txBody>
      </p:sp>
      <p:pic>
        <p:nvPicPr>
          <p:cNvPr id="4" name="Picture 385" descr="057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054" y="1287752"/>
            <a:ext cx="6579453" cy="375530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13419" y="1634836"/>
            <a:ext cx="4698908" cy="47915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Sliding Hernia</a:t>
            </a:r>
          </a:p>
          <a:p>
            <a:pPr lvl="1">
              <a:buFont typeface="Courier New" panose="02070309020205020404" pitchFamily="49" charset="0"/>
              <a:buChar char="o"/>
            </a:pPr>
            <a:r>
              <a:rPr lang="en-US" dirty="0" smtClean="0"/>
              <a:t>Reflux – GERD symptoms</a:t>
            </a:r>
          </a:p>
          <a:p>
            <a:pPr lvl="1">
              <a:buFont typeface="Courier New" panose="02070309020205020404" pitchFamily="49" charset="0"/>
              <a:buChar char="o"/>
            </a:pPr>
            <a:r>
              <a:rPr lang="en-US" dirty="0" smtClean="0"/>
              <a:t>Belching</a:t>
            </a:r>
          </a:p>
          <a:p>
            <a:pPr lvl="1">
              <a:buFont typeface="Courier New" panose="02070309020205020404" pitchFamily="49" charset="0"/>
              <a:buChar char="o"/>
            </a:pPr>
            <a:r>
              <a:rPr lang="en-US" dirty="0" smtClean="0"/>
              <a:t>Dysphagia</a:t>
            </a:r>
          </a:p>
          <a:p>
            <a:r>
              <a:rPr lang="en-US" sz="3600" dirty="0" smtClean="0"/>
              <a:t>Rolling (</a:t>
            </a:r>
            <a:r>
              <a:rPr lang="en-US" sz="3600" dirty="0" err="1" smtClean="0"/>
              <a:t>paraesophageal</a:t>
            </a:r>
            <a:r>
              <a:rPr lang="en-US" sz="3600" dirty="0" smtClean="0"/>
              <a:t>) Hernia</a:t>
            </a:r>
          </a:p>
          <a:p>
            <a:pPr lvl="1">
              <a:buFont typeface="Courier New" panose="02070309020205020404" pitchFamily="49" charset="0"/>
              <a:buChar char="o"/>
            </a:pPr>
            <a:r>
              <a:rPr lang="en-US" dirty="0" smtClean="0"/>
              <a:t>Fullness after eating</a:t>
            </a:r>
          </a:p>
          <a:p>
            <a:pPr lvl="1">
              <a:buFont typeface="Courier New" panose="02070309020205020404" pitchFamily="49" charset="0"/>
              <a:buChar char="o"/>
            </a:pPr>
            <a:r>
              <a:rPr lang="en-US" dirty="0" smtClean="0"/>
              <a:t>Breathlessness</a:t>
            </a:r>
          </a:p>
          <a:p>
            <a:pPr lvl="1">
              <a:buFont typeface="Courier New" panose="02070309020205020404" pitchFamily="49" charset="0"/>
              <a:buChar char="o"/>
            </a:pPr>
            <a:r>
              <a:rPr lang="en-US" dirty="0" smtClean="0"/>
              <a:t>Feeling of suffocation</a:t>
            </a:r>
          </a:p>
          <a:p>
            <a:pPr lvl="1">
              <a:buFont typeface="Courier New" panose="02070309020205020404" pitchFamily="49" charset="0"/>
              <a:buChar char="o"/>
            </a:pPr>
            <a:r>
              <a:rPr lang="en-US" dirty="0" smtClean="0"/>
              <a:t>Chest pain</a:t>
            </a:r>
          </a:p>
          <a:p>
            <a:pPr lvl="1">
              <a:buFont typeface="Courier New" panose="02070309020205020404" pitchFamily="49" charset="0"/>
              <a:buChar char="o"/>
            </a:pPr>
            <a:r>
              <a:rPr lang="en-US" dirty="0" smtClean="0"/>
              <a:t>Worsening symptoms laying down</a:t>
            </a:r>
          </a:p>
          <a:p>
            <a:pPr lvl="1">
              <a:buFont typeface="Courier New" panose="02070309020205020404" pitchFamily="49" charset="0"/>
              <a:buChar char="o"/>
            </a:pPr>
            <a:r>
              <a:rPr lang="en-US" dirty="0" smtClean="0"/>
              <a:t>Risk for strangulation/  obstruction</a:t>
            </a:r>
          </a:p>
          <a:p>
            <a:pPr marL="457200" lvl="1" indent="0">
              <a:buFont typeface="Arial" panose="020B0604020202020204" pitchFamily="34" charset="0"/>
              <a:buNone/>
            </a:pPr>
            <a:endParaRPr lang="en-US" dirty="0" smtClean="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508066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57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891" y="1459990"/>
            <a:ext cx="6664036" cy="446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8764" y="875678"/>
            <a:ext cx="3532909"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Medical Management = similar to GERD</a:t>
            </a:r>
          </a:p>
          <a:p>
            <a:pPr marL="571500" indent="-571500">
              <a:buFont typeface="Arial" panose="020B0604020202020204" pitchFamily="34" charset="0"/>
              <a:buChar char="•"/>
            </a:pPr>
            <a:r>
              <a:rPr lang="en-US" sz="3600" dirty="0" err="1" smtClean="0"/>
              <a:t>Herniotomy</a:t>
            </a:r>
            <a:endParaRPr lang="en-US" sz="3600" dirty="0" smtClean="0"/>
          </a:p>
          <a:p>
            <a:pPr marL="571500" indent="-571500">
              <a:buFont typeface="Arial" panose="020B0604020202020204" pitchFamily="34" charset="0"/>
              <a:buChar char="•"/>
            </a:pPr>
            <a:r>
              <a:rPr lang="en-US" sz="3600" dirty="0" err="1" smtClean="0"/>
              <a:t>Herniorrhapy</a:t>
            </a:r>
            <a:endParaRPr lang="en-US" sz="3600" dirty="0" smtClean="0"/>
          </a:p>
          <a:p>
            <a:pPr marL="571500" indent="-571500">
              <a:buFont typeface="Arial" panose="020B0604020202020204" pitchFamily="34" charset="0"/>
              <a:buChar char="•"/>
            </a:pPr>
            <a:r>
              <a:rPr lang="en-US" sz="3600" dirty="0" err="1" smtClean="0"/>
              <a:t>Nissen</a:t>
            </a:r>
            <a:r>
              <a:rPr lang="en-US" sz="3600" dirty="0" smtClean="0"/>
              <a:t> </a:t>
            </a:r>
            <a:r>
              <a:rPr lang="en-US" sz="3600" dirty="0" err="1" smtClean="0"/>
              <a:t>laproscopic</a:t>
            </a:r>
            <a:r>
              <a:rPr lang="en-US" sz="3600" dirty="0" smtClean="0"/>
              <a:t> techniques</a:t>
            </a:r>
            <a:endParaRPr lang="en-US" sz="3600" dirty="0"/>
          </a:p>
        </p:txBody>
      </p:sp>
    </p:spTree>
    <p:extLst>
      <p:ext uri="{BB962C8B-B14F-4D97-AF65-F5344CB8AC3E}">
        <p14:creationId xmlns:p14="http://schemas.microsoft.com/office/powerpoint/2010/main" val="1900538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Gastritis </a:t>
            </a:r>
            <a:endParaRPr lang="en-US" dirty="0"/>
          </a:p>
        </p:txBody>
      </p:sp>
      <p:sp>
        <p:nvSpPr>
          <p:cNvPr id="3" name="Content Placeholder 2"/>
          <p:cNvSpPr>
            <a:spLocks noGrp="1"/>
          </p:cNvSpPr>
          <p:nvPr>
            <p:ph idx="1"/>
          </p:nvPr>
        </p:nvSpPr>
        <p:spPr>
          <a:xfrm>
            <a:off x="467592" y="1673224"/>
            <a:ext cx="10577945" cy="5032375"/>
          </a:xfrm>
        </p:spPr>
        <p:txBody>
          <a:bodyPr>
            <a:normAutofit/>
          </a:bodyPr>
          <a:lstStyle/>
          <a:p>
            <a:r>
              <a:rPr lang="en-US" sz="3200" dirty="0" smtClean="0"/>
              <a:t>Drug related gastritis</a:t>
            </a:r>
          </a:p>
          <a:p>
            <a:pPr lvl="1"/>
            <a:r>
              <a:rPr lang="en-US" sz="2800" dirty="0" smtClean="0"/>
              <a:t>NSAIDS </a:t>
            </a:r>
            <a:r>
              <a:rPr lang="en-US" sz="2800" dirty="0"/>
              <a:t>– inhibit synthesis of prostaglandins </a:t>
            </a:r>
            <a:endParaRPr lang="en-US" sz="2800" dirty="0" smtClean="0"/>
          </a:p>
          <a:p>
            <a:r>
              <a:rPr lang="en-US" sz="3200" dirty="0" smtClean="0"/>
              <a:t>Diet</a:t>
            </a:r>
          </a:p>
          <a:p>
            <a:pPr lvl="1"/>
            <a:r>
              <a:rPr lang="en-US" sz="2800" dirty="0" smtClean="0"/>
              <a:t>Alcohol (binge drinking), eating large amounts of irritating/ spicy foods</a:t>
            </a:r>
          </a:p>
          <a:p>
            <a:r>
              <a:rPr lang="en-US" sz="3200" dirty="0" err="1" smtClean="0"/>
              <a:t>Helicobcter</a:t>
            </a:r>
            <a:r>
              <a:rPr lang="en-US" sz="3200" dirty="0" smtClean="0"/>
              <a:t> Pylori (H-Pylori)</a:t>
            </a:r>
          </a:p>
          <a:p>
            <a:pPr lvl="1"/>
            <a:r>
              <a:rPr lang="en-US" sz="2800" dirty="0" smtClean="0"/>
              <a:t>Fecal oral or oral </a:t>
            </a:r>
            <a:r>
              <a:rPr lang="en-US" sz="2800" dirty="0" err="1" smtClean="0"/>
              <a:t>oral</a:t>
            </a:r>
            <a:r>
              <a:rPr lang="en-US" sz="2800" dirty="0" smtClean="0"/>
              <a:t> route</a:t>
            </a:r>
          </a:p>
          <a:p>
            <a:pPr lvl="1"/>
            <a:r>
              <a:rPr lang="en-US" sz="2800" dirty="0" smtClean="0"/>
              <a:t>Bacteria produce urease  - irritating to lining  and activates the immune response with both antibody production and release of inflammatory cytokines</a:t>
            </a:r>
          </a:p>
          <a:p>
            <a:pPr marL="457200" lvl="1" indent="0">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582" y="610466"/>
            <a:ext cx="3117273"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6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Gastritis - Treatment</a:t>
            </a:r>
            <a:endParaRPr lang="en-US" dirty="0"/>
          </a:p>
        </p:txBody>
      </p:sp>
      <p:sp>
        <p:nvSpPr>
          <p:cNvPr id="3" name="Content Placeholder 2"/>
          <p:cNvSpPr>
            <a:spLocks noGrp="1"/>
          </p:cNvSpPr>
          <p:nvPr>
            <p:ph idx="1"/>
          </p:nvPr>
        </p:nvSpPr>
        <p:spPr>
          <a:xfrm>
            <a:off x="1378527" y="1427020"/>
            <a:ext cx="10813473" cy="4904508"/>
          </a:xfrm>
        </p:spPr>
        <p:txBody>
          <a:bodyPr>
            <a:normAutofit/>
          </a:bodyPr>
          <a:lstStyle/>
          <a:p>
            <a:r>
              <a:rPr lang="en-US" sz="3200" dirty="0" smtClean="0"/>
              <a:t>Elimination of Irritant</a:t>
            </a:r>
          </a:p>
          <a:p>
            <a:pPr marL="0" indent="0">
              <a:buNone/>
            </a:pPr>
            <a:r>
              <a:rPr lang="en-US" sz="3200" dirty="0" smtClean="0"/>
              <a:t>Supportive Therapy:</a:t>
            </a:r>
          </a:p>
          <a:p>
            <a:r>
              <a:rPr lang="en-US" dirty="0" smtClean="0"/>
              <a:t>Vomiting/ dehydration – IV fluids</a:t>
            </a:r>
          </a:p>
          <a:p>
            <a:r>
              <a:rPr lang="en-US" sz="3200" dirty="0" smtClean="0"/>
              <a:t> Nausea – </a:t>
            </a:r>
            <a:r>
              <a:rPr lang="en-US" sz="3200" dirty="0" err="1" smtClean="0"/>
              <a:t>antiemetics</a:t>
            </a:r>
            <a:endParaRPr lang="en-US" sz="3200" dirty="0" smtClean="0"/>
          </a:p>
          <a:p>
            <a:r>
              <a:rPr lang="en-US" sz="3200" dirty="0" smtClean="0"/>
              <a:t>Severe cases – NGT and gastric lavage</a:t>
            </a:r>
          </a:p>
          <a:p>
            <a:r>
              <a:rPr lang="en-US" sz="3200" dirty="0" smtClean="0"/>
              <a:t>Clear liquids with gradual advancement of diet</a:t>
            </a:r>
          </a:p>
          <a:p>
            <a:r>
              <a:rPr lang="en-US" sz="3200" dirty="0" smtClean="0"/>
              <a:t>H2 receptor blockers or PPIs to reduce gastric HCL acid secretion</a:t>
            </a:r>
          </a:p>
          <a:p>
            <a:r>
              <a:rPr lang="en-US" sz="3200" dirty="0" smtClean="0"/>
              <a:t>Smoking Cessation</a:t>
            </a:r>
          </a:p>
          <a:p>
            <a:pPr marL="0" indent="0">
              <a:buNone/>
            </a:pPr>
            <a:endParaRPr lang="en-US" sz="3200" dirty="0"/>
          </a:p>
        </p:txBody>
      </p:sp>
    </p:spTree>
    <p:extLst>
      <p:ext uri="{BB962C8B-B14F-4D97-AF65-F5344CB8AC3E}">
        <p14:creationId xmlns:p14="http://schemas.microsoft.com/office/powerpoint/2010/main" val="8684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Peptic </a:t>
            </a:r>
            <a:r>
              <a:rPr lang="en-US" smtClean="0"/>
              <a:t>Ulcer Disease</a:t>
            </a:r>
            <a:endParaRPr lang="en-US"/>
          </a:p>
        </p:txBody>
      </p:sp>
      <p:sp>
        <p:nvSpPr>
          <p:cNvPr id="4" name="TextBox 3"/>
          <p:cNvSpPr txBox="1"/>
          <p:nvPr/>
        </p:nvSpPr>
        <p:spPr>
          <a:xfrm>
            <a:off x="7107382" y="1995055"/>
            <a:ext cx="4447309" cy="369332"/>
          </a:xfrm>
          <a:prstGeom prst="rect">
            <a:avLst/>
          </a:prstGeom>
          <a:noFill/>
        </p:spPr>
        <p:txBody>
          <a:bodyPr wrap="square" rtlCol="0">
            <a:spAutoFit/>
          </a:bodyPr>
          <a:lstStyle/>
          <a:p>
            <a:endParaRPr lang="en-US" dirty="0"/>
          </a:p>
        </p:txBody>
      </p:sp>
      <p:sp>
        <p:nvSpPr>
          <p:cNvPr id="5" name="TextBox 4"/>
          <p:cNvSpPr txBox="1"/>
          <p:nvPr/>
        </p:nvSpPr>
        <p:spPr>
          <a:xfrm>
            <a:off x="7218217" y="738847"/>
            <a:ext cx="4336473" cy="6032421"/>
          </a:xfrm>
          <a:prstGeom prst="rect">
            <a:avLst/>
          </a:prstGeom>
          <a:noFill/>
        </p:spPr>
        <p:txBody>
          <a:bodyPr wrap="square" rtlCol="0">
            <a:spAutoFit/>
          </a:bodyPr>
          <a:lstStyle/>
          <a:p>
            <a:r>
              <a:rPr lang="en-US" sz="2800" b="1" dirty="0" smtClean="0"/>
              <a:t>Gastric Ulcers</a:t>
            </a:r>
          </a:p>
          <a:p>
            <a:pPr marL="285750" indent="-285750">
              <a:buFont typeface="Arial" panose="020B0604020202020204" pitchFamily="34" charset="0"/>
              <a:buChar char="•"/>
            </a:pPr>
            <a:r>
              <a:rPr lang="en-US" sz="2400" dirty="0" smtClean="0"/>
              <a:t>Epigastric Pain “burning” or “gaseous” that occurs 1 to 2 hours after eating</a:t>
            </a:r>
          </a:p>
          <a:p>
            <a:pPr marL="285750" indent="-285750">
              <a:buFont typeface="Arial" panose="020B0604020202020204" pitchFamily="34" charset="0"/>
              <a:buChar char="•"/>
            </a:pPr>
            <a:r>
              <a:rPr lang="en-US" sz="2400" dirty="0" smtClean="0"/>
              <a:t>Food usually aggravates rather than alleviates the pain.</a:t>
            </a:r>
          </a:p>
          <a:p>
            <a:endParaRPr lang="en-US" sz="2400" dirty="0" smtClean="0"/>
          </a:p>
          <a:p>
            <a:r>
              <a:rPr lang="en-US" sz="2800" b="1" dirty="0" smtClean="0"/>
              <a:t>Duodenal Ulcers</a:t>
            </a:r>
          </a:p>
          <a:p>
            <a:pPr marL="285750" indent="-285750">
              <a:buFont typeface="Arial" panose="020B0604020202020204" pitchFamily="34" charset="0"/>
              <a:buChar char="•"/>
            </a:pPr>
            <a:r>
              <a:rPr lang="en-US" sz="2400" dirty="0" smtClean="0"/>
              <a:t>Mid-epigastric pain “burning” “</a:t>
            </a:r>
            <a:r>
              <a:rPr lang="en-US" sz="2400" dirty="0" err="1" smtClean="0"/>
              <a:t>Cramplike</a:t>
            </a:r>
            <a:r>
              <a:rPr lang="en-US" sz="2400" dirty="0" smtClean="0"/>
              <a:t>” 2 to 5 hours after eating</a:t>
            </a:r>
          </a:p>
          <a:p>
            <a:pPr marL="285750" indent="-285750">
              <a:buFont typeface="Arial" panose="020B0604020202020204" pitchFamily="34" charset="0"/>
              <a:buChar char="•"/>
            </a:pPr>
            <a:endParaRPr lang="en-US" sz="2400" dirty="0" smtClean="0"/>
          </a:p>
          <a:p>
            <a:r>
              <a:rPr lang="en-US" sz="2400" dirty="0" smtClean="0"/>
              <a:t>Silent Peptic Ulcers = no pain, only aware when complications arise</a:t>
            </a:r>
          </a:p>
          <a:p>
            <a:endParaRPr lang="en-US" dirty="0"/>
          </a:p>
        </p:txBody>
      </p:sp>
      <p:pic>
        <p:nvPicPr>
          <p:cNvPr id="6" name="Picture 25" descr="05800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3272"/>
            <a:ext cx="5735782"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46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83088"/>
            <a:ext cx="10515600" cy="1325563"/>
          </a:xfrm>
        </p:spPr>
        <p:txBody>
          <a:bodyPr/>
          <a:lstStyle/>
          <a:p>
            <a:r>
              <a:rPr lang="en-US" dirty="0" smtClean="0"/>
              <a:t>Interventions/  Therapy/  Teaching?</a:t>
            </a:r>
            <a:endParaRPr lang="en-US" dirty="0"/>
          </a:p>
        </p:txBody>
      </p:sp>
    </p:spTree>
    <p:extLst>
      <p:ext uri="{BB962C8B-B14F-4D97-AF65-F5344CB8AC3E}">
        <p14:creationId xmlns:p14="http://schemas.microsoft.com/office/powerpoint/2010/main" val="104778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
            <a:ext cx="10344727" cy="889000"/>
          </a:xfrm>
        </p:spPr>
        <p:txBody>
          <a:bodyPr/>
          <a:lstStyle/>
          <a:p>
            <a:r>
              <a:rPr lang="en-US" dirty="0" smtClean="0"/>
              <a:t>Complications of Ulcers</a:t>
            </a:r>
            <a:endParaRPr lang="en-US" dirty="0"/>
          </a:p>
        </p:txBody>
      </p:sp>
      <p:sp>
        <p:nvSpPr>
          <p:cNvPr id="3" name="Content Placeholder 2"/>
          <p:cNvSpPr>
            <a:spLocks noGrp="1"/>
          </p:cNvSpPr>
          <p:nvPr>
            <p:ph idx="1"/>
          </p:nvPr>
        </p:nvSpPr>
        <p:spPr>
          <a:xfrm>
            <a:off x="706584" y="790865"/>
            <a:ext cx="10882746" cy="5001491"/>
          </a:xfrm>
        </p:spPr>
        <p:txBody>
          <a:bodyPr>
            <a:noAutofit/>
          </a:bodyPr>
          <a:lstStyle/>
          <a:p>
            <a:pPr marL="0" indent="0">
              <a:buNone/>
            </a:pPr>
            <a:r>
              <a:rPr lang="en-US" dirty="0" smtClean="0"/>
              <a:t>Hemorrhage (Upper GI Bleed)</a:t>
            </a:r>
          </a:p>
          <a:p>
            <a:pPr lvl="1"/>
            <a:r>
              <a:rPr lang="en-US" dirty="0"/>
              <a:t>Hematemesis (Bright red or coffee ground emesis)</a:t>
            </a:r>
          </a:p>
          <a:p>
            <a:pPr lvl="1"/>
            <a:r>
              <a:rPr lang="en-US" dirty="0"/>
              <a:t>Melena (Occult blood, dark tarry stool</a:t>
            </a:r>
            <a:r>
              <a:rPr lang="en-US" dirty="0" smtClean="0"/>
              <a:t>)</a:t>
            </a:r>
          </a:p>
          <a:p>
            <a:pPr marL="0" indent="0">
              <a:buNone/>
            </a:pPr>
            <a:r>
              <a:rPr lang="en-US" dirty="0" smtClean="0"/>
              <a:t>Gastric Outlet Obstruction </a:t>
            </a:r>
          </a:p>
          <a:p>
            <a:r>
              <a:rPr lang="en-US" sz="2400" dirty="0" smtClean="0"/>
              <a:t>obstruction  in the distal stomach secondary to edema, inflammation.</a:t>
            </a:r>
          </a:p>
          <a:p>
            <a:r>
              <a:rPr lang="en-US" sz="2400" dirty="0" smtClean="0"/>
              <a:t>Stomach pain, Vomiting, dehydration, constipation (secondary to dehydration).</a:t>
            </a:r>
          </a:p>
          <a:p>
            <a:pPr marL="0" indent="0">
              <a:buNone/>
            </a:pPr>
            <a:r>
              <a:rPr lang="en-US" dirty="0" smtClean="0"/>
              <a:t>Perforation</a:t>
            </a:r>
            <a:r>
              <a:rPr lang="en-US" sz="2400" dirty="0" smtClean="0"/>
              <a:t> </a:t>
            </a:r>
          </a:p>
          <a:p>
            <a:r>
              <a:rPr lang="en-US" sz="2400" dirty="0" smtClean="0"/>
              <a:t>Sudden sharp pain  in epigastric region that spreads to entire abdomen</a:t>
            </a:r>
          </a:p>
          <a:p>
            <a:pPr lvl="1"/>
            <a:r>
              <a:rPr lang="en-US" dirty="0" smtClean="0"/>
              <a:t>Peritonitis – abdomen is tender and rigid (Occur within 6-12 </a:t>
            </a:r>
            <a:r>
              <a:rPr lang="en-US" dirty="0" err="1" smtClean="0"/>
              <a:t>hrs</a:t>
            </a:r>
            <a:r>
              <a:rPr lang="en-US" dirty="0" smtClean="0"/>
              <a:t>)</a:t>
            </a:r>
          </a:p>
          <a:p>
            <a:pPr lvl="1"/>
            <a:r>
              <a:rPr lang="en-US" dirty="0" smtClean="0"/>
              <a:t>Septicemia and hypovolemic shock (tachycardia, weak pulse) (Need IV fluids, and antibiotics)</a:t>
            </a:r>
          </a:p>
          <a:p>
            <a:pPr lvl="1"/>
            <a:r>
              <a:rPr lang="en-US" dirty="0" smtClean="0"/>
              <a:t>Paralytic ileus develops </a:t>
            </a:r>
          </a:p>
          <a:p>
            <a:pPr lvl="1"/>
            <a:r>
              <a:rPr lang="en-US" dirty="0" smtClean="0"/>
              <a:t>Spontaneous closure of a small lesion – can cause strictures, Surgical Emergency of larger lesion</a:t>
            </a:r>
          </a:p>
          <a:p>
            <a:pPr marL="457200" lvl="1" indent="0">
              <a:buNone/>
            </a:pPr>
            <a:endParaRPr lang="en-US" dirty="0"/>
          </a:p>
          <a:p>
            <a:pPr lvl="1"/>
            <a:endParaRPr lang="en-US" sz="2800" dirty="0"/>
          </a:p>
        </p:txBody>
      </p:sp>
    </p:spTree>
    <p:extLst>
      <p:ext uri="{BB962C8B-B14F-4D97-AF65-F5344CB8AC3E}">
        <p14:creationId xmlns:p14="http://schemas.microsoft.com/office/powerpoint/2010/main" val="138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334" y="887754"/>
            <a:ext cx="7841566" cy="5323340"/>
          </a:xfrm>
        </p:spPr>
      </p:pic>
    </p:spTree>
    <p:extLst>
      <p:ext uri="{BB962C8B-B14F-4D97-AF65-F5344CB8AC3E}">
        <p14:creationId xmlns:p14="http://schemas.microsoft.com/office/powerpoint/2010/main" val="2756029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GI Bleed </a:t>
            </a:r>
            <a:endParaRPr lang="en-US" dirty="0"/>
          </a:p>
        </p:txBody>
      </p:sp>
      <p:sp>
        <p:nvSpPr>
          <p:cNvPr id="3" name="Content Placeholder 2"/>
          <p:cNvSpPr>
            <a:spLocks noGrp="1"/>
          </p:cNvSpPr>
          <p:nvPr>
            <p:ph idx="1"/>
          </p:nvPr>
        </p:nvSpPr>
        <p:spPr>
          <a:xfrm>
            <a:off x="967600" y="1645516"/>
            <a:ext cx="10233800" cy="4351338"/>
          </a:xfrm>
        </p:spPr>
        <p:txBody>
          <a:bodyPr>
            <a:normAutofit lnSpcReduction="10000"/>
          </a:bodyPr>
          <a:lstStyle/>
          <a:p>
            <a:r>
              <a:rPr lang="en-US" dirty="0" smtClean="0"/>
              <a:t>Hematemesis (Bright red or coffee ground emesis)</a:t>
            </a:r>
          </a:p>
          <a:p>
            <a:r>
              <a:rPr lang="en-US" dirty="0" smtClean="0"/>
              <a:t>Melena (Occult blood, dark tarry stool)</a:t>
            </a:r>
          </a:p>
          <a:p>
            <a:r>
              <a:rPr lang="en-US" dirty="0" smtClean="0"/>
              <a:t>Monitor H/H and VS</a:t>
            </a:r>
          </a:p>
          <a:p>
            <a:r>
              <a:rPr lang="en-US" dirty="0" smtClean="0"/>
              <a:t>Manage hypovolemia – assess fluid status</a:t>
            </a:r>
          </a:p>
          <a:p>
            <a:pPr lvl="1"/>
            <a:r>
              <a:rPr lang="en-US" dirty="0" smtClean="0"/>
              <a:t>Volume replacement with isotonic solution (NS</a:t>
            </a:r>
            <a:r>
              <a:rPr lang="en-US" dirty="0" smtClean="0"/>
              <a:t>)- GET IV IN</a:t>
            </a:r>
            <a:endParaRPr lang="en-US" dirty="0" smtClean="0"/>
          </a:p>
          <a:p>
            <a:pPr lvl="1"/>
            <a:r>
              <a:rPr lang="en-US" dirty="0" smtClean="0"/>
              <a:t>Prepare for blood transfusion</a:t>
            </a:r>
            <a:endParaRPr lang="en-US" dirty="0"/>
          </a:p>
          <a:p>
            <a:pPr lvl="1"/>
            <a:endParaRPr lang="en-US" dirty="0" smtClean="0"/>
          </a:p>
          <a:p>
            <a:r>
              <a:rPr lang="en-US" dirty="0" smtClean="0"/>
              <a:t>NGT placement and Gastric lavage (tap</a:t>
            </a:r>
          </a:p>
          <a:p>
            <a:pPr marL="0" indent="0">
              <a:buNone/>
            </a:pPr>
            <a:r>
              <a:rPr lang="en-US" dirty="0" smtClean="0"/>
              <a:t>Room temp water)</a:t>
            </a:r>
          </a:p>
          <a:p>
            <a:r>
              <a:rPr lang="en-US" dirty="0" smtClean="0"/>
              <a:t>Endoscopic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195763"/>
            <a:ext cx="38100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1325563"/>
          </a:xfrm>
        </p:spPr>
        <p:txBody>
          <a:bodyPr/>
          <a:lstStyle/>
          <a:p>
            <a:r>
              <a:rPr lang="en-US" dirty="0" smtClean="0">
                <a:latin typeface="Arial" panose="020B0604020202020204" pitchFamily="34" charset="0"/>
                <a:cs typeface="Arial" panose="020B0604020202020204" pitchFamily="34" charset="0"/>
              </a:rPr>
              <a:t>Pathophysiology: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8671" y="1431471"/>
            <a:ext cx="10506529" cy="4804229"/>
          </a:xfrm>
        </p:spPr>
        <p:txBody>
          <a:bodyPr>
            <a:normAutofit/>
          </a:bodyPr>
          <a:lstStyle/>
          <a:p>
            <a:pPr lvl="0"/>
            <a:r>
              <a:rPr lang="en-US" sz="3600" dirty="0">
                <a:latin typeface="Arial" panose="020B0604020202020204" pitchFamily="34" charset="0"/>
                <a:cs typeface="Arial" panose="020B0604020202020204" pitchFamily="34" charset="0"/>
              </a:rPr>
              <a:t>Esophageal tissue exposed to gastric or duodenal contents = </a:t>
            </a:r>
            <a:r>
              <a:rPr lang="en-US" sz="3600" dirty="0" smtClean="0">
                <a:latin typeface="Arial" panose="020B0604020202020204" pitchFamily="34" charset="0"/>
                <a:cs typeface="Arial" panose="020B0604020202020204" pitchFamily="34" charset="0"/>
              </a:rPr>
              <a:t>irritation </a:t>
            </a:r>
            <a:r>
              <a:rPr lang="en-US" sz="3600" dirty="0">
                <a:latin typeface="Arial" panose="020B0604020202020204" pitchFamily="34" charset="0"/>
                <a:cs typeface="Arial" panose="020B0604020202020204" pitchFamily="34" charset="0"/>
              </a:rPr>
              <a:t>and </a:t>
            </a:r>
            <a:r>
              <a:rPr lang="en-US" sz="3600" dirty="0" smtClean="0">
                <a:latin typeface="Arial" panose="020B0604020202020204" pitchFamily="34" charset="0"/>
                <a:cs typeface="Arial" panose="020B0604020202020204" pitchFamily="34" charset="0"/>
              </a:rPr>
              <a:t>inflammation (esophagitis)</a:t>
            </a:r>
            <a:endParaRPr lang="en-US" sz="3600" dirty="0">
              <a:latin typeface="Arial" panose="020B0604020202020204" pitchFamily="34" charset="0"/>
              <a:cs typeface="Arial" panose="020B0604020202020204" pitchFamily="34" charset="0"/>
            </a:endParaRPr>
          </a:p>
          <a:p>
            <a:pPr lvl="0"/>
            <a:r>
              <a:rPr lang="en-US" sz="3600" dirty="0" smtClean="0">
                <a:latin typeface="Arial" panose="020B0604020202020204" pitchFamily="34" charset="0"/>
                <a:cs typeface="Arial" panose="020B0604020202020204" pitchFamily="34" charset="0"/>
              </a:rPr>
              <a:t>PH </a:t>
            </a:r>
            <a:r>
              <a:rPr lang="en-US" sz="3600" dirty="0">
                <a:latin typeface="Arial" panose="020B0604020202020204" pitchFamily="34" charset="0"/>
                <a:cs typeface="Arial" panose="020B0604020202020204" pitchFamily="34" charset="0"/>
              </a:rPr>
              <a:t>stomach = 1.5 to 2.0  </a:t>
            </a:r>
            <a:endParaRPr lang="en-US" sz="3600" dirty="0" smtClean="0">
              <a:latin typeface="Arial" panose="020B0604020202020204" pitchFamily="34" charset="0"/>
              <a:cs typeface="Arial" panose="020B0604020202020204" pitchFamily="34" charset="0"/>
            </a:endParaRPr>
          </a:p>
          <a:p>
            <a:pPr marL="457200" lvl="1" indent="0">
              <a:buNone/>
            </a:pPr>
            <a:r>
              <a:rPr lang="en-US" sz="3600" dirty="0" smtClean="0">
                <a:latin typeface="Arial" panose="020B0604020202020204" pitchFamily="34" charset="0"/>
                <a:cs typeface="Arial" panose="020B0604020202020204" pitchFamily="34" charset="0"/>
              </a:rPr>
              <a:t>vs</a:t>
            </a:r>
            <a:r>
              <a:rPr lang="en-US" sz="3600" dirty="0">
                <a:latin typeface="Arial" panose="020B0604020202020204" pitchFamily="34" charset="0"/>
                <a:cs typeface="Arial" panose="020B0604020202020204" pitchFamily="34" charset="0"/>
              </a:rPr>
              <a:t>. PH of the distal esophagus 6.0 to 7.0</a:t>
            </a:r>
          </a:p>
          <a:p>
            <a:pPr marL="0" indent="0">
              <a:buNone/>
            </a:pPr>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a:p>
            <a:pPr marL="0" indent="0">
              <a:buNone/>
            </a:pPr>
            <a:r>
              <a:rPr lang="en-US" sz="3600" dirty="0" smtClean="0">
                <a:latin typeface="Arial" panose="020B0604020202020204" pitchFamily="34" charset="0"/>
                <a:cs typeface="Arial" panose="020B0604020202020204" pitchFamily="34" charset="0"/>
              </a:rPr>
              <a:t>*Esophagus has Limited </a:t>
            </a:r>
            <a:r>
              <a:rPr lang="en-US" sz="3600" dirty="0">
                <a:latin typeface="Arial" panose="020B0604020202020204" pitchFamily="34" charset="0"/>
                <a:cs typeface="Arial" panose="020B0604020202020204" pitchFamily="34" charset="0"/>
              </a:rPr>
              <a:t>resistance to damaging effects of </a:t>
            </a:r>
            <a:r>
              <a:rPr lang="en-US" sz="3600" dirty="0" smtClean="0">
                <a:latin typeface="Arial" panose="020B0604020202020204" pitchFamily="34" charset="0"/>
                <a:cs typeface="Arial" panose="020B0604020202020204" pitchFamily="34" charset="0"/>
              </a:rPr>
              <a:t>acid</a:t>
            </a:r>
          </a:p>
          <a:p>
            <a:endParaRPr lang="en-US" dirty="0"/>
          </a:p>
        </p:txBody>
      </p:sp>
    </p:spTree>
    <p:extLst>
      <p:ext uri="{BB962C8B-B14F-4D97-AF65-F5344CB8AC3E}">
        <p14:creationId xmlns:p14="http://schemas.microsoft.com/office/powerpoint/2010/main" val="3115496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1325563"/>
          </a:xfrm>
        </p:spPr>
        <p:txBody>
          <a:bodyPr/>
          <a:lstStyle/>
          <a:p>
            <a:r>
              <a:rPr lang="en-US" dirty="0" smtClean="0">
                <a:latin typeface="Arial" panose="020B0604020202020204" pitchFamily="34" charset="0"/>
                <a:cs typeface="Arial" panose="020B0604020202020204" pitchFamily="34" charset="0"/>
              </a:rPr>
              <a:t>Pathophysiology: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7371" y="1088571"/>
            <a:ext cx="11074400" cy="5602515"/>
          </a:xfrm>
        </p:spPr>
        <p:txBody>
          <a:bodyPr>
            <a:normAutofit lnSpcReduction="10000"/>
          </a:bodyPr>
          <a:lstStyle/>
          <a:p>
            <a:pPr marL="0" lvl="0" indent="0">
              <a:buNone/>
            </a:pPr>
            <a:r>
              <a:rPr lang="en-US" sz="3600" dirty="0" smtClean="0">
                <a:latin typeface="Arial" panose="020B0604020202020204" pitchFamily="34" charset="0"/>
                <a:cs typeface="Arial" panose="020B0604020202020204" pitchFamily="34" charset="0"/>
              </a:rPr>
              <a:t>Incompetent Lower </a:t>
            </a:r>
            <a:r>
              <a:rPr lang="en-US" sz="3600" dirty="0">
                <a:latin typeface="Arial" panose="020B0604020202020204" pitchFamily="34" charset="0"/>
                <a:cs typeface="Arial" panose="020B0604020202020204" pitchFamily="34" charset="0"/>
              </a:rPr>
              <a:t>Esophageal Sphincter </a:t>
            </a:r>
            <a:r>
              <a:rPr lang="en-US" sz="3600" dirty="0" smtClean="0">
                <a:latin typeface="Arial" panose="020B0604020202020204" pitchFamily="34" charset="0"/>
                <a:cs typeface="Arial" panose="020B0604020202020204" pitchFamily="34" charset="0"/>
              </a:rPr>
              <a:t>(LES) = </a:t>
            </a:r>
            <a:r>
              <a:rPr lang="en-US" sz="3600" dirty="0">
                <a:latin typeface="Arial" panose="020B0604020202020204" pitchFamily="34" charset="0"/>
                <a:cs typeface="Arial" panose="020B0604020202020204" pitchFamily="34" charset="0"/>
              </a:rPr>
              <a:t>most common cause </a:t>
            </a:r>
            <a:r>
              <a:rPr lang="en-US" dirty="0" smtClean="0">
                <a:latin typeface="Arial" panose="020B0604020202020204" pitchFamily="34" charset="0"/>
                <a:cs typeface="Arial" panose="020B0604020202020204" pitchFamily="34" charset="0"/>
              </a:rPr>
              <a:t>(Table 42-7 p. 932)</a:t>
            </a:r>
          </a:p>
          <a:p>
            <a:pPr marL="0" lvl="0" indent="0">
              <a:buNone/>
            </a:pPr>
            <a:r>
              <a:rPr lang="en-US" sz="3600" dirty="0" smtClean="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Due to increased intra abdominal pressure </a:t>
            </a:r>
          </a:p>
          <a:p>
            <a:pPr lvl="1"/>
            <a:r>
              <a:rPr lang="en-US" sz="3200" dirty="0" smtClean="0">
                <a:latin typeface="Arial" panose="020B0604020202020204" pitchFamily="34" charset="0"/>
                <a:cs typeface="Arial" panose="020B0604020202020204" pitchFamily="34" charset="0"/>
              </a:rPr>
              <a:t>Pregnancy</a:t>
            </a:r>
            <a:r>
              <a:rPr lang="en-US" sz="3200" dirty="0">
                <a:latin typeface="Arial" panose="020B0604020202020204" pitchFamily="34" charset="0"/>
                <a:cs typeface="Arial" panose="020B0604020202020204" pitchFamily="34" charset="0"/>
              </a:rPr>
              <a:t>, wearing tight belts or girdles, ascites, obesity, hiatal </a:t>
            </a:r>
            <a:r>
              <a:rPr lang="en-US" sz="3200" dirty="0" smtClean="0">
                <a:latin typeface="Arial" panose="020B0604020202020204" pitchFamily="34" charset="0"/>
                <a:cs typeface="Arial" panose="020B0604020202020204" pitchFamily="34" charset="0"/>
              </a:rPr>
              <a:t>hernias</a:t>
            </a:r>
            <a:endParaRPr lang="en-US" sz="3600" dirty="0" smtClean="0">
              <a:latin typeface="Arial" panose="020B0604020202020204" pitchFamily="34" charset="0"/>
              <a:cs typeface="Arial" panose="020B0604020202020204" pitchFamily="34" charset="0"/>
            </a:endParaRPr>
          </a:p>
          <a:p>
            <a:pPr marL="0" lvl="0" indent="0">
              <a:buNone/>
            </a:pPr>
            <a:r>
              <a:rPr lang="en-US" sz="3600" dirty="0" smtClean="0">
                <a:latin typeface="Arial" panose="020B0604020202020204" pitchFamily="34" charset="0"/>
                <a:cs typeface="Arial" panose="020B0604020202020204" pitchFamily="34" charset="0"/>
              </a:rPr>
              <a:t>2. Decreased LES pressure</a:t>
            </a:r>
          </a:p>
          <a:p>
            <a:pPr lvl="1"/>
            <a:r>
              <a:rPr lang="en-US" sz="3200" dirty="0" smtClean="0">
                <a:latin typeface="Arial" panose="020B0604020202020204" pitchFamily="34" charset="0"/>
                <a:cs typeface="Arial" panose="020B0604020202020204" pitchFamily="34" charset="0"/>
              </a:rPr>
              <a:t>Foods (Caffeine, fatty foods, chocolate, alcohol, peppermint)</a:t>
            </a:r>
          </a:p>
          <a:p>
            <a:pPr lvl="1"/>
            <a:r>
              <a:rPr lang="en-US" sz="3200" dirty="0" smtClean="0">
                <a:latin typeface="Arial" panose="020B0604020202020204" pitchFamily="34" charset="0"/>
                <a:cs typeface="Arial" panose="020B0604020202020204" pitchFamily="34" charset="0"/>
              </a:rPr>
              <a:t>Beta-blockers, calcium channel blockers, morphine, nitrates, progesterone</a:t>
            </a:r>
          </a:p>
          <a:p>
            <a:pPr lvl="1"/>
            <a:r>
              <a:rPr lang="en-US" sz="3200" dirty="0" smtClean="0">
                <a:latin typeface="Arial" panose="020B0604020202020204" pitchFamily="34" charset="0"/>
                <a:cs typeface="Arial" panose="020B0604020202020204" pitchFamily="34" charset="0"/>
              </a:rPr>
              <a:t>Smoking</a:t>
            </a:r>
            <a:endParaRPr lang="en-US" sz="3200" dirty="0">
              <a:latin typeface="Arial" panose="020B0604020202020204" pitchFamily="3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39633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65125"/>
            <a:ext cx="10464800" cy="981075"/>
          </a:xfrm>
        </p:spPr>
        <p:txBody>
          <a:bodyPr/>
          <a:lstStyle/>
          <a:p>
            <a:r>
              <a:rPr lang="en-US" dirty="0" smtClean="0"/>
              <a:t>Clinical Manifestations:</a:t>
            </a:r>
            <a:endParaRPr lang="en-US" dirty="0"/>
          </a:p>
        </p:txBody>
      </p:sp>
      <p:sp>
        <p:nvSpPr>
          <p:cNvPr id="3" name="Content Placeholder 2"/>
          <p:cNvSpPr>
            <a:spLocks noGrp="1"/>
          </p:cNvSpPr>
          <p:nvPr>
            <p:ph idx="1"/>
          </p:nvPr>
        </p:nvSpPr>
        <p:spPr>
          <a:xfrm>
            <a:off x="711200" y="1346200"/>
            <a:ext cx="10490200" cy="4970463"/>
          </a:xfrm>
        </p:spPr>
        <p:txBody>
          <a:bodyPr>
            <a:normAutofit/>
          </a:bodyPr>
          <a:lstStyle/>
          <a:p>
            <a:r>
              <a:rPr lang="en-US" sz="3600" dirty="0" err="1" smtClean="0">
                <a:latin typeface="Arial" panose="020B0604020202020204" pitchFamily="34" charset="0"/>
                <a:cs typeface="Arial" panose="020B0604020202020204" pitchFamily="34" charset="0"/>
              </a:rPr>
              <a:t>Pyrosis</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“Heartburn</a:t>
            </a:r>
            <a:r>
              <a:rPr lang="en-US" sz="3600" dirty="0" smtClean="0">
                <a:latin typeface="Arial" panose="020B0604020202020204" pitchFamily="34" charset="0"/>
                <a:cs typeface="Arial" panose="020B0604020202020204" pitchFamily="34" charset="0"/>
              </a:rPr>
              <a:t>” </a:t>
            </a:r>
          </a:p>
          <a:p>
            <a:r>
              <a:rPr lang="en-US" sz="3600" dirty="0" smtClean="0">
                <a:latin typeface="Arial" panose="020B0604020202020204" pitchFamily="34" charset="0"/>
                <a:cs typeface="Arial" panose="020B0604020202020204" pitchFamily="34" charset="0"/>
              </a:rPr>
              <a:t>Dyspepsia – Upper abdominal discomfort</a:t>
            </a:r>
          </a:p>
          <a:p>
            <a:r>
              <a:rPr lang="en-US" sz="3600" dirty="0" smtClean="0">
                <a:latin typeface="Arial" panose="020B0604020202020204" pitchFamily="34" charset="0"/>
                <a:cs typeface="Arial" panose="020B0604020202020204" pitchFamily="34" charset="0"/>
              </a:rPr>
              <a:t>Regurgitation – Risk for aspiration Pneumonia</a:t>
            </a:r>
          </a:p>
          <a:p>
            <a:r>
              <a:rPr lang="en-US" sz="3600" dirty="0" err="1" smtClean="0">
                <a:latin typeface="Arial" panose="020B0604020202020204" pitchFamily="34" charset="0"/>
                <a:cs typeface="Arial" panose="020B0604020202020204" pitchFamily="34" charset="0"/>
              </a:rPr>
              <a:t>Otolaryngologic</a:t>
            </a:r>
            <a:r>
              <a:rPr lang="en-US" sz="3600" dirty="0" smtClean="0">
                <a:latin typeface="Arial" panose="020B0604020202020204" pitchFamily="34" charset="0"/>
                <a:cs typeface="Arial" panose="020B0604020202020204" pitchFamily="34" charset="0"/>
              </a:rPr>
              <a:t> symptoms: cough, </a:t>
            </a:r>
            <a:r>
              <a:rPr lang="en-US" sz="3600" dirty="0" err="1" smtClean="0">
                <a:latin typeface="Arial" panose="020B0604020202020204" pitchFamily="34" charset="0"/>
                <a:cs typeface="Arial" panose="020B0604020202020204" pitchFamily="34" charset="0"/>
              </a:rPr>
              <a:t>hoarsness</a:t>
            </a:r>
            <a:r>
              <a:rPr lang="en-US" sz="3600" dirty="0" smtClean="0">
                <a:latin typeface="Arial" panose="020B0604020202020204" pitchFamily="34" charset="0"/>
                <a:cs typeface="Arial" panose="020B0604020202020204" pitchFamily="34" charset="0"/>
              </a:rPr>
              <a:t>, sore throat, choking, sense of lump in throat, bronchospasm, laryngospasm</a:t>
            </a:r>
          </a:p>
          <a:p>
            <a:r>
              <a:rPr lang="en-US" sz="3600" dirty="0" smtClean="0">
                <a:latin typeface="Arial" panose="020B0604020202020204" pitchFamily="34" charset="0"/>
                <a:cs typeface="Arial" panose="020B0604020202020204" pitchFamily="34" charset="0"/>
              </a:rPr>
              <a:t>Chest pain – can mimic angina (cardiac chest pain)</a:t>
            </a:r>
          </a:p>
          <a:p>
            <a:pPr marL="0" indent="0">
              <a:buNone/>
            </a:pPr>
            <a:endParaRPr lang="en-US" b="1" dirty="0"/>
          </a:p>
        </p:txBody>
      </p:sp>
    </p:spTree>
    <p:extLst>
      <p:ext uri="{BB962C8B-B14F-4D97-AF65-F5344CB8AC3E}">
        <p14:creationId xmlns:p14="http://schemas.microsoft.com/office/powerpoint/2010/main" val="19630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65125"/>
            <a:ext cx="10464800" cy="981075"/>
          </a:xfrm>
        </p:spPr>
        <p:txBody>
          <a:bodyPr/>
          <a:lstStyle/>
          <a:p>
            <a:r>
              <a:rPr lang="en-US" dirty="0" smtClean="0"/>
              <a:t>Complications:</a:t>
            </a:r>
            <a:endParaRPr lang="en-US" dirty="0"/>
          </a:p>
        </p:txBody>
      </p:sp>
      <p:sp>
        <p:nvSpPr>
          <p:cNvPr id="3" name="Content Placeholder 2"/>
          <p:cNvSpPr>
            <a:spLocks noGrp="1"/>
          </p:cNvSpPr>
          <p:nvPr>
            <p:ph idx="1"/>
          </p:nvPr>
        </p:nvSpPr>
        <p:spPr>
          <a:xfrm>
            <a:off x="711200" y="1346200"/>
            <a:ext cx="10642600" cy="4970463"/>
          </a:xfrm>
        </p:spPr>
        <p:txBody>
          <a:bodyPr>
            <a:normAutofit/>
          </a:bodyPr>
          <a:lstStyle/>
          <a:p>
            <a:r>
              <a:rPr lang="en-US" sz="3600" dirty="0" smtClean="0">
                <a:latin typeface="Arial" panose="020B0604020202020204" pitchFamily="34" charset="0"/>
                <a:cs typeface="Arial" panose="020B0604020202020204" pitchFamily="34" charset="0"/>
              </a:rPr>
              <a:t>Esophagitis with esophageal ulcers</a:t>
            </a:r>
          </a:p>
          <a:p>
            <a:r>
              <a:rPr lang="en-US" sz="3600" dirty="0" smtClean="0">
                <a:latin typeface="Arial" panose="020B0604020202020204" pitchFamily="34" charset="0"/>
                <a:cs typeface="Arial" panose="020B0604020202020204" pitchFamily="34" charset="0"/>
              </a:rPr>
              <a:t>Esophageal stricture - </a:t>
            </a:r>
            <a:r>
              <a:rPr lang="en-US" sz="3600" dirty="0">
                <a:latin typeface="Arial" panose="020B0604020202020204" pitchFamily="34" charset="0"/>
                <a:cs typeface="Arial" panose="020B0604020202020204" pitchFamily="34" charset="0"/>
              </a:rPr>
              <a:t>Dysphagia  or odynophagia (painful swallowing</a:t>
            </a:r>
            <a:r>
              <a:rPr lang="en-US" sz="3600" dirty="0" smtClean="0">
                <a:latin typeface="Arial" panose="020B0604020202020204" pitchFamily="34" charset="0"/>
                <a:cs typeface="Arial" panose="020B0604020202020204" pitchFamily="34" charset="0"/>
              </a:rPr>
              <a:t>)</a:t>
            </a:r>
          </a:p>
          <a:p>
            <a:r>
              <a:rPr lang="en-US" sz="3600" dirty="0" smtClean="0">
                <a:latin typeface="Arial" panose="020B0604020202020204" pitchFamily="34" charset="0"/>
                <a:cs typeface="Arial" panose="020B0604020202020204" pitchFamily="34" charset="0"/>
              </a:rPr>
              <a:t>Barrett’s esophagus – cell changes in lower esophagus</a:t>
            </a:r>
          </a:p>
          <a:p>
            <a:pPr marL="0" indent="0">
              <a:buNone/>
            </a:pP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*considered a precancerous lesion that increases risk for 	esophageal adenocarcinoma </a:t>
            </a:r>
            <a:endParaRPr lang="en-US" sz="3600" dirty="0">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29511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76225"/>
            <a:ext cx="10172700" cy="828675"/>
          </a:xfrm>
        </p:spPr>
        <p:txBody>
          <a:bodyPr>
            <a:normAutofit fontScale="90000"/>
          </a:bodyPr>
          <a:lstStyle/>
          <a:p>
            <a:r>
              <a:rPr lang="en-US" dirty="0" smtClean="0"/>
              <a:t>Lifestyle Modifications:</a:t>
            </a:r>
            <a:endParaRPr lang="en-US" dirty="0"/>
          </a:p>
        </p:txBody>
      </p:sp>
      <p:sp>
        <p:nvSpPr>
          <p:cNvPr id="3" name="Content Placeholder 2"/>
          <p:cNvSpPr>
            <a:spLocks noGrp="1"/>
          </p:cNvSpPr>
          <p:nvPr>
            <p:ph idx="1"/>
          </p:nvPr>
        </p:nvSpPr>
        <p:spPr>
          <a:xfrm>
            <a:off x="406400" y="977900"/>
            <a:ext cx="11023600" cy="5880100"/>
          </a:xfrm>
        </p:spPr>
        <p:txBody>
          <a:bodyPr>
            <a:normAutofit fontScale="92500" lnSpcReduction="10000"/>
          </a:bodyPr>
          <a:lstStyle/>
          <a:p>
            <a:r>
              <a:rPr lang="en-US" sz="3000" dirty="0" smtClean="0">
                <a:latin typeface="Arial" panose="020B0604020202020204" pitchFamily="34" charset="0"/>
                <a:cs typeface="Arial" panose="020B0604020202020204" pitchFamily="34" charset="0"/>
              </a:rPr>
              <a:t>Teach patient to pay attention to and avoid triggers: such as different drugs and foods that may affect LES, acid secretion, or gastric emptying</a:t>
            </a:r>
          </a:p>
          <a:p>
            <a:r>
              <a:rPr lang="en-US" sz="3000" dirty="0" smtClean="0">
                <a:latin typeface="Arial" panose="020B0604020202020204" pitchFamily="34" charset="0"/>
                <a:cs typeface="Arial" panose="020B0604020202020204" pitchFamily="34" charset="0"/>
              </a:rPr>
              <a:t>Weight reduction if patient is overweight</a:t>
            </a:r>
          </a:p>
          <a:p>
            <a:r>
              <a:rPr lang="en-US" sz="3000" dirty="0" smtClean="0">
                <a:latin typeface="Arial" panose="020B0604020202020204" pitchFamily="34" charset="0"/>
                <a:cs typeface="Arial" panose="020B0604020202020204" pitchFamily="34" charset="0"/>
              </a:rPr>
              <a:t>Low fat diet</a:t>
            </a:r>
          </a:p>
          <a:p>
            <a:r>
              <a:rPr lang="en-US" sz="3000" dirty="0" smtClean="0">
                <a:latin typeface="Arial" panose="020B0604020202020204" pitchFamily="34" charset="0"/>
                <a:cs typeface="Arial" panose="020B0604020202020204" pitchFamily="34" charset="0"/>
              </a:rPr>
              <a:t>Avoid peppermint, chocolate</a:t>
            </a:r>
          </a:p>
          <a:p>
            <a:r>
              <a:rPr lang="en-US" sz="3000" dirty="0" smtClean="0">
                <a:latin typeface="Arial" panose="020B0604020202020204" pitchFamily="34" charset="0"/>
                <a:cs typeface="Arial" panose="020B0604020202020204" pitchFamily="34" charset="0"/>
              </a:rPr>
              <a:t>Eating small frequent meals to prevent gastric distention</a:t>
            </a:r>
          </a:p>
          <a:p>
            <a:r>
              <a:rPr lang="en-US" sz="3000" dirty="0" smtClean="0">
                <a:latin typeface="Arial" panose="020B0604020202020204" pitchFamily="34" charset="0"/>
                <a:cs typeface="Arial" panose="020B0604020202020204" pitchFamily="34" charset="0"/>
              </a:rPr>
              <a:t>Avoid alcohol, smoking, caffeine, &amp; carbonated beverages</a:t>
            </a:r>
          </a:p>
          <a:p>
            <a:r>
              <a:rPr lang="en-US" sz="3000" dirty="0" smtClean="0">
                <a:latin typeface="Arial" panose="020B0604020202020204" pitchFamily="34" charset="0"/>
                <a:cs typeface="Arial" panose="020B0604020202020204" pitchFamily="34" charset="0"/>
              </a:rPr>
              <a:t>Do not lie down for 2-3 hours after eating</a:t>
            </a:r>
          </a:p>
          <a:p>
            <a:r>
              <a:rPr lang="en-US" sz="3000" dirty="0" smtClean="0">
                <a:latin typeface="Arial" panose="020B0604020202020204" pitchFamily="34" charset="0"/>
                <a:cs typeface="Arial" panose="020B0604020202020204" pitchFamily="34" charset="0"/>
              </a:rPr>
              <a:t>Do not wear tight clothing around the waist or bend over (Esp. after eating)</a:t>
            </a:r>
          </a:p>
          <a:p>
            <a:r>
              <a:rPr lang="en-US" sz="3000" dirty="0" smtClean="0">
                <a:latin typeface="Arial" panose="020B0604020202020204" pitchFamily="34" charset="0"/>
                <a:cs typeface="Arial" panose="020B0604020202020204" pitchFamily="34" charset="0"/>
              </a:rPr>
              <a:t>Elevate bed while sleeping on 6 to 12 inch blocks, sleep on right side</a:t>
            </a:r>
          </a:p>
          <a:p>
            <a:endParaRPr lang="en-US" dirty="0" smtClean="0"/>
          </a:p>
          <a:p>
            <a:endParaRPr lang="en-US" dirty="0"/>
          </a:p>
        </p:txBody>
      </p:sp>
    </p:spTree>
    <p:extLst>
      <p:ext uri="{BB962C8B-B14F-4D97-AF65-F5344CB8AC3E}">
        <p14:creationId xmlns:p14="http://schemas.microsoft.com/office/powerpoint/2010/main" val="402435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008062"/>
            <a:ext cx="11023600" cy="5130800"/>
          </a:xfrm>
        </p:spPr>
        <p:txBody>
          <a:bodyPr>
            <a:noAutofit/>
          </a:bodyPr>
          <a:lstStyle/>
          <a:p>
            <a:pPr marL="0" indent="0">
              <a:buNone/>
            </a:pPr>
            <a:r>
              <a:rPr lang="en-US" sz="3600" dirty="0" smtClean="0">
                <a:latin typeface="Arial" panose="020B0604020202020204" pitchFamily="34" charset="0"/>
                <a:cs typeface="Arial" panose="020B0604020202020204" pitchFamily="34" charset="0"/>
              </a:rPr>
              <a:t>Decreasing</a:t>
            </a:r>
          </a:p>
          <a:p>
            <a:pPr marL="742950" indent="-742950">
              <a:buAutoNum type="arabicPeriod"/>
            </a:pPr>
            <a:r>
              <a:rPr lang="en-US" sz="3600" dirty="0" smtClean="0">
                <a:latin typeface="Arial" panose="020B0604020202020204" pitchFamily="34" charset="0"/>
                <a:cs typeface="Arial" panose="020B0604020202020204" pitchFamily="34" charset="0"/>
              </a:rPr>
              <a:t>Volume and acidity of reflux</a:t>
            </a:r>
          </a:p>
          <a:p>
            <a:pPr lvl="1"/>
            <a:r>
              <a:rPr lang="en-US" sz="3200" dirty="0" smtClean="0">
                <a:latin typeface="Arial" panose="020B0604020202020204" pitchFamily="34" charset="0"/>
                <a:cs typeface="Arial" panose="020B0604020202020204" pitchFamily="34" charset="0"/>
              </a:rPr>
              <a:t> PPIs, H2-receptor blockers (PPIs = more effective in healing esophagitis) = decrease acid production</a:t>
            </a:r>
          </a:p>
          <a:p>
            <a:pPr lvl="1"/>
            <a:r>
              <a:rPr lang="en-US" sz="3200" dirty="0" smtClean="0">
                <a:latin typeface="Arial" panose="020B0604020202020204" pitchFamily="34" charset="0"/>
                <a:cs typeface="Arial" panose="020B0604020202020204" pitchFamily="34" charset="0"/>
              </a:rPr>
              <a:t>Antacids = neutralize HCL acid</a:t>
            </a:r>
          </a:p>
          <a:p>
            <a:pPr marL="742950" indent="-742950">
              <a:buAutoNum type="arabicPeriod"/>
            </a:pPr>
            <a:r>
              <a:rPr lang="en-US" sz="3600" dirty="0" smtClean="0">
                <a:latin typeface="Arial" panose="020B0604020202020204" pitchFamily="34" charset="0"/>
                <a:cs typeface="Arial" panose="020B0604020202020204" pitchFamily="34" charset="0"/>
              </a:rPr>
              <a:t>Improving LES function</a:t>
            </a:r>
          </a:p>
          <a:p>
            <a:pPr lvl="1"/>
            <a:r>
              <a:rPr lang="en-US" sz="3200" dirty="0" smtClean="0">
                <a:latin typeface="Arial" panose="020B0604020202020204" pitchFamily="34" charset="0"/>
                <a:cs typeface="Arial" panose="020B0604020202020204" pitchFamily="34" charset="0"/>
              </a:rPr>
              <a:t>Cholinergic drugs (can also increase acid)</a:t>
            </a:r>
          </a:p>
          <a:p>
            <a:pPr marL="0" indent="0">
              <a:buNone/>
            </a:pPr>
            <a:r>
              <a:rPr lang="en-US" sz="3600" dirty="0" smtClean="0">
                <a:latin typeface="Arial" panose="020B0604020202020204" pitchFamily="34" charset="0"/>
                <a:cs typeface="Arial" panose="020B0604020202020204" pitchFamily="34" charset="0"/>
              </a:rPr>
              <a:t>3. Protecting Esophageal mucosa</a:t>
            </a:r>
          </a:p>
          <a:p>
            <a:pPr lvl="1"/>
            <a:r>
              <a:rPr lang="en-US" sz="3200" dirty="0" smtClean="0">
                <a:latin typeface="Arial" panose="020B0604020202020204" pitchFamily="34" charset="0"/>
                <a:cs typeface="Arial" panose="020B0604020202020204" pitchFamily="34" charset="0"/>
              </a:rPr>
              <a:t>Antiulcer protectants </a:t>
            </a:r>
          </a:p>
          <a:p>
            <a:pPr lvl="1"/>
            <a:r>
              <a:rPr lang="en-US" sz="3200" dirty="0" smtClean="0">
                <a:latin typeface="Arial" panose="020B0604020202020204" pitchFamily="34" charset="0"/>
                <a:cs typeface="Arial" panose="020B0604020202020204" pitchFamily="34" charset="0"/>
              </a:rPr>
              <a:t>Prostaglandin</a:t>
            </a:r>
          </a:p>
          <a:p>
            <a:pPr marL="0" indent="0">
              <a:buNone/>
            </a:pPr>
            <a:r>
              <a:rPr lang="en-US" sz="3600" dirty="0">
                <a:latin typeface="Arial" panose="020B0604020202020204" pitchFamily="34" charset="0"/>
                <a:cs typeface="Arial" panose="020B0604020202020204" pitchFamily="34" charset="0"/>
              </a:rPr>
              <a:t>	</a:t>
            </a:r>
          </a:p>
        </p:txBody>
      </p:sp>
      <p:sp>
        <p:nvSpPr>
          <p:cNvPr id="4" name="Title 3"/>
          <p:cNvSpPr>
            <a:spLocks noGrp="1"/>
          </p:cNvSpPr>
          <p:nvPr>
            <p:ph type="title"/>
          </p:nvPr>
        </p:nvSpPr>
        <p:spPr>
          <a:xfrm>
            <a:off x="838200" y="365125"/>
            <a:ext cx="10515600" cy="320675"/>
          </a:xfrm>
        </p:spPr>
        <p:txBody>
          <a:bodyPr>
            <a:normAutofit fontScale="90000"/>
          </a:bodyPr>
          <a:lstStyle/>
          <a:p>
            <a:r>
              <a:rPr lang="en-US" dirty="0" smtClean="0"/>
              <a:t>Drug Therapy:</a:t>
            </a:r>
            <a:endParaRPr lang="en-US" dirty="0"/>
          </a:p>
        </p:txBody>
      </p:sp>
    </p:spTree>
    <p:extLst>
      <p:ext uri="{BB962C8B-B14F-4D97-AF65-F5344CB8AC3E}">
        <p14:creationId xmlns:p14="http://schemas.microsoft.com/office/powerpoint/2010/main" val="325110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173162"/>
            <a:ext cx="11023600" cy="5130800"/>
          </a:xfrm>
        </p:spPr>
        <p:txBody>
          <a:bodyPr>
            <a:noAutofit/>
          </a:bodyPr>
          <a:lstStyle/>
          <a:p>
            <a:pPr marL="0" indent="0">
              <a:buNone/>
            </a:pPr>
            <a:r>
              <a:rPr lang="en-US" sz="3600" dirty="0" smtClean="0">
                <a:latin typeface="Arial" panose="020B0604020202020204" pitchFamily="34" charset="0"/>
                <a:cs typeface="Arial" panose="020B0604020202020204" pitchFamily="34" charset="0"/>
              </a:rPr>
              <a:t>Gastric Juices - </a:t>
            </a:r>
          </a:p>
          <a:p>
            <a:r>
              <a:rPr lang="en-US" sz="3600" dirty="0" smtClean="0">
                <a:latin typeface="Arial" panose="020B0604020202020204" pitchFamily="34" charset="0"/>
                <a:cs typeface="Arial" panose="020B0604020202020204" pitchFamily="34" charset="0"/>
              </a:rPr>
              <a:t>Acid secretion by parietal cells in presence of histamine is stimulated by acetylcholine (neurotransmitter), gastrin and histamine</a:t>
            </a:r>
          </a:p>
          <a:p>
            <a:r>
              <a:rPr lang="en-US" sz="3600" dirty="0" err="1" smtClean="0">
                <a:latin typeface="Arial" panose="020B0604020202020204" pitchFamily="34" charset="0"/>
                <a:cs typeface="Arial" panose="020B0604020202020204" pitchFamily="34" charset="0"/>
              </a:rPr>
              <a:t>Acetacholine</a:t>
            </a:r>
            <a:r>
              <a:rPr lang="en-US" sz="3600" dirty="0" smtClean="0">
                <a:latin typeface="Arial" panose="020B0604020202020204" pitchFamily="34" charset="0"/>
                <a:cs typeface="Arial" panose="020B0604020202020204" pitchFamily="34" charset="0"/>
              </a:rPr>
              <a:t> and gastrin stimulate </a:t>
            </a:r>
            <a:r>
              <a:rPr lang="en-US" sz="3600" i="1" dirty="0">
                <a:latin typeface="Arial" panose="020B0604020202020204" pitchFamily="34" charset="0"/>
                <a:cs typeface="Arial" panose="020B0604020202020204" pitchFamily="34" charset="0"/>
              </a:rPr>
              <a:t>chief cells </a:t>
            </a:r>
            <a:r>
              <a:rPr lang="en-US" sz="3600" dirty="0">
                <a:latin typeface="Arial" panose="020B0604020202020204" pitchFamily="34" charset="0"/>
                <a:cs typeface="Arial" panose="020B0604020202020204" pitchFamily="34" charset="0"/>
              </a:rPr>
              <a:t>to release </a:t>
            </a:r>
            <a:r>
              <a:rPr lang="en-US" sz="3600" dirty="0" smtClean="0">
                <a:latin typeface="Arial" panose="020B0604020202020204" pitchFamily="34" charset="0"/>
                <a:cs typeface="Arial" panose="020B0604020202020204" pitchFamily="34" charset="0"/>
              </a:rPr>
              <a:t>pepsinogen </a:t>
            </a:r>
            <a:r>
              <a:rPr lang="en-US" sz="3600" dirty="0">
                <a:latin typeface="Arial" panose="020B0604020202020204" pitchFamily="34" charset="0"/>
                <a:cs typeface="Arial" panose="020B0604020202020204" pitchFamily="34" charset="0"/>
              </a:rPr>
              <a:t>during eating, which is quickly converted to pepsin in </a:t>
            </a:r>
            <a:r>
              <a:rPr lang="en-US" sz="3600" dirty="0" smtClean="0">
                <a:latin typeface="Arial" panose="020B0604020202020204" pitchFamily="34" charset="0"/>
                <a:cs typeface="Arial" panose="020B0604020202020204" pitchFamily="34" charset="0"/>
              </a:rPr>
              <a:t>the acidic </a:t>
            </a:r>
            <a:r>
              <a:rPr lang="en-US" sz="3600" dirty="0">
                <a:latin typeface="Arial" panose="020B0604020202020204" pitchFamily="34" charset="0"/>
                <a:cs typeface="Arial" panose="020B0604020202020204" pitchFamily="34" charset="0"/>
              </a:rPr>
              <a:t>environment </a:t>
            </a:r>
            <a:r>
              <a:rPr lang="en-US" sz="3600" dirty="0" smtClean="0">
                <a:latin typeface="Arial" panose="020B0604020202020204" pitchFamily="34" charset="0"/>
                <a:cs typeface="Arial" panose="020B0604020202020204" pitchFamily="34" charset="0"/>
              </a:rPr>
              <a:t>of the stomach (pH </a:t>
            </a:r>
            <a:r>
              <a:rPr lang="en-US" sz="3600" dirty="0">
                <a:latin typeface="Arial" panose="020B0604020202020204" pitchFamily="34" charset="0"/>
                <a:cs typeface="Arial" panose="020B0604020202020204" pitchFamily="34" charset="0"/>
              </a:rPr>
              <a:t>of </a:t>
            </a:r>
            <a:r>
              <a:rPr lang="en-US" sz="3600" dirty="0" smtClean="0">
                <a:latin typeface="Arial" panose="020B0604020202020204" pitchFamily="34" charset="0"/>
                <a:cs typeface="Arial" panose="020B0604020202020204" pitchFamily="34" charset="0"/>
              </a:rPr>
              <a:t>2). Pepsin is inactive/deactivates in an alkaline environment. </a:t>
            </a:r>
            <a:r>
              <a:rPr lang="en-US" sz="3600" dirty="0">
                <a:latin typeface="Arial" panose="020B0604020202020204" pitchFamily="34" charset="0"/>
                <a:cs typeface="Arial" panose="020B0604020202020204" pitchFamily="34" charset="0"/>
              </a:rPr>
              <a:t>Pepsin breaks down proteins</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38200" y="365125"/>
            <a:ext cx="10515600" cy="320675"/>
          </a:xfrm>
        </p:spPr>
        <p:txBody>
          <a:bodyPr>
            <a:normAutofit fontScale="90000"/>
          </a:bodyPr>
          <a:lstStyle/>
          <a:p>
            <a:r>
              <a:rPr lang="en-US" dirty="0" smtClean="0"/>
              <a:t>Drug Therapy:</a:t>
            </a:r>
            <a:endParaRPr lang="en-US" dirty="0"/>
          </a:p>
        </p:txBody>
      </p:sp>
    </p:spTree>
    <p:extLst>
      <p:ext uri="{BB962C8B-B14F-4D97-AF65-F5344CB8AC3E}">
        <p14:creationId xmlns:p14="http://schemas.microsoft.com/office/powerpoint/2010/main" val="2936774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3679</TotalTime>
  <Words>1249</Words>
  <Application>Microsoft Office PowerPoint</Application>
  <PresentationFormat>Widescreen</PresentationFormat>
  <Paragraphs>141</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Courier New</vt:lpstr>
      <vt:lpstr>Depth</vt:lpstr>
      <vt:lpstr>Gastroesophageal  Reflux Disease (GERD)</vt:lpstr>
      <vt:lpstr>PowerPoint Presentation</vt:lpstr>
      <vt:lpstr>Pathophysiology:</vt:lpstr>
      <vt:lpstr>Pathophysiology:</vt:lpstr>
      <vt:lpstr>Clinical Manifestations:</vt:lpstr>
      <vt:lpstr>Complications:</vt:lpstr>
      <vt:lpstr>Lifestyle Modifications:</vt:lpstr>
      <vt:lpstr>Drug Therapy:</vt:lpstr>
      <vt:lpstr>Drug Therapy:</vt:lpstr>
      <vt:lpstr>Drug Therapy</vt:lpstr>
      <vt:lpstr>PowerPoint Presentation</vt:lpstr>
      <vt:lpstr>What should we teach our patients with GERD?</vt:lpstr>
      <vt:lpstr>Hiatal Hernia</vt:lpstr>
      <vt:lpstr>PowerPoint Presentation</vt:lpstr>
      <vt:lpstr>Gastritis </vt:lpstr>
      <vt:lpstr>Gastritis - Treatment</vt:lpstr>
      <vt:lpstr>Peptic Ulcer Disease</vt:lpstr>
      <vt:lpstr>Interventions/  Therapy/  Teaching?</vt:lpstr>
      <vt:lpstr>Complications of Ulcers</vt:lpstr>
      <vt:lpstr>Upper GI Bleed </vt:lpstr>
    </vt:vector>
  </TitlesOfParts>
  <Company>Great Basin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Gastroesophageal  Reflux Disease (GERD)</dc:title>
  <dc:creator>Great Basin College</dc:creator>
  <cp:lastModifiedBy>Great Basin College</cp:lastModifiedBy>
  <cp:revision>66</cp:revision>
  <dcterms:created xsi:type="dcterms:W3CDTF">2014-08-22T16:52:27Z</dcterms:created>
  <dcterms:modified xsi:type="dcterms:W3CDTF">2017-10-10T16:53:08Z</dcterms:modified>
</cp:coreProperties>
</file>