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76" d="100"/>
          <a:sy n="76" d="100"/>
        </p:scale>
        <p:origin x="132" y="91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smtClean="0"/>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smtClean="0"/>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smtClean="0"/>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smtClean="0"/>
              <a:t>Click to 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10/16/2017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smtClean="0"/>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10/16/2017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10/16/2017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10/16/2017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10/16/2017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10/16/2017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smtClean="0"/>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smtClean="0"/>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10/16/2017</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10/16/2017</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GI SYSTEM ASSESSMENT</a:t>
            </a:r>
            <a:endParaRPr lang="en-US" dirty="0"/>
          </a:p>
        </p:txBody>
      </p:sp>
      <p:sp>
        <p:nvSpPr>
          <p:cNvPr id="3" name="Subtitle 2"/>
          <p:cNvSpPr>
            <a:spLocks noGrp="1"/>
          </p:cNvSpPr>
          <p:nvPr>
            <p:ph type="subTitle" idx="1"/>
          </p:nvPr>
        </p:nvSpPr>
        <p:spPr/>
        <p:txBody>
          <a:bodyPr/>
          <a:lstStyle/>
          <a:p>
            <a:r>
              <a:rPr lang="en-US" dirty="0" smtClean="0"/>
              <a:t>LOOKING AT FOCUSED ASSESSMENT</a:t>
            </a:r>
            <a:endParaRPr lang="en-US" dirty="0"/>
          </a:p>
        </p:txBody>
      </p:sp>
    </p:spTree>
    <p:extLst>
      <p:ext uri="{BB962C8B-B14F-4D97-AF65-F5344CB8AC3E}">
        <p14:creationId xmlns:p14="http://schemas.microsoft.com/office/powerpoint/2010/main" val="3409408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NUTRITIONAL ASSESSMENT</a:t>
            </a:r>
            <a:endParaRPr lang="en-US" dirty="0"/>
          </a:p>
        </p:txBody>
      </p:sp>
      <p:sp>
        <p:nvSpPr>
          <p:cNvPr id="3" name="Content Placeholder 2"/>
          <p:cNvSpPr>
            <a:spLocks noGrp="1"/>
          </p:cNvSpPr>
          <p:nvPr>
            <p:ph idx="1"/>
          </p:nvPr>
        </p:nvSpPr>
        <p:spPr/>
        <p:txBody>
          <a:bodyPr>
            <a:normAutofit/>
          </a:bodyPr>
          <a:lstStyle/>
          <a:p>
            <a:r>
              <a:rPr lang="en-US" sz="2400" dirty="0" smtClean="0"/>
              <a:t>SUBSTANCE ABUSE</a:t>
            </a:r>
          </a:p>
          <a:p>
            <a:r>
              <a:rPr lang="en-US" sz="2400" dirty="0" smtClean="0"/>
              <a:t>CHRONIC CONDITIONS</a:t>
            </a:r>
          </a:p>
          <a:p>
            <a:r>
              <a:rPr lang="en-US" sz="2400" dirty="0" smtClean="0"/>
              <a:t>POTENTIAL SOCIAL ISOLATION</a:t>
            </a:r>
          </a:p>
          <a:p>
            <a:r>
              <a:rPr lang="en-US" sz="2400" dirty="0" smtClean="0"/>
              <a:t>LOW INCOME</a:t>
            </a:r>
            <a:endParaRPr lang="en-US" sz="2400" dirty="0"/>
          </a:p>
        </p:txBody>
      </p:sp>
    </p:spTree>
    <p:extLst>
      <p:ext uri="{BB962C8B-B14F-4D97-AF65-F5344CB8AC3E}">
        <p14:creationId xmlns:p14="http://schemas.microsoft.com/office/powerpoint/2010/main" val="4271245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EXAM-INSPECTION</a:t>
            </a:r>
            <a:endParaRPr lang="en-US" dirty="0"/>
          </a:p>
        </p:txBody>
      </p:sp>
      <p:sp>
        <p:nvSpPr>
          <p:cNvPr id="3" name="Content Placeholder 2"/>
          <p:cNvSpPr>
            <a:spLocks noGrp="1"/>
          </p:cNvSpPr>
          <p:nvPr>
            <p:ph idx="1"/>
          </p:nvPr>
        </p:nvSpPr>
        <p:spPr>
          <a:xfrm>
            <a:off x="818712" y="2222287"/>
            <a:ext cx="10554574" cy="4500246"/>
          </a:xfrm>
        </p:spPr>
        <p:txBody>
          <a:bodyPr>
            <a:normAutofit/>
          </a:bodyPr>
          <a:lstStyle/>
          <a:p>
            <a:r>
              <a:rPr lang="en-US" sz="2400" dirty="0"/>
              <a:t>With your patient in the supine position, inspect for: </a:t>
            </a:r>
          </a:p>
          <a:p>
            <a:r>
              <a:rPr lang="en-US" sz="2400" dirty="0"/>
              <a:t>• Bulges </a:t>
            </a:r>
          </a:p>
          <a:p>
            <a:r>
              <a:rPr lang="en-US" sz="2400" dirty="0"/>
              <a:t>• Masses </a:t>
            </a:r>
          </a:p>
          <a:p>
            <a:r>
              <a:rPr lang="en-US" sz="2400" dirty="0"/>
              <a:t>• Hernias </a:t>
            </a:r>
          </a:p>
          <a:p>
            <a:r>
              <a:rPr lang="en-US" sz="2400" dirty="0"/>
              <a:t>• Ascites </a:t>
            </a:r>
          </a:p>
          <a:p>
            <a:r>
              <a:rPr lang="en-US" sz="2400" dirty="0" smtClean="0"/>
              <a:t>• </a:t>
            </a:r>
            <a:r>
              <a:rPr lang="en-US" sz="2400" dirty="0"/>
              <a:t>Enlarged veins </a:t>
            </a:r>
          </a:p>
          <a:p>
            <a:r>
              <a:rPr lang="en-US" sz="2400" dirty="0"/>
              <a:t>• Pulsations or movements </a:t>
            </a:r>
          </a:p>
          <a:p>
            <a:r>
              <a:rPr lang="en-US" sz="2400" dirty="0"/>
              <a:t>• Inability to lie flat </a:t>
            </a:r>
          </a:p>
          <a:p>
            <a:endParaRPr lang="en-US" sz="2400" dirty="0"/>
          </a:p>
        </p:txBody>
      </p:sp>
    </p:spTree>
    <p:extLst>
      <p:ext uri="{BB962C8B-B14F-4D97-AF65-F5344CB8AC3E}">
        <p14:creationId xmlns:p14="http://schemas.microsoft.com/office/powerpoint/2010/main" val="11539351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EXAM-AUSCULTATION</a:t>
            </a:r>
            <a:endParaRPr lang="en-US" dirty="0"/>
          </a:p>
        </p:txBody>
      </p:sp>
      <p:sp>
        <p:nvSpPr>
          <p:cNvPr id="3" name="Content Placeholder 2"/>
          <p:cNvSpPr>
            <a:spLocks noGrp="1"/>
          </p:cNvSpPr>
          <p:nvPr>
            <p:ph idx="1"/>
          </p:nvPr>
        </p:nvSpPr>
        <p:spPr/>
        <p:txBody>
          <a:bodyPr>
            <a:normAutofit/>
          </a:bodyPr>
          <a:lstStyle/>
          <a:p>
            <a:endParaRPr lang="en-US" dirty="0">
              <a:latin typeface="Times New Roman" panose="02020603050405020304" pitchFamily="18" charset="0"/>
            </a:endParaRPr>
          </a:p>
          <a:p>
            <a:pPr marL="0" indent="0">
              <a:buNone/>
            </a:pPr>
            <a:endParaRPr lang="en-US" dirty="0"/>
          </a:p>
        </p:txBody>
      </p:sp>
      <p:pic>
        <p:nvPicPr>
          <p:cNvPr id="4" name="Picture 3"/>
          <p:cNvPicPr>
            <a:picLocks noChangeAspect="1"/>
          </p:cNvPicPr>
          <p:nvPr/>
        </p:nvPicPr>
        <p:blipFill>
          <a:blip r:embed="rId2"/>
          <a:stretch>
            <a:fillRect/>
          </a:stretch>
        </p:blipFill>
        <p:spPr>
          <a:xfrm>
            <a:off x="810000" y="1773317"/>
            <a:ext cx="9333067" cy="5198940"/>
          </a:xfrm>
          <a:prstGeom prst="rect">
            <a:avLst/>
          </a:prstGeom>
        </p:spPr>
      </p:pic>
    </p:spTree>
    <p:extLst>
      <p:ext uri="{BB962C8B-B14F-4D97-AF65-F5344CB8AC3E}">
        <p14:creationId xmlns:p14="http://schemas.microsoft.com/office/powerpoint/2010/main" val="39343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PHYSICAL EXAM-PALPATION</a:t>
            </a:r>
            <a:endParaRPr lang="en-US" dirty="0"/>
          </a:p>
        </p:txBody>
      </p:sp>
      <p:sp>
        <p:nvSpPr>
          <p:cNvPr id="3" name="Content Placeholder 2"/>
          <p:cNvSpPr>
            <a:spLocks noGrp="1"/>
          </p:cNvSpPr>
          <p:nvPr>
            <p:ph idx="1"/>
          </p:nvPr>
        </p:nvSpPr>
        <p:spPr>
          <a:xfrm>
            <a:off x="818712" y="2222287"/>
            <a:ext cx="10554574" cy="4635713"/>
          </a:xfrm>
        </p:spPr>
        <p:txBody>
          <a:bodyPr>
            <a:normAutofit/>
          </a:bodyPr>
          <a:lstStyle/>
          <a:p>
            <a:r>
              <a:rPr lang="en-US" sz="2400" dirty="0" smtClean="0"/>
              <a:t>PRESS THE SKIN ½ TO ¾ INCH WITH PADS OF FINGERS FOR LIGHT PALPATION</a:t>
            </a:r>
          </a:p>
          <a:p>
            <a:r>
              <a:rPr lang="en-US" sz="2400" dirty="0" smtClean="0"/>
              <a:t>PRESS 11/2 TO 2 INCHES FOR DEEP PALPATION</a:t>
            </a:r>
          </a:p>
          <a:p>
            <a:r>
              <a:rPr lang="en-US" sz="2400" dirty="0"/>
              <a:t>Palpation allows you to assess for texture, tenderness, temperature, moisture, pulsations, masses, and internal organs (Shaw, 2012). Normally, you should elicit no tenderness on either light or deep palpation of the abdomen. If inguinal lymph nodes are palpated, they should be small and freely moveable. </a:t>
            </a:r>
          </a:p>
        </p:txBody>
      </p:sp>
    </p:spTree>
    <p:extLst>
      <p:ext uri="{BB962C8B-B14F-4D97-AF65-F5344CB8AC3E}">
        <p14:creationId xmlns:p14="http://schemas.microsoft.com/office/powerpoint/2010/main" val="20554832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ABDOMINAL PAIN</a:t>
            </a:r>
            <a:endParaRPr lang="en-US" dirty="0"/>
          </a:p>
        </p:txBody>
      </p:sp>
      <p:sp>
        <p:nvSpPr>
          <p:cNvPr id="3" name="Content Placeholder 2"/>
          <p:cNvSpPr>
            <a:spLocks noGrp="1"/>
          </p:cNvSpPr>
          <p:nvPr>
            <p:ph idx="1"/>
          </p:nvPr>
        </p:nvSpPr>
        <p:spPr>
          <a:xfrm>
            <a:off x="818712" y="2222287"/>
            <a:ext cx="10554574" cy="4466380"/>
          </a:xfrm>
        </p:spPr>
        <p:txBody>
          <a:bodyPr>
            <a:normAutofit/>
          </a:bodyPr>
          <a:lstStyle/>
          <a:p>
            <a:r>
              <a:rPr lang="en-US" sz="2400" dirty="0" smtClean="0"/>
              <a:t>WHAT IS:</a:t>
            </a:r>
          </a:p>
          <a:p>
            <a:pPr lvl="1"/>
            <a:r>
              <a:rPr lang="en-US" sz="2200" dirty="0" smtClean="0"/>
              <a:t>VISCERAL PAIN- DULL, CRAMPY, SQUEEZING OR ACHING. </a:t>
            </a:r>
          </a:p>
          <a:p>
            <a:pPr lvl="1"/>
            <a:r>
              <a:rPr lang="en-US" sz="2200" dirty="0" smtClean="0"/>
              <a:t>PARIETAL PAIN –INTENSE, CONSTANT, AND ON ONE SIDE. AGGRIVATED BY EXTENSION OF THE LOWER EXTREMITY, COUGHING, OR REBOUND TENDERNESS</a:t>
            </a:r>
          </a:p>
          <a:p>
            <a:pPr lvl="1"/>
            <a:r>
              <a:rPr lang="en-US" sz="2200" dirty="0" smtClean="0"/>
              <a:t>REFERRED PAIN- USUALLY VISCERAL PAIN THIS IS FELT IN ANOTHER AREA OF THE BODY WHEN A COMMON NERVE PATHWAY IS SHARED. (APPENDICITIS CAN CAUSE UMBILICAL PAIN IN THE BEGINNING.)</a:t>
            </a:r>
          </a:p>
          <a:p>
            <a:pPr lvl="1"/>
            <a:r>
              <a:rPr lang="en-US" sz="2200" dirty="0" smtClean="0"/>
              <a:t>DON’T FORGET PQRST</a:t>
            </a:r>
            <a:endParaRPr lang="en-US" sz="2200" dirty="0"/>
          </a:p>
        </p:txBody>
      </p:sp>
    </p:spTree>
    <p:extLst>
      <p:ext uri="{BB962C8B-B14F-4D97-AF65-F5344CB8AC3E}">
        <p14:creationId xmlns:p14="http://schemas.microsoft.com/office/powerpoint/2010/main" val="33958352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a:xfrm>
            <a:off x="827424" y="2150534"/>
            <a:ext cx="10554574" cy="4453466"/>
          </a:xfrm>
        </p:spPr>
        <p:txBody>
          <a:bodyPr>
            <a:normAutofit lnSpcReduction="10000"/>
          </a:bodyPr>
          <a:lstStyle/>
          <a:p>
            <a:r>
              <a:rPr lang="en-US" sz="2800" dirty="0"/>
              <a:t>The functions of the gastrointestinal (GI) tract and its accessory organs are essential for life. </a:t>
            </a:r>
          </a:p>
          <a:p>
            <a:r>
              <a:rPr lang="en-US" sz="2800" dirty="0"/>
              <a:t>The process of digestion supplies nutrients to each and every cell in our body. If there is a disruption in any of these mechanisms, the whole body suffers. </a:t>
            </a:r>
          </a:p>
          <a:p>
            <a:r>
              <a:rPr lang="en-US" sz="2800" dirty="0" smtClean="0"/>
              <a:t>Physical </a:t>
            </a:r>
            <a:r>
              <a:rPr lang="en-US" sz="2800" dirty="0"/>
              <a:t>exam techniques such as inspection, palpation, percussion, and auscultation will be highlighted. </a:t>
            </a:r>
          </a:p>
          <a:p>
            <a:r>
              <a:rPr lang="en-US" sz="2800" dirty="0" smtClean="0"/>
              <a:t>We will look at deviations </a:t>
            </a:r>
            <a:r>
              <a:rPr lang="en-US" sz="2800" dirty="0"/>
              <a:t>in your assessment findings could indicate potential gastrointestinal problems. </a:t>
            </a:r>
          </a:p>
          <a:p>
            <a:pPr marL="0" indent="0">
              <a:buNone/>
            </a:pPr>
            <a:endParaRPr lang="en-US" sz="2000" dirty="0"/>
          </a:p>
        </p:txBody>
      </p:sp>
    </p:spTree>
    <p:extLst>
      <p:ext uri="{BB962C8B-B14F-4D97-AF65-F5344CB8AC3E}">
        <p14:creationId xmlns:p14="http://schemas.microsoft.com/office/powerpoint/2010/main" val="26759707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TO KNOW AND UNDERSTAND</a:t>
            </a:r>
            <a:endParaRPr lang="en-US" dirty="0"/>
          </a:p>
        </p:txBody>
      </p:sp>
      <p:sp>
        <p:nvSpPr>
          <p:cNvPr id="3" name="Content Placeholder 2"/>
          <p:cNvSpPr>
            <a:spLocks noGrp="1"/>
          </p:cNvSpPr>
          <p:nvPr>
            <p:ph idx="1"/>
          </p:nvPr>
        </p:nvSpPr>
        <p:spPr/>
        <p:txBody>
          <a:bodyPr>
            <a:normAutofit/>
          </a:bodyPr>
          <a:lstStyle/>
          <a:p>
            <a:r>
              <a:rPr lang="en-US" dirty="0"/>
              <a:t>Ascites - An abnormal accumulation of serous fluid in the abdominal cavity containing large amounts of protein and electrolytes. </a:t>
            </a:r>
          </a:p>
          <a:p>
            <a:r>
              <a:rPr lang="en-US" dirty="0"/>
              <a:t>Bulge - A protruding part; an outward curve or swelling. </a:t>
            </a:r>
          </a:p>
          <a:p>
            <a:r>
              <a:rPr lang="en-US" dirty="0"/>
              <a:t>Cirrhosis - Cirrhosis of the liver is a chronic disease of the liver characterized by the replacement of normal tissue with fibrous tissue and the loss of functional liver cells. </a:t>
            </a:r>
          </a:p>
          <a:p>
            <a:r>
              <a:rPr lang="en-US" dirty="0"/>
              <a:t>Digestion - The process by which food is converted into substances that can be absorbed and assimilated by the body. </a:t>
            </a:r>
          </a:p>
          <a:p>
            <a:r>
              <a:rPr lang="en-US" dirty="0"/>
              <a:t>Dysphagia - Difficulty in swallowing. </a:t>
            </a:r>
          </a:p>
          <a:p>
            <a:r>
              <a:rPr lang="en-US" dirty="0"/>
              <a:t>Esophageal varices - Abnormally dilated or swollen vessels in the esophagus, which can lead to bleeding. </a:t>
            </a:r>
          </a:p>
        </p:txBody>
      </p:sp>
    </p:spTree>
    <p:extLst>
      <p:ext uri="{BB962C8B-B14F-4D97-AF65-F5344CB8AC3E}">
        <p14:creationId xmlns:p14="http://schemas.microsoft.com/office/powerpoint/2010/main" val="27234770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TERMS</a:t>
            </a:r>
            <a:endParaRPr lang="en-US" dirty="0"/>
          </a:p>
        </p:txBody>
      </p:sp>
      <p:sp>
        <p:nvSpPr>
          <p:cNvPr id="3" name="Content Placeholder 2"/>
          <p:cNvSpPr>
            <a:spLocks noGrp="1"/>
          </p:cNvSpPr>
          <p:nvPr>
            <p:ph idx="1"/>
          </p:nvPr>
        </p:nvSpPr>
        <p:spPr>
          <a:xfrm>
            <a:off x="818712" y="2218267"/>
            <a:ext cx="10554574" cy="4639733"/>
          </a:xfrm>
        </p:spPr>
        <p:txBody>
          <a:bodyPr>
            <a:normAutofit/>
          </a:bodyPr>
          <a:lstStyle/>
          <a:p>
            <a:r>
              <a:rPr lang="en-US" dirty="0"/>
              <a:t>Food allergy - An abnormally high sensitivity to certain foods. </a:t>
            </a:r>
          </a:p>
          <a:p>
            <a:r>
              <a:rPr lang="en-US" dirty="0"/>
              <a:t>Food intolerance - Inability to completely digest a type of food, usually due to an enzyme deficiency. </a:t>
            </a:r>
          </a:p>
          <a:p>
            <a:r>
              <a:rPr lang="en-US" dirty="0"/>
              <a:t>Hernia - The protrusion of an organ or other bodily structure through the wall that normally contains it; a rupture. </a:t>
            </a:r>
          </a:p>
          <a:p>
            <a:r>
              <a:rPr lang="en-US" dirty="0"/>
              <a:t>Mass - An aggregate of cells clumped together, such as a tumor. </a:t>
            </a:r>
          </a:p>
          <a:p>
            <a:r>
              <a:rPr lang="en-US" dirty="0"/>
              <a:t>Referred pain - Pain sensation experienced in one part of the body that is different to the actual area of pathology. </a:t>
            </a:r>
            <a:endParaRPr lang="en-US" dirty="0" smtClean="0"/>
          </a:p>
          <a:p>
            <a:r>
              <a:rPr lang="en-US" dirty="0" smtClean="0"/>
              <a:t>Spider </a:t>
            </a:r>
            <a:r>
              <a:rPr lang="en-US" dirty="0"/>
              <a:t>nevi (or </a:t>
            </a:r>
            <a:r>
              <a:rPr lang="en-US" dirty="0" err="1"/>
              <a:t>angioma</a:t>
            </a:r>
            <a:r>
              <a:rPr lang="en-US" dirty="0"/>
              <a:t>) - A dilation of superficial capillaries with a central red dot from which blood vessels radiate. </a:t>
            </a:r>
          </a:p>
          <a:p>
            <a:r>
              <a:rPr lang="en-US" dirty="0"/>
              <a:t>Visceral pain - Pain related to the internal organs. </a:t>
            </a:r>
          </a:p>
          <a:p>
            <a:endParaRPr lang="en-US" dirty="0"/>
          </a:p>
        </p:txBody>
      </p:sp>
    </p:spTree>
    <p:extLst>
      <p:ext uri="{BB962C8B-B14F-4D97-AF65-F5344CB8AC3E}">
        <p14:creationId xmlns:p14="http://schemas.microsoft.com/office/powerpoint/2010/main" val="14226282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COMPONENTS OF A FOCUSED ASSESSMENT</a:t>
            </a:r>
            <a:endParaRPr lang="en-US" dirty="0"/>
          </a:p>
        </p:txBody>
      </p:sp>
      <p:sp>
        <p:nvSpPr>
          <p:cNvPr id="3" name="Content Placeholder 2"/>
          <p:cNvSpPr>
            <a:spLocks noGrp="1"/>
          </p:cNvSpPr>
          <p:nvPr>
            <p:ph idx="1"/>
          </p:nvPr>
        </p:nvSpPr>
        <p:spPr>
          <a:xfrm>
            <a:off x="818712" y="1417639"/>
            <a:ext cx="10554574" cy="5440362"/>
          </a:xfrm>
        </p:spPr>
        <p:txBody>
          <a:bodyPr>
            <a:normAutofit/>
          </a:bodyPr>
          <a:lstStyle/>
          <a:p>
            <a:endParaRPr lang="en-US" dirty="0"/>
          </a:p>
          <a:p>
            <a:r>
              <a:rPr lang="en-US" dirty="0"/>
              <a:t>•Chief complaint</a:t>
            </a:r>
          </a:p>
          <a:p>
            <a:r>
              <a:rPr lang="en-US" dirty="0"/>
              <a:t>•Present health status</a:t>
            </a:r>
          </a:p>
          <a:p>
            <a:r>
              <a:rPr lang="en-US" dirty="0"/>
              <a:t>•Past health history</a:t>
            </a:r>
          </a:p>
          <a:p>
            <a:r>
              <a:rPr lang="en-US" dirty="0"/>
              <a:t>•Current lifestyle</a:t>
            </a:r>
          </a:p>
          <a:p>
            <a:r>
              <a:rPr lang="en-US" dirty="0"/>
              <a:t>•Psychosocial status</a:t>
            </a:r>
          </a:p>
          <a:p>
            <a:r>
              <a:rPr lang="en-US" dirty="0"/>
              <a:t>•Family history</a:t>
            </a:r>
          </a:p>
          <a:p>
            <a:r>
              <a:rPr lang="en-US" dirty="0"/>
              <a:t>•Physical assessment</a:t>
            </a:r>
          </a:p>
          <a:p>
            <a:r>
              <a:rPr lang="en-US" dirty="0"/>
              <a:t>Communication during the history and physical must be respectful and performed in a culturally-sensitive manner. Privacy is vital, and the healthcare professional needs to be aware of posture, body language, and tone of voice while interviewing the patient (Jarvis, 2011; Caple, 2011). Take into consideration that a patient’s ethnicity and culture may affect the history that the patient provides. </a:t>
            </a:r>
          </a:p>
        </p:txBody>
      </p:sp>
    </p:spTree>
    <p:extLst>
      <p:ext uri="{BB962C8B-B14F-4D97-AF65-F5344CB8AC3E}">
        <p14:creationId xmlns:p14="http://schemas.microsoft.com/office/powerpoint/2010/main" val="16369288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FOCUSED HISTORY</a:t>
            </a:r>
            <a:endParaRPr lang="en-US" dirty="0"/>
          </a:p>
        </p:txBody>
      </p:sp>
      <p:sp>
        <p:nvSpPr>
          <p:cNvPr id="3" name="Content Placeholder 2"/>
          <p:cNvSpPr>
            <a:spLocks noGrp="1"/>
          </p:cNvSpPr>
          <p:nvPr>
            <p:ph idx="1"/>
          </p:nvPr>
        </p:nvSpPr>
        <p:spPr>
          <a:xfrm>
            <a:off x="818712" y="1947333"/>
            <a:ext cx="10554574" cy="4910667"/>
          </a:xfrm>
        </p:spPr>
        <p:txBody>
          <a:bodyPr>
            <a:normAutofit/>
          </a:bodyPr>
          <a:lstStyle/>
          <a:p>
            <a:r>
              <a:rPr lang="en-US" sz="2000" dirty="0" smtClean="0"/>
              <a:t>Begin by getting a very complete history of abdominal or GI complaints, diseases, or disorders.  </a:t>
            </a:r>
            <a:endParaRPr lang="en-US" sz="2000" dirty="0"/>
          </a:p>
          <a:p>
            <a:r>
              <a:rPr lang="en-US" sz="2000" dirty="0"/>
              <a:t>Gastrointestinal disease usually manifests as the presence of one or more of the following: </a:t>
            </a:r>
          </a:p>
          <a:p>
            <a:r>
              <a:rPr lang="en-US" sz="2000" dirty="0"/>
              <a:t>•Change in appetite</a:t>
            </a:r>
          </a:p>
          <a:p>
            <a:r>
              <a:rPr lang="en-US" sz="2000" dirty="0"/>
              <a:t>•Weight gain or loss</a:t>
            </a:r>
          </a:p>
          <a:p>
            <a:r>
              <a:rPr lang="en-US" sz="2000" dirty="0"/>
              <a:t>•Dysphagia</a:t>
            </a:r>
          </a:p>
          <a:p>
            <a:r>
              <a:rPr lang="en-US" sz="2000" dirty="0"/>
              <a:t>•Intolerance to certain foods</a:t>
            </a:r>
          </a:p>
          <a:p>
            <a:r>
              <a:rPr lang="en-US" sz="2000" dirty="0"/>
              <a:t>•Nausea and vomiting </a:t>
            </a:r>
          </a:p>
          <a:p>
            <a:r>
              <a:rPr lang="en-US" sz="2000" dirty="0" smtClean="0"/>
              <a:t>• </a:t>
            </a:r>
            <a:r>
              <a:rPr lang="en-US" sz="2000" dirty="0"/>
              <a:t>Change in bowel habits </a:t>
            </a:r>
          </a:p>
          <a:p>
            <a:r>
              <a:rPr lang="en-US" sz="2000" dirty="0"/>
              <a:t>• Abdominal pain </a:t>
            </a:r>
          </a:p>
          <a:p>
            <a:endParaRPr lang="en-US" dirty="0"/>
          </a:p>
        </p:txBody>
      </p:sp>
    </p:spTree>
    <p:extLst>
      <p:ext uri="{BB962C8B-B14F-4D97-AF65-F5344CB8AC3E}">
        <p14:creationId xmlns:p14="http://schemas.microsoft.com/office/powerpoint/2010/main" val="3425669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THINGS OCCUR AS A RESULT OF AGING R/T THE GI SYSTEM?</a:t>
            </a:r>
            <a:endParaRPr lang="en-US" dirty="0"/>
          </a:p>
        </p:txBody>
      </p:sp>
      <p:sp>
        <p:nvSpPr>
          <p:cNvPr id="3" name="Content Placeholder 2"/>
          <p:cNvSpPr>
            <a:spLocks noGrp="1"/>
          </p:cNvSpPr>
          <p:nvPr>
            <p:ph idx="1"/>
          </p:nvPr>
        </p:nvSpPr>
        <p:spPr/>
        <p:txBody>
          <a:bodyPr>
            <a:normAutofit/>
          </a:bodyPr>
          <a:lstStyle/>
          <a:p>
            <a:r>
              <a:rPr lang="en-US" sz="2400" dirty="0" smtClean="0"/>
              <a:t>LET’S THINK ABOUT THAT? </a:t>
            </a:r>
            <a:endParaRPr lang="en-US"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67337" y="2276474"/>
            <a:ext cx="2625196" cy="4152271"/>
          </a:xfrm>
          <a:prstGeom prst="rect">
            <a:avLst/>
          </a:prstGeom>
        </p:spPr>
      </p:pic>
    </p:spTree>
    <p:extLst>
      <p:ext uri="{BB962C8B-B14F-4D97-AF65-F5344CB8AC3E}">
        <p14:creationId xmlns:p14="http://schemas.microsoft.com/office/powerpoint/2010/main" val="12448405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NUTRITIONAL ASSESSMENT</a:t>
            </a:r>
            <a:endParaRPr lang="en-US" dirty="0"/>
          </a:p>
        </p:txBody>
      </p:sp>
      <p:sp>
        <p:nvSpPr>
          <p:cNvPr id="3" name="Content Placeholder 2"/>
          <p:cNvSpPr>
            <a:spLocks noGrp="1"/>
          </p:cNvSpPr>
          <p:nvPr>
            <p:ph idx="1"/>
          </p:nvPr>
        </p:nvSpPr>
        <p:spPr>
          <a:xfrm>
            <a:off x="818712" y="2222287"/>
            <a:ext cx="10554574" cy="4635713"/>
          </a:xfrm>
        </p:spPr>
        <p:txBody>
          <a:bodyPr>
            <a:normAutofit/>
          </a:bodyPr>
          <a:lstStyle/>
          <a:p>
            <a:r>
              <a:rPr lang="en-US" sz="2400" dirty="0" smtClean="0"/>
              <a:t>RECENT UNINTENTIONAL WEIGHT LOSS</a:t>
            </a:r>
          </a:p>
          <a:p>
            <a:r>
              <a:rPr lang="en-US" sz="2400" dirty="0" smtClean="0"/>
              <a:t>CHEMOTHERAPY OR RADIATION</a:t>
            </a:r>
          </a:p>
          <a:p>
            <a:r>
              <a:rPr lang="en-US" sz="2400" dirty="0" smtClean="0"/>
              <a:t>RECENT WEIGHT GAIN</a:t>
            </a:r>
          </a:p>
          <a:p>
            <a:r>
              <a:rPr lang="en-US" sz="2400" dirty="0" smtClean="0"/>
              <a:t>FOOD ALLERGIES OR INTOLERNACES</a:t>
            </a:r>
          </a:p>
          <a:p>
            <a:r>
              <a:rPr lang="en-US" sz="2400" dirty="0" smtClean="0"/>
              <a:t>DECREASED APPETITE</a:t>
            </a:r>
          </a:p>
          <a:p>
            <a:r>
              <a:rPr lang="en-US" sz="2400" dirty="0" smtClean="0"/>
              <a:t>MULTIPLE MEDICATIONS</a:t>
            </a:r>
          </a:p>
          <a:p>
            <a:r>
              <a:rPr lang="en-US" sz="2400" dirty="0" smtClean="0"/>
              <a:t>ALTERATIONS IN THE SENSE OF TASTE</a:t>
            </a:r>
            <a:endParaRPr lang="en-US" sz="2400" dirty="0"/>
          </a:p>
        </p:txBody>
      </p:sp>
    </p:spTree>
    <p:extLst>
      <p:ext uri="{BB962C8B-B14F-4D97-AF65-F5344CB8AC3E}">
        <p14:creationId xmlns:p14="http://schemas.microsoft.com/office/powerpoint/2010/main" val="20209486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NUTRITIONAL ASSESSMENT</a:t>
            </a:r>
            <a:endParaRPr lang="en-US" dirty="0"/>
          </a:p>
        </p:txBody>
      </p:sp>
      <p:sp>
        <p:nvSpPr>
          <p:cNvPr id="3" name="Content Placeholder 2"/>
          <p:cNvSpPr>
            <a:spLocks noGrp="1"/>
          </p:cNvSpPr>
          <p:nvPr>
            <p:ph idx="1"/>
          </p:nvPr>
        </p:nvSpPr>
        <p:spPr>
          <a:xfrm>
            <a:off x="818712" y="2222287"/>
            <a:ext cx="10554574" cy="4500246"/>
          </a:xfrm>
        </p:spPr>
        <p:txBody>
          <a:bodyPr>
            <a:normAutofit/>
          </a:bodyPr>
          <a:lstStyle/>
          <a:p>
            <a:r>
              <a:rPr lang="en-US" sz="2400" dirty="0" smtClean="0"/>
              <a:t>DIETING HISTORY</a:t>
            </a:r>
          </a:p>
          <a:p>
            <a:r>
              <a:rPr lang="en-US" sz="2400" dirty="0" smtClean="0"/>
              <a:t>DIFFICULTY CHEWING OR SWALLOWING</a:t>
            </a:r>
          </a:p>
          <a:p>
            <a:r>
              <a:rPr lang="en-US" sz="2400" dirty="0" smtClean="0"/>
              <a:t>VOMITING</a:t>
            </a:r>
          </a:p>
          <a:p>
            <a:r>
              <a:rPr lang="en-US" sz="2400" dirty="0" smtClean="0"/>
              <a:t>MOBILITY PROBLEMS</a:t>
            </a:r>
          </a:p>
          <a:p>
            <a:r>
              <a:rPr lang="en-US" sz="2400" dirty="0" smtClean="0"/>
              <a:t>DIARRHEA</a:t>
            </a:r>
          </a:p>
          <a:p>
            <a:r>
              <a:rPr lang="en-US" sz="2400" dirty="0" smtClean="0"/>
              <a:t>INABILITY TO FEED SELF</a:t>
            </a:r>
          </a:p>
          <a:p>
            <a:r>
              <a:rPr lang="en-US" sz="2400" dirty="0" smtClean="0"/>
              <a:t>RECENT SURGERY OR MAJOR ILLNESS OR INJURY</a:t>
            </a:r>
            <a:endParaRPr lang="en-US" sz="2400" dirty="0"/>
          </a:p>
        </p:txBody>
      </p:sp>
    </p:spTree>
    <p:extLst>
      <p:ext uri="{BB962C8B-B14F-4D97-AF65-F5344CB8AC3E}">
        <p14:creationId xmlns:p14="http://schemas.microsoft.com/office/powerpoint/2010/main" val="85288617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Quotable">
      <a:dk1>
        <a:sysClr val="windowText" lastClr="000000"/>
      </a:dk1>
      <a:lt1>
        <a:sysClr val="window" lastClr="FFFFFF"/>
      </a:lt1>
      <a:dk2>
        <a:srgbClr val="212121"/>
      </a:dk2>
      <a:lt2>
        <a:srgbClr val="636363"/>
      </a:lt2>
      <a:accent1>
        <a:srgbClr val="9ECD33"/>
      </a:accent1>
      <a:accent2>
        <a:srgbClr val="E19933"/>
      </a:accent2>
      <a:accent3>
        <a:srgbClr val="DC5D3D"/>
      </a:accent3>
      <a:accent4>
        <a:srgbClr val="A967CB"/>
      </a:accent4>
      <a:accent5>
        <a:srgbClr val="5EA5DD"/>
      </a:accent5>
      <a:accent6>
        <a:srgbClr val="44BEA9"/>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name="Quotable" id="{39EC5628-30ED-4578-ACD8-9820EDB8E15A}" vid="{98D1675B-7325-48AD-994B-0DEF3379A98D}"/>
    </a:ext>
  </a:extLst>
</a:theme>
</file>

<file path=docProps/app.xml><?xml version="1.0" encoding="utf-8"?>
<Properties xmlns="http://schemas.openxmlformats.org/officeDocument/2006/extended-properties" xmlns:vt="http://schemas.openxmlformats.org/officeDocument/2006/docPropsVTypes">
  <Template>TM03457503[[fn=Quotable]]</Template>
  <TotalTime>50</TotalTime>
  <Words>757</Words>
  <Application>Microsoft Office PowerPoint</Application>
  <PresentationFormat>Widescreen</PresentationFormat>
  <Paragraphs>85</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Century Gothic</vt:lpstr>
      <vt:lpstr>Times New Roman</vt:lpstr>
      <vt:lpstr>Wingdings 2</vt:lpstr>
      <vt:lpstr>Quotable</vt:lpstr>
      <vt:lpstr>GI SYSTEM ASSESSMENT</vt:lpstr>
      <vt:lpstr>INTRODUCTION</vt:lpstr>
      <vt:lpstr>TERMS TO KNOW AND UNDERSTAND</vt:lpstr>
      <vt:lpstr>CONTINUED TERMS</vt:lpstr>
      <vt:lpstr>COMPONENTS OF A FOCUSED ASSESSMENT</vt:lpstr>
      <vt:lpstr>FOCUSED HISTORY</vt:lpstr>
      <vt:lpstr>WHAT THINGS OCCUR AS A RESULT OF AGING R/T THE GI SYSTEM?</vt:lpstr>
      <vt:lpstr>NUTRITIONAL ASSESSMENT</vt:lpstr>
      <vt:lpstr>CONTINUED NUTRITIONAL ASSESSMENT</vt:lpstr>
      <vt:lpstr>CONTINUED NUTRITIONAL ASSESSMENT</vt:lpstr>
      <vt:lpstr>PHYSICAL EXAM-INSPECTION</vt:lpstr>
      <vt:lpstr>PHYSICAL EXAM-AUSCULTATION</vt:lpstr>
      <vt:lpstr>PHYSICAL EXAM-PALPATION</vt:lpstr>
      <vt:lpstr>ABDOMINAL PAIN</vt:lpstr>
    </vt:vector>
  </TitlesOfParts>
  <Company>Great Basin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GI SYSTEM ASSESSMENT</dc:title>
  <dc:creator>Great Basin College</dc:creator>
  <cp:lastModifiedBy>Great Basin College</cp:lastModifiedBy>
  <cp:revision>6</cp:revision>
  <dcterms:created xsi:type="dcterms:W3CDTF">2016-10-26T15:22:05Z</dcterms:created>
  <dcterms:modified xsi:type="dcterms:W3CDTF">2017-10-16T21:18:43Z</dcterms:modified>
</cp:coreProperties>
</file>