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6"/>
  </p:notesMasterIdLst>
  <p:sldIdLst>
    <p:sldId id="256" r:id="rId2"/>
    <p:sldId id="300" r:id="rId3"/>
    <p:sldId id="257" r:id="rId4"/>
    <p:sldId id="258" r:id="rId5"/>
    <p:sldId id="259" r:id="rId6"/>
    <p:sldId id="351" r:id="rId7"/>
    <p:sldId id="330" r:id="rId8"/>
    <p:sldId id="354" r:id="rId9"/>
    <p:sldId id="355" r:id="rId10"/>
    <p:sldId id="360" r:id="rId11"/>
    <p:sldId id="361" r:id="rId12"/>
    <p:sldId id="364" r:id="rId13"/>
    <p:sldId id="365" r:id="rId14"/>
    <p:sldId id="301" r:id="rId15"/>
    <p:sldId id="320" r:id="rId16"/>
    <p:sldId id="372" r:id="rId17"/>
    <p:sldId id="352" r:id="rId18"/>
    <p:sldId id="331" r:id="rId19"/>
    <p:sldId id="302" r:id="rId20"/>
    <p:sldId id="263" r:id="rId21"/>
    <p:sldId id="264" r:id="rId22"/>
    <p:sldId id="332" r:id="rId23"/>
    <p:sldId id="303" r:id="rId24"/>
    <p:sldId id="266" r:id="rId25"/>
    <p:sldId id="267" r:id="rId26"/>
    <p:sldId id="334" r:id="rId27"/>
    <p:sldId id="268" r:id="rId28"/>
    <p:sldId id="269" r:id="rId29"/>
    <p:sldId id="328" r:id="rId30"/>
    <p:sldId id="333" r:id="rId31"/>
    <p:sldId id="356" r:id="rId32"/>
    <p:sldId id="357" r:id="rId33"/>
    <p:sldId id="362" r:id="rId34"/>
    <p:sldId id="363" r:id="rId35"/>
    <p:sldId id="366" r:id="rId36"/>
    <p:sldId id="367" r:id="rId37"/>
    <p:sldId id="324" r:id="rId38"/>
    <p:sldId id="304" r:id="rId39"/>
    <p:sldId id="271" r:id="rId40"/>
    <p:sldId id="329" r:id="rId41"/>
    <p:sldId id="272" r:id="rId42"/>
    <p:sldId id="273" r:id="rId43"/>
    <p:sldId id="335" r:id="rId44"/>
    <p:sldId id="305" r:id="rId45"/>
    <p:sldId id="321" r:id="rId46"/>
    <p:sldId id="350" r:id="rId47"/>
    <p:sldId id="336" r:id="rId48"/>
    <p:sldId id="280" r:id="rId49"/>
    <p:sldId id="322" r:id="rId50"/>
    <p:sldId id="337" r:id="rId51"/>
    <p:sldId id="307" r:id="rId52"/>
    <p:sldId id="325" r:id="rId53"/>
    <p:sldId id="338" r:id="rId54"/>
    <p:sldId id="339" r:id="rId55"/>
    <p:sldId id="368" r:id="rId56"/>
    <p:sldId id="369" r:id="rId57"/>
    <p:sldId id="308" r:id="rId58"/>
    <p:sldId id="326" r:id="rId59"/>
    <p:sldId id="340" r:id="rId60"/>
    <p:sldId id="309" r:id="rId61"/>
    <p:sldId id="327" r:id="rId62"/>
    <p:sldId id="353" r:id="rId63"/>
    <p:sldId id="341" r:id="rId64"/>
    <p:sldId id="323" r:id="rId65"/>
    <p:sldId id="344" r:id="rId66"/>
    <p:sldId id="345" r:id="rId67"/>
    <p:sldId id="349" r:id="rId68"/>
    <p:sldId id="346" r:id="rId69"/>
    <p:sldId id="347" r:id="rId70"/>
    <p:sldId id="358" r:id="rId71"/>
    <p:sldId id="359" r:id="rId72"/>
    <p:sldId id="348" r:id="rId73"/>
    <p:sldId id="342" r:id="rId74"/>
    <p:sldId id="343"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02BEA-175C-4D17-BCB0-7B5CD4FD027E}" type="datetimeFigureOut">
              <a:rPr lang="en-US" smtClean="0"/>
              <a:t>11/1/2017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E8297-CFA8-4085-BF6A-7BA641ACFB87}" type="slidenum">
              <a:rPr lang="en-US" smtClean="0"/>
              <a:t>‹#›</a:t>
            </a:fld>
            <a:endParaRPr lang="en-US" dirty="0"/>
          </a:p>
        </p:txBody>
      </p:sp>
    </p:spTree>
    <p:extLst>
      <p:ext uri="{BB962C8B-B14F-4D97-AF65-F5344CB8AC3E}">
        <p14:creationId xmlns:p14="http://schemas.microsoft.com/office/powerpoint/2010/main" val="77859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E8297-CFA8-4085-BF6A-7BA641ACFB87}" type="slidenum">
              <a:rPr lang="en-US" smtClean="0"/>
              <a:t>58</a:t>
            </a:fld>
            <a:endParaRPr lang="en-US" dirty="0"/>
          </a:p>
        </p:txBody>
      </p:sp>
    </p:spTree>
    <p:extLst>
      <p:ext uri="{BB962C8B-B14F-4D97-AF65-F5344CB8AC3E}">
        <p14:creationId xmlns:p14="http://schemas.microsoft.com/office/powerpoint/2010/main" val="101483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5AAFD-AAC3-4474-A64D-D5B71CE099F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5AAFD-AAC3-4474-A64D-D5B71CE099F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5AAFD-AAC3-4474-A64D-D5B71CE099F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5AAFD-AAC3-4474-A64D-D5B71CE099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5AAFD-AAC3-4474-A64D-D5B71CE099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15AAFD-AAC3-4474-A64D-D5B71CE099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15AAFD-AAC3-4474-A64D-D5B71CE099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15AAFD-AAC3-4474-A64D-D5B71CE099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15AAFD-AAC3-4474-A64D-D5B71CE099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15AAFD-AAC3-4474-A64D-D5B71CE099FF}"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B1EE896-FEBB-417A-9562-CA58D2901931}" type="datetimeFigureOut">
              <a:rPr lang="en-US" smtClean="0"/>
              <a:t>11/1/2017</a:t>
            </a:fld>
            <a:endParaRPr lang="en-US" dirty="0"/>
          </a:p>
        </p:txBody>
      </p:sp>
      <p:sp>
        <p:nvSpPr>
          <p:cNvPr id="9" name="Slide Number Placeholder 8"/>
          <p:cNvSpPr>
            <a:spLocks noGrp="1"/>
          </p:cNvSpPr>
          <p:nvPr>
            <p:ph type="sldNum" sz="quarter" idx="11"/>
          </p:nvPr>
        </p:nvSpPr>
        <p:spPr/>
        <p:txBody>
          <a:bodyPr/>
          <a:lstStyle/>
          <a:p>
            <a:fld id="{D715AAFD-AAC3-4474-A64D-D5B71CE099FF}"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715AAFD-AAC3-4474-A64D-D5B71CE099FF}"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1EE896-FEBB-417A-9562-CA58D2901931}" type="datetimeFigureOut">
              <a:rPr lang="en-US" smtClean="0"/>
              <a:t>11/1/2017</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www.youtube.com/watch?v=HOaZCkA8Zvk&amp;feature=related" TargetMode="External"/><Relationship Id="rId2" Type="http://schemas.openxmlformats.org/officeDocument/2006/relationships/hyperlink" Target="http://www.youtube.com/watch?v=6M_bBOSV67Y&amp;feature=related"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 System</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761" y="1600200"/>
            <a:ext cx="7016877" cy="4800600"/>
          </a:xfrm>
        </p:spPr>
      </p:pic>
    </p:spTree>
    <p:extLst>
      <p:ext uri="{BB962C8B-B14F-4D97-AF65-F5344CB8AC3E}">
        <p14:creationId xmlns:p14="http://schemas.microsoft.com/office/powerpoint/2010/main" val="210186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t>
            </a:r>
            <a:endParaRPr lang="en-US" dirty="0"/>
          </a:p>
        </p:txBody>
      </p:sp>
      <p:sp>
        <p:nvSpPr>
          <p:cNvPr id="3" name="Content Placeholder 2"/>
          <p:cNvSpPr>
            <a:spLocks noGrp="1"/>
          </p:cNvSpPr>
          <p:nvPr>
            <p:ph idx="1"/>
          </p:nvPr>
        </p:nvSpPr>
        <p:spPr/>
        <p:txBody>
          <a:bodyPr/>
          <a:lstStyle/>
          <a:p>
            <a:r>
              <a:rPr lang="en-US" dirty="0"/>
              <a:t>The nurse is caring for a client admitted to the hospital with a suspected diagnosis of acute appendicitis. Which laboratory result should the nurse expect to note if the client does have appendicitis</a:t>
            </a:r>
            <a:r>
              <a:rPr lang="en-US" dirty="0" smtClean="0"/>
              <a:t>?</a:t>
            </a:r>
          </a:p>
          <a:p>
            <a:pPr marL="571500" indent="-457200">
              <a:buFont typeface="+mj-lt"/>
              <a:buAutoNum type="alphaUcPeriod"/>
            </a:pPr>
            <a:r>
              <a:rPr lang="en-US" dirty="0"/>
              <a:t>Leukopenia with a shift to the </a:t>
            </a:r>
            <a:r>
              <a:rPr lang="en-US" dirty="0" smtClean="0"/>
              <a:t>left</a:t>
            </a:r>
          </a:p>
          <a:p>
            <a:pPr marL="571500" indent="-457200">
              <a:buFont typeface="+mj-lt"/>
              <a:buAutoNum type="alphaUcPeriod"/>
            </a:pPr>
            <a:r>
              <a:rPr lang="en-US" dirty="0"/>
              <a:t>Leukocytosis with a shift to the </a:t>
            </a:r>
            <a:r>
              <a:rPr lang="en-US" dirty="0" smtClean="0"/>
              <a:t>left</a:t>
            </a:r>
          </a:p>
          <a:p>
            <a:pPr marL="571500" indent="-457200">
              <a:buFont typeface="+mj-lt"/>
              <a:buAutoNum type="alphaUcPeriod"/>
            </a:pPr>
            <a:r>
              <a:rPr lang="en-US" dirty="0"/>
              <a:t>Leukopenia with a shift to the </a:t>
            </a:r>
            <a:r>
              <a:rPr lang="en-US" dirty="0" smtClean="0"/>
              <a:t>right</a:t>
            </a:r>
          </a:p>
          <a:p>
            <a:pPr marL="571500" indent="-457200">
              <a:buFont typeface="+mj-lt"/>
              <a:buAutoNum type="alphaUcPeriod"/>
            </a:pPr>
            <a:r>
              <a:rPr lang="en-US" dirty="0"/>
              <a:t>Leukocytosis with a shift to the right</a:t>
            </a:r>
            <a:endParaRPr lang="en-US" dirty="0" smtClean="0"/>
          </a:p>
          <a:p>
            <a:endParaRPr lang="en-US" dirty="0"/>
          </a:p>
        </p:txBody>
      </p:sp>
    </p:spTree>
    <p:extLst>
      <p:ext uri="{BB962C8B-B14F-4D97-AF65-F5344CB8AC3E}">
        <p14:creationId xmlns:p14="http://schemas.microsoft.com/office/powerpoint/2010/main" val="253068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sp>
        <p:nvSpPr>
          <p:cNvPr id="3" name="Content Placeholder 2"/>
          <p:cNvSpPr>
            <a:spLocks noGrp="1"/>
          </p:cNvSpPr>
          <p:nvPr>
            <p:ph idx="1"/>
          </p:nvPr>
        </p:nvSpPr>
        <p:spPr/>
        <p:txBody>
          <a:bodyPr/>
          <a:lstStyle/>
          <a:p>
            <a:r>
              <a:rPr lang="en-US" dirty="0" smtClean="0"/>
              <a:t>B. </a:t>
            </a:r>
            <a:r>
              <a:rPr lang="en-US" dirty="0"/>
              <a:t>Leukocytosis with a shift to the left</a:t>
            </a:r>
          </a:p>
          <a:p>
            <a:endParaRPr lang="en-US" dirty="0" smtClean="0"/>
          </a:p>
          <a:p>
            <a:r>
              <a:rPr lang="en-US" dirty="0"/>
              <a:t>Laboratory findings do not establish the diagnosis of appendicitis, but there is often an elevation of the white blood cell count (leukocytosis) with a shift to the left (an increased number of immature white blood cells). </a:t>
            </a:r>
          </a:p>
        </p:txBody>
      </p:sp>
    </p:spTree>
    <p:extLst>
      <p:ext uri="{BB962C8B-B14F-4D97-AF65-F5344CB8AC3E}">
        <p14:creationId xmlns:p14="http://schemas.microsoft.com/office/powerpoint/2010/main" val="154619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t>
            </a:r>
            <a:endParaRPr lang="en-US" dirty="0"/>
          </a:p>
        </p:txBody>
      </p:sp>
      <p:sp>
        <p:nvSpPr>
          <p:cNvPr id="3" name="Content Placeholder 2"/>
          <p:cNvSpPr>
            <a:spLocks noGrp="1"/>
          </p:cNvSpPr>
          <p:nvPr>
            <p:ph idx="1"/>
          </p:nvPr>
        </p:nvSpPr>
        <p:spPr/>
        <p:txBody>
          <a:bodyPr/>
          <a:lstStyle/>
          <a:p>
            <a:r>
              <a:rPr lang="en-US" dirty="0"/>
              <a:t>A client arrives at the hospital emergency department complaining of acute right lower quadrant abdominal pain, and appendicitis is suspected. Laboratory tests are performed, and the nurse notes that the client's white blood cell (WBC) count is elevated. On the basis of these findings, the nurse would question which health care provider's (HCP) prescriptions documented in the client's medical record</a:t>
            </a:r>
            <a:r>
              <a:rPr lang="en-US" dirty="0" smtClean="0"/>
              <a:t>?</a:t>
            </a:r>
          </a:p>
          <a:p>
            <a:pPr marL="571500" indent="-457200">
              <a:buFont typeface="+mj-lt"/>
              <a:buAutoNum type="alphaUcPeriod"/>
            </a:pPr>
            <a:r>
              <a:rPr lang="en-US" dirty="0"/>
              <a:t>Apply a cold pack to the abdomen</a:t>
            </a:r>
            <a:r>
              <a:rPr lang="en-US" dirty="0" smtClean="0"/>
              <a:t>.</a:t>
            </a:r>
          </a:p>
          <a:p>
            <a:pPr marL="571500" indent="-457200">
              <a:buFont typeface="+mj-lt"/>
              <a:buAutoNum type="alphaUcPeriod"/>
            </a:pPr>
            <a:r>
              <a:rPr lang="en-US" dirty="0"/>
              <a:t>Administer 30 mL of milk of magnesia (MOM</a:t>
            </a:r>
            <a:r>
              <a:rPr lang="en-US" dirty="0" smtClean="0"/>
              <a:t>).</a:t>
            </a:r>
          </a:p>
          <a:p>
            <a:pPr marL="571500" indent="-457200">
              <a:buFont typeface="+mj-lt"/>
              <a:buAutoNum type="alphaUcPeriod"/>
            </a:pPr>
            <a:r>
              <a:rPr lang="en-US" dirty="0"/>
              <a:t>Maintain nothing-by-mouth </a:t>
            </a:r>
            <a:r>
              <a:rPr lang="en-US" dirty="0" smtClean="0"/>
              <a:t>[NPO] </a:t>
            </a:r>
            <a:r>
              <a:rPr lang="en-US" dirty="0"/>
              <a:t>status</a:t>
            </a:r>
            <a:r>
              <a:rPr lang="en-US" dirty="0" smtClean="0"/>
              <a:t>.</a:t>
            </a:r>
          </a:p>
          <a:p>
            <a:pPr marL="571500" indent="-457200">
              <a:buFont typeface="+mj-lt"/>
              <a:buAutoNum type="alphaUcPeriod"/>
            </a:pPr>
            <a:r>
              <a:rPr lang="en-US" dirty="0"/>
              <a:t>Initiate an intravenous (IV) line for the administration of IV fluids.</a:t>
            </a:r>
          </a:p>
        </p:txBody>
      </p:sp>
    </p:spTree>
    <p:extLst>
      <p:ext uri="{BB962C8B-B14F-4D97-AF65-F5344CB8AC3E}">
        <p14:creationId xmlns:p14="http://schemas.microsoft.com/office/powerpoint/2010/main" val="412127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endParaRPr lang="en-US" dirty="0"/>
          </a:p>
        </p:txBody>
      </p:sp>
      <p:sp>
        <p:nvSpPr>
          <p:cNvPr id="3" name="Content Placeholder 2"/>
          <p:cNvSpPr>
            <a:spLocks noGrp="1"/>
          </p:cNvSpPr>
          <p:nvPr>
            <p:ph idx="1"/>
          </p:nvPr>
        </p:nvSpPr>
        <p:spPr/>
        <p:txBody>
          <a:bodyPr/>
          <a:lstStyle/>
          <a:p>
            <a:r>
              <a:rPr lang="en-US" dirty="0" smtClean="0"/>
              <a:t>B. </a:t>
            </a:r>
            <a:r>
              <a:rPr lang="en-US" dirty="0"/>
              <a:t>Administer 30 mL of milk of magnesia (MOM).</a:t>
            </a:r>
          </a:p>
          <a:p>
            <a:r>
              <a:rPr lang="en-US" dirty="0"/>
              <a:t>Appendicitis should be suspected in a client with an elevated WBC count complaining of acute right lower abdominal quadrant pain. Laxatives are never prescribed because if appendicitis is present, the effect of the laxative may cause a rupture with resultant peritonitis. Cold packs may be prescribed for comfort. The client would be NPO and given IV fluids in preparation for possible surgery. </a:t>
            </a:r>
          </a:p>
        </p:txBody>
      </p:sp>
    </p:spTree>
    <p:extLst>
      <p:ext uri="{BB962C8B-B14F-4D97-AF65-F5344CB8AC3E}">
        <p14:creationId xmlns:p14="http://schemas.microsoft.com/office/powerpoint/2010/main" val="420383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14600"/>
            <a:ext cx="25527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46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Trauma-underlying cause/pathophysiology</a:t>
            </a:r>
            <a:endParaRPr lang="en-US" dirty="0"/>
          </a:p>
        </p:txBody>
      </p:sp>
      <p:sp>
        <p:nvSpPr>
          <p:cNvPr id="3" name="Content Placeholder 2"/>
          <p:cNvSpPr>
            <a:spLocks noGrp="1"/>
          </p:cNvSpPr>
          <p:nvPr>
            <p:ph idx="1"/>
          </p:nvPr>
        </p:nvSpPr>
        <p:spPr/>
        <p:txBody>
          <a:bodyPr/>
          <a:lstStyle/>
          <a:p>
            <a:r>
              <a:rPr lang="en-US" dirty="0" smtClean="0"/>
              <a:t>Blunt or penetrating- ½  blunt from MVAs and most penetrating from GSWs</a:t>
            </a:r>
          </a:p>
          <a:p>
            <a:r>
              <a:rPr lang="en-US" dirty="0" smtClean="0"/>
              <a:t>What are some relevant assessment findings? Labs? What VS may you see? Why are we worried about patient going into shock? What are your priority interventions? </a:t>
            </a:r>
          </a:p>
        </p:txBody>
      </p:sp>
      <p:pic>
        <p:nvPicPr>
          <p:cNvPr id="4" name="Picture 3"/>
          <p:cNvPicPr>
            <a:picLocks noChangeAspect="1"/>
          </p:cNvPicPr>
          <p:nvPr/>
        </p:nvPicPr>
        <p:blipFill>
          <a:blip r:embed="rId2"/>
          <a:stretch>
            <a:fillRect/>
          </a:stretch>
        </p:blipFill>
        <p:spPr>
          <a:xfrm>
            <a:off x="1371600" y="3776382"/>
            <a:ext cx="5257800" cy="3086100"/>
          </a:xfrm>
          <a:prstGeom prst="rect">
            <a:avLst/>
          </a:prstGeom>
        </p:spPr>
      </p:pic>
    </p:spTree>
    <p:extLst>
      <p:ext uri="{BB962C8B-B14F-4D97-AF65-F5344CB8AC3E}">
        <p14:creationId xmlns:p14="http://schemas.microsoft.com/office/powerpoint/2010/main" val="91355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a:t>
            </a:r>
            <a:endParaRPr lang="en-US" dirty="0"/>
          </a:p>
        </p:txBody>
      </p:sp>
      <p:sp>
        <p:nvSpPr>
          <p:cNvPr id="3" name="Content Placeholder 2"/>
          <p:cNvSpPr>
            <a:spLocks noGrp="1"/>
          </p:cNvSpPr>
          <p:nvPr>
            <p:ph idx="1"/>
          </p:nvPr>
        </p:nvSpPr>
        <p:spPr/>
        <p:txBody>
          <a:bodyPr/>
          <a:lstStyle/>
          <a:p>
            <a:r>
              <a:rPr lang="en-US" dirty="0" smtClean="0"/>
              <a:t>Airway, oxygen</a:t>
            </a:r>
          </a:p>
          <a:p>
            <a:r>
              <a:rPr lang="en-US" dirty="0" smtClean="0"/>
              <a:t>Control bleeding</a:t>
            </a:r>
          </a:p>
          <a:p>
            <a:r>
              <a:rPr lang="en-US" dirty="0" smtClean="0"/>
              <a:t>IVF large bore catheters</a:t>
            </a:r>
          </a:p>
          <a:p>
            <a:r>
              <a:rPr lang="en-US" dirty="0" smtClean="0"/>
              <a:t>Blood type cross and match</a:t>
            </a:r>
          </a:p>
          <a:p>
            <a:r>
              <a:rPr lang="en-US" dirty="0" smtClean="0"/>
              <a:t>Ongoing- LOC, Oxygen sats, and UOP</a:t>
            </a:r>
          </a:p>
          <a:p>
            <a:endParaRPr lang="en-US" dirty="0"/>
          </a:p>
          <a:p>
            <a:endParaRPr lang="en-US" dirty="0" smtClean="0"/>
          </a:p>
          <a:p>
            <a:endParaRPr lang="en-US" dirty="0"/>
          </a:p>
        </p:txBody>
      </p:sp>
    </p:spTree>
    <p:extLst>
      <p:ext uri="{BB962C8B-B14F-4D97-AF65-F5344CB8AC3E}">
        <p14:creationId xmlns:p14="http://schemas.microsoft.com/office/powerpoint/2010/main" val="116599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Trauma</a:t>
            </a:r>
            <a:endParaRPr lang="en-US" dirty="0"/>
          </a:p>
        </p:txBody>
      </p:sp>
      <p:sp>
        <p:nvSpPr>
          <p:cNvPr id="3" name="Content Placeholder 2"/>
          <p:cNvSpPr>
            <a:spLocks noGrp="1"/>
          </p:cNvSpPr>
          <p:nvPr>
            <p:ph idx="1"/>
          </p:nvPr>
        </p:nvSpPr>
        <p:spPr/>
        <p:txBody>
          <a:bodyPr/>
          <a:lstStyle/>
          <a:p>
            <a:r>
              <a:rPr lang="en-US" dirty="0"/>
              <a:t>Ecchymotic areas could indicate major organ injury so assess for abdominal guarding or rigidity and notify MD. Very important to monitor VS</a:t>
            </a:r>
            <a:r>
              <a:rPr lang="en-US" dirty="0" smtClean="0"/>
              <a:t>!</a:t>
            </a:r>
          </a:p>
          <a:p>
            <a:r>
              <a:rPr lang="en-US" dirty="0" smtClean="0"/>
              <a:t>Considerations- </a:t>
            </a:r>
            <a:r>
              <a:rPr lang="en-US" dirty="0"/>
              <a:t>Objects impaling a patient should not be removed and emergency management for shock is always indicated.</a:t>
            </a:r>
          </a:p>
          <a:p>
            <a:r>
              <a:rPr lang="en-US" dirty="0"/>
              <a:t>Check VS and get IV started ASAP. </a:t>
            </a:r>
          </a:p>
          <a:p>
            <a:r>
              <a:rPr lang="en-US" dirty="0"/>
              <a:t>Since bleed not always obvious what are you monitoring for? </a:t>
            </a:r>
          </a:p>
          <a:p>
            <a:endParaRPr lang="en-US" dirty="0"/>
          </a:p>
        </p:txBody>
      </p:sp>
    </p:spTree>
    <p:extLst>
      <p:ext uri="{BB962C8B-B14F-4D97-AF65-F5344CB8AC3E}">
        <p14:creationId xmlns:p14="http://schemas.microsoft.com/office/powerpoint/2010/main" val="89938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Trauma</a:t>
            </a:r>
            <a:endParaRPr lang="en-US" dirty="0"/>
          </a:p>
        </p:txBody>
      </p:sp>
      <p:pic>
        <p:nvPicPr>
          <p:cNvPr id="4" name="Picture 3"/>
          <p:cNvPicPr>
            <a:picLocks noChangeAspect="1"/>
          </p:cNvPicPr>
          <p:nvPr/>
        </p:nvPicPr>
        <p:blipFill>
          <a:blip r:embed="rId2"/>
          <a:stretch>
            <a:fillRect/>
          </a:stretch>
        </p:blipFill>
        <p:spPr>
          <a:xfrm>
            <a:off x="533400" y="2971800"/>
            <a:ext cx="4572000" cy="3429000"/>
          </a:xfrm>
          <a:prstGeom prst="rect">
            <a:avLst/>
          </a:prstGeom>
        </p:spPr>
      </p:pic>
      <p:pic>
        <p:nvPicPr>
          <p:cNvPr id="5" name="Picture 4"/>
          <p:cNvPicPr>
            <a:picLocks noChangeAspect="1"/>
          </p:cNvPicPr>
          <p:nvPr/>
        </p:nvPicPr>
        <p:blipFill>
          <a:blip r:embed="rId3"/>
          <a:stretch>
            <a:fillRect/>
          </a:stretch>
        </p:blipFill>
        <p:spPr>
          <a:xfrm>
            <a:off x="5410200" y="1304132"/>
            <a:ext cx="2562225" cy="1781175"/>
          </a:xfrm>
          <a:prstGeom prst="rect">
            <a:avLst/>
          </a:prstGeom>
        </p:spPr>
      </p:pic>
    </p:spTree>
    <p:extLst>
      <p:ext uri="{BB962C8B-B14F-4D97-AF65-F5344CB8AC3E}">
        <p14:creationId xmlns:p14="http://schemas.microsoft.com/office/powerpoint/2010/main" val="165584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#3</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20981"/>
            <a:ext cx="38862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29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#1</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473" y="1295400"/>
            <a:ext cx="3905250"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86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IBS- pathophysiology</a:t>
            </a:r>
            <a:endParaRPr lang="en-US" dirty="0"/>
          </a:p>
        </p:txBody>
      </p:sp>
      <p:sp>
        <p:nvSpPr>
          <p:cNvPr id="3" name="Content Placeholder 2"/>
          <p:cNvSpPr>
            <a:spLocks noGrp="1"/>
          </p:cNvSpPr>
          <p:nvPr>
            <p:ph idx="1"/>
          </p:nvPr>
        </p:nvSpPr>
        <p:spPr/>
        <p:txBody>
          <a:bodyPr>
            <a:normAutofit fontScale="92500"/>
          </a:bodyPr>
          <a:lstStyle/>
          <a:p>
            <a:r>
              <a:rPr lang="en-US" dirty="0"/>
              <a:t> </a:t>
            </a:r>
            <a:r>
              <a:rPr lang="en-US" dirty="0" smtClean="0"/>
              <a:t>Intestinal </a:t>
            </a:r>
            <a:r>
              <a:rPr lang="en-US" dirty="0"/>
              <a:t>condition characterized by abdominal pain and cramps, changes in bowel movements (diarrhea, constipation, or both), gassiness, bloating, nausea, and other </a:t>
            </a:r>
            <a:r>
              <a:rPr lang="en-US" dirty="0" smtClean="0"/>
              <a:t>symptoms.</a:t>
            </a:r>
          </a:p>
          <a:p>
            <a:r>
              <a:rPr lang="en-US" dirty="0" smtClean="0"/>
              <a:t>There </a:t>
            </a:r>
            <a:r>
              <a:rPr lang="en-US" dirty="0"/>
              <a:t>is no cure for IBS. Much about the condition remains unknown or poorly understood; however, dietary changes, drugs, and psychological treatment are often able to eliminate or </a:t>
            </a:r>
            <a:r>
              <a:rPr lang="en-US" dirty="0" smtClean="0"/>
              <a:t>substantially </a:t>
            </a:r>
            <a:r>
              <a:rPr lang="en-US" dirty="0"/>
              <a:t>reduce its </a:t>
            </a:r>
            <a:r>
              <a:rPr lang="en-US" dirty="0" smtClean="0"/>
              <a:t>symptoms</a:t>
            </a:r>
          </a:p>
          <a:p>
            <a:r>
              <a:rPr lang="en-US" dirty="0" smtClean="0"/>
              <a:t>Symptoms </a:t>
            </a:r>
            <a:r>
              <a:rPr lang="en-US" dirty="0"/>
              <a:t>of IBS tend to rise and fall in intensity rather than growing steadily worse over time. </a:t>
            </a:r>
            <a:endParaRPr lang="en-US" dirty="0" smtClean="0"/>
          </a:p>
          <a:p>
            <a:r>
              <a:rPr lang="en-US" dirty="0" smtClean="0"/>
              <a:t>Other </a:t>
            </a:r>
            <a:r>
              <a:rPr lang="en-US" dirty="0"/>
              <a:t>symptoms include cramps, gassiness, bloating, nausea, a powerful and uncontrollable urge to defecate (urgency), passage of </a:t>
            </a:r>
            <a:r>
              <a:rPr lang="en-US" dirty="0" smtClean="0"/>
              <a:t>mucus </a:t>
            </a:r>
            <a:r>
              <a:rPr lang="en-US" dirty="0"/>
              <a:t>during bowel movements, or the feeling after finishing a bowel movement that the bowels are not completely empty</a:t>
            </a:r>
            <a:r>
              <a:rPr lang="en-US" dirty="0" smtClean="0"/>
              <a:t>.</a:t>
            </a:r>
          </a:p>
          <a:p>
            <a:r>
              <a:rPr lang="en-US" dirty="0" smtClean="0"/>
              <a:t>As a nurse what will you focus your teaching on? </a:t>
            </a:r>
            <a:endParaRPr lang="en-US" dirty="0"/>
          </a:p>
          <a:p>
            <a:endParaRPr lang="en-US" dirty="0"/>
          </a:p>
        </p:txBody>
      </p:sp>
    </p:spTree>
    <p:extLst>
      <p:ext uri="{BB962C8B-B14F-4D97-AF65-F5344CB8AC3E}">
        <p14:creationId xmlns:p14="http://schemas.microsoft.com/office/powerpoint/2010/main" val="27884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IBS</a:t>
            </a:r>
            <a:endParaRPr lang="en-US" dirty="0"/>
          </a:p>
        </p:txBody>
      </p:sp>
      <p:sp>
        <p:nvSpPr>
          <p:cNvPr id="3" name="Content Placeholder 2"/>
          <p:cNvSpPr>
            <a:spLocks noGrp="1"/>
          </p:cNvSpPr>
          <p:nvPr>
            <p:ph idx="1"/>
          </p:nvPr>
        </p:nvSpPr>
        <p:spPr/>
        <p:txBody>
          <a:bodyPr>
            <a:normAutofit fontScale="92500" lnSpcReduction="10000"/>
          </a:bodyPr>
          <a:lstStyle/>
          <a:p>
            <a:r>
              <a:rPr lang="en-US" dirty="0"/>
              <a:t>Researchers remain unsure about the cause or causes of </a:t>
            </a:r>
            <a:r>
              <a:rPr lang="en-US" dirty="0" smtClean="0"/>
              <a:t>IBS but diet and stress appear to play a role among other theories</a:t>
            </a:r>
          </a:p>
          <a:p>
            <a:r>
              <a:rPr lang="en-US" dirty="0"/>
              <a:t>L</a:t>
            </a:r>
            <a:r>
              <a:rPr lang="en-US" dirty="0" smtClean="0"/>
              <a:t>ow-fat</a:t>
            </a:r>
            <a:r>
              <a:rPr lang="en-US" dirty="0"/>
              <a:t>, </a:t>
            </a:r>
            <a:r>
              <a:rPr lang="en-US" dirty="0" smtClean="0"/>
              <a:t>high-fiber (30-40 grams/day)  diet recommended with 8-10 glasses water/day</a:t>
            </a:r>
          </a:p>
          <a:p>
            <a:r>
              <a:rPr lang="en-US" dirty="0" smtClean="0"/>
              <a:t> </a:t>
            </a:r>
            <a:r>
              <a:rPr lang="en-US" dirty="0"/>
              <a:t>Problem-causing substances such as lactose, caffeine, beans, </a:t>
            </a:r>
            <a:r>
              <a:rPr lang="en-US" dirty="0" smtClean="0"/>
              <a:t>cabbage, broccoli</a:t>
            </a:r>
            <a:r>
              <a:rPr lang="en-US" dirty="0"/>
              <a:t>, fatty foods, alcohol, and medications should be identified and avoided. </a:t>
            </a:r>
            <a:endParaRPr lang="en-US" dirty="0" smtClean="0"/>
          </a:p>
          <a:p>
            <a:r>
              <a:rPr lang="en-US" dirty="0" smtClean="0"/>
              <a:t>Bran </a:t>
            </a:r>
            <a:r>
              <a:rPr lang="en-US" dirty="0"/>
              <a:t>or 15-25 g a day of an over-the-counter psyllium laxative (Metamucil or Fiberall) may also help both constipation and diarrhea. </a:t>
            </a:r>
            <a:r>
              <a:rPr lang="en-US" dirty="0" smtClean="0"/>
              <a:t>Antidiarrheal agents. Can still </a:t>
            </a:r>
            <a:r>
              <a:rPr lang="en-US" dirty="0"/>
              <a:t>have milk or milk products if lactose intolerance is not a problem. People with irregular bowel habits, particularly constipated patients, may be helped by establishing set times for meals and bathroom visits</a:t>
            </a:r>
            <a:r>
              <a:rPr lang="en-US" dirty="0" smtClean="0"/>
              <a:t>.</a:t>
            </a:r>
          </a:p>
          <a:p>
            <a:r>
              <a:rPr lang="en-US" dirty="0" smtClean="0"/>
              <a:t>Complementary and Alternative Therapies: acupuncture, herbs, peppermint oil, meditation, yoga</a:t>
            </a:r>
            <a:endParaRPr lang="en-US" dirty="0"/>
          </a:p>
          <a:p>
            <a:endParaRPr lang="en-US" dirty="0"/>
          </a:p>
          <a:p>
            <a:endParaRPr lang="en-US" dirty="0"/>
          </a:p>
        </p:txBody>
      </p:sp>
    </p:spTree>
    <p:extLst>
      <p:ext uri="{BB962C8B-B14F-4D97-AF65-F5344CB8AC3E}">
        <p14:creationId xmlns:p14="http://schemas.microsoft.com/office/powerpoint/2010/main" val="348921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IBS</a:t>
            </a:r>
            <a:endParaRPr lang="en-US" dirty="0"/>
          </a:p>
        </p:txBody>
      </p:sp>
      <p:pic>
        <p:nvPicPr>
          <p:cNvPr id="5" name="Picture 4"/>
          <p:cNvPicPr>
            <a:picLocks noChangeAspect="1"/>
          </p:cNvPicPr>
          <p:nvPr/>
        </p:nvPicPr>
        <p:blipFill>
          <a:blip r:embed="rId2"/>
          <a:stretch>
            <a:fillRect/>
          </a:stretch>
        </p:blipFill>
        <p:spPr>
          <a:xfrm>
            <a:off x="533400" y="1357767"/>
            <a:ext cx="2857500" cy="1905000"/>
          </a:xfrm>
          <a:prstGeom prst="rect">
            <a:avLst/>
          </a:prstGeom>
        </p:spPr>
      </p:pic>
      <p:pic>
        <p:nvPicPr>
          <p:cNvPr id="6" name="Picture 5"/>
          <p:cNvPicPr>
            <a:picLocks noChangeAspect="1"/>
          </p:cNvPicPr>
          <p:nvPr/>
        </p:nvPicPr>
        <p:blipFill>
          <a:blip r:embed="rId3"/>
          <a:stretch>
            <a:fillRect/>
          </a:stretch>
        </p:blipFill>
        <p:spPr>
          <a:xfrm>
            <a:off x="1524000" y="3505200"/>
            <a:ext cx="4695825" cy="3190875"/>
          </a:xfrm>
          <a:prstGeom prst="rect">
            <a:avLst/>
          </a:prstGeom>
        </p:spPr>
      </p:pic>
      <p:pic>
        <p:nvPicPr>
          <p:cNvPr id="7" name="Picture 6"/>
          <p:cNvPicPr>
            <a:picLocks noChangeAspect="1"/>
          </p:cNvPicPr>
          <p:nvPr/>
        </p:nvPicPr>
        <p:blipFill>
          <a:blip r:embed="rId4"/>
          <a:stretch>
            <a:fillRect/>
          </a:stretch>
        </p:blipFill>
        <p:spPr>
          <a:xfrm>
            <a:off x="4114800" y="647700"/>
            <a:ext cx="3810000" cy="2857500"/>
          </a:xfrm>
          <a:prstGeom prst="rect">
            <a:avLst/>
          </a:prstGeom>
        </p:spPr>
      </p:pic>
    </p:spTree>
    <p:extLst>
      <p:ext uri="{BB962C8B-B14F-4D97-AF65-F5344CB8AC3E}">
        <p14:creationId xmlns:p14="http://schemas.microsoft.com/office/powerpoint/2010/main" val="328321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#4 and #5</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8992"/>
            <a:ext cx="340995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881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Bowel Disease</a:t>
            </a:r>
            <a:endParaRPr lang="en-US" dirty="0"/>
          </a:p>
        </p:txBody>
      </p:sp>
      <p:sp>
        <p:nvSpPr>
          <p:cNvPr id="3" name="Content Placeholder 2"/>
          <p:cNvSpPr>
            <a:spLocks noGrp="1"/>
          </p:cNvSpPr>
          <p:nvPr>
            <p:ph idx="1"/>
          </p:nvPr>
        </p:nvSpPr>
        <p:spPr/>
        <p:txBody>
          <a:bodyPr>
            <a:normAutofit lnSpcReduction="10000"/>
          </a:bodyPr>
          <a:lstStyle/>
          <a:p>
            <a:r>
              <a:rPr lang="en-US" dirty="0" smtClean="0"/>
              <a:t>Crohn’s disease</a:t>
            </a:r>
          </a:p>
          <a:p>
            <a:r>
              <a:rPr lang="en-US" dirty="0" smtClean="0"/>
              <a:t>Ulcerative colitis</a:t>
            </a:r>
          </a:p>
          <a:p>
            <a:r>
              <a:rPr lang="en-US" dirty="0" smtClean="0"/>
              <a:t>Autoimmune disorders characterized by chronic inflammation of intestine with periods of remission and exacerbations.</a:t>
            </a:r>
          </a:p>
          <a:p>
            <a:r>
              <a:rPr lang="en-US" dirty="0" smtClean="0"/>
              <a:t>Unknown cause, no cure</a:t>
            </a:r>
          </a:p>
          <a:p>
            <a:r>
              <a:rPr lang="en-US" dirty="0" smtClean="0"/>
              <a:t>Relies on meds to treat acute inflammation and maintain remission</a:t>
            </a:r>
          </a:p>
          <a:p>
            <a:r>
              <a:rPr lang="en-US" dirty="0" smtClean="0"/>
              <a:t>Surgery for patients who unresponsive to meds or who develop complications. </a:t>
            </a:r>
          </a:p>
          <a:p>
            <a:pPr fontAlgn="base"/>
            <a:r>
              <a:rPr lang="en-US" dirty="0" smtClean="0"/>
              <a:t>Toxic megacolon-</a:t>
            </a:r>
            <a:r>
              <a:rPr lang="en-US" dirty="0"/>
              <a:t> rare, </a:t>
            </a:r>
            <a:r>
              <a:rPr lang="en-US" dirty="0" smtClean="0"/>
              <a:t>life-threatening </a:t>
            </a:r>
            <a:r>
              <a:rPr lang="en-US" dirty="0"/>
              <a:t>complication of severe colon disease or infection. D</a:t>
            </a:r>
            <a:r>
              <a:rPr lang="en-US" dirty="0" smtClean="0"/>
              <a:t>iagnosed </a:t>
            </a:r>
            <a:r>
              <a:rPr lang="en-US" dirty="0"/>
              <a:t>when your colon has expanded by more than five to six </a:t>
            </a:r>
            <a:r>
              <a:rPr lang="en-US" dirty="0" smtClean="0"/>
              <a:t>centimeters. Risk </a:t>
            </a:r>
            <a:r>
              <a:rPr lang="en-US" dirty="0"/>
              <a:t>for systemic infection, shock, and dehydration. </a:t>
            </a:r>
          </a:p>
          <a:p>
            <a:endParaRPr lang="en-US" dirty="0"/>
          </a:p>
        </p:txBody>
      </p:sp>
    </p:spTree>
    <p:extLst>
      <p:ext uri="{BB962C8B-B14F-4D97-AF65-F5344CB8AC3E}">
        <p14:creationId xmlns:p14="http://schemas.microsoft.com/office/powerpoint/2010/main" val="1574790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Bowel Disease</a:t>
            </a:r>
            <a:endParaRPr lang="en-US" dirty="0"/>
          </a:p>
        </p:txBody>
      </p:sp>
      <p:sp>
        <p:nvSpPr>
          <p:cNvPr id="3" name="Content Placeholder 2"/>
          <p:cNvSpPr>
            <a:spLocks noGrp="1"/>
          </p:cNvSpPr>
          <p:nvPr>
            <p:ph idx="1"/>
          </p:nvPr>
        </p:nvSpPr>
        <p:spPr/>
        <p:txBody>
          <a:bodyPr/>
          <a:lstStyle/>
          <a:p>
            <a:r>
              <a:rPr lang="en-US" dirty="0"/>
              <a:t>Ulcerative </a:t>
            </a:r>
            <a:r>
              <a:rPr lang="en-US" dirty="0" smtClean="0"/>
              <a:t>colitis-Inflammation can extend to entire colon but usually rectum and sigmoid. </a:t>
            </a:r>
          </a:p>
          <a:p>
            <a:r>
              <a:rPr lang="en-US" dirty="0" smtClean="0"/>
              <a:t>In severe cases bleeding and ulcerations occur. Abscesses can lead to necrosis. </a:t>
            </a:r>
          </a:p>
          <a:p>
            <a:r>
              <a:rPr lang="en-US" dirty="0" smtClean="0"/>
              <a:t>Stool=blood and mucous. Malaise, anorexia, anemia, dehydration, fever and weight loss. </a:t>
            </a:r>
          </a:p>
          <a:p>
            <a:r>
              <a:rPr lang="en-US" dirty="0" smtClean="0"/>
              <a:t>Colonoscopy- best test to diagnose.</a:t>
            </a:r>
          </a:p>
          <a:p>
            <a:r>
              <a:rPr lang="en-US" dirty="0" smtClean="0"/>
              <a:t>ESR rates (norm 0 to 33) which indicates inflammation elevate during exacerbation, also increase WBC and C-reactive protein (shows inflammation). </a:t>
            </a:r>
          </a:p>
          <a:p>
            <a:endParaRPr lang="en-US" dirty="0"/>
          </a:p>
        </p:txBody>
      </p:sp>
    </p:spTree>
    <p:extLst>
      <p:ext uri="{BB962C8B-B14F-4D97-AF65-F5344CB8AC3E}">
        <p14:creationId xmlns:p14="http://schemas.microsoft.com/office/powerpoint/2010/main" val="109297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Inflammatory Bowel Disease</a:t>
            </a:r>
          </a:p>
        </p:txBody>
      </p:sp>
      <p:sp>
        <p:nvSpPr>
          <p:cNvPr id="3" name="Content Placeholder 2"/>
          <p:cNvSpPr>
            <a:spLocks noGrp="1"/>
          </p:cNvSpPr>
          <p:nvPr>
            <p:ph idx="1"/>
          </p:nvPr>
        </p:nvSpPr>
        <p:spPr/>
        <p:txBody>
          <a:bodyPr/>
          <a:lstStyle/>
          <a:p>
            <a:r>
              <a:rPr lang="en-US" dirty="0"/>
              <a:t>Crohn's disease causes inflammation anywhere along the lining of your digestive tract, and often spreads deep into affected </a:t>
            </a:r>
            <a:r>
              <a:rPr lang="en-US" dirty="0" smtClean="0"/>
              <a:t>tissues causing strictures and deep ulcerations. </a:t>
            </a:r>
            <a:r>
              <a:rPr lang="en-US" dirty="0"/>
              <a:t>This can lead to </a:t>
            </a:r>
            <a:r>
              <a:rPr lang="en-US" dirty="0" smtClean="0"/>
              <a:t>crampy abdominal </a:t>
            </a:r>
            <a:r>
              <a:rPr lang="en-US" dirty="0"/>
              <a:t>pain, severe diarrhea </a:t>
            </a:r>
            <a:r>
              <a:rPr lang="en-US" dirty="0" smtClean="0"/>
              <a:t>and malnutrition (since cannot absorb nutrients). </a:t>
            </a:r>
          </a:p>
          <a:p>
            <a:r>
              <a:rPr lang="en-US" dirty="0" smtClean="0"/>
              <a:t>If inflammation goes through bowel wall can leak contents into peritoneal cavity. </a:t>
            </a:r>
            <a:endParaRPr lang="en-US" dirty="0"/>
          </a:p>
          <a:p>
            <a:r>
              <a:rPr lang="en-US" dirty="0" smtClean="0"/>
              <a:t>Many complications including fistulas, intestinal obstructions, malabsorption</a:t>
            </a:r>
          </a:p>
          <a:p>
            <a:r>
              <a:rPr lang="en-US" dirty="0" smtClean="0"/>
              <a:t>What medications are relevant? </a:t>
            </a:r>
            <a:endParaRPr lang="en-US" dirty="0"/>
          </a:p>
          <a:p>
            <a:endParaRPr lang="en-US" dirty="0"/>
          </a:p>
        </p:txBody>
      </p:sp>
    </p:spTree>
    <p:extLst>
      <p:ext uri="{BB962C8B-B14F-4D97-AF65-F5344CB8AC3E}">
        <p14:creationId xmlns:p14="http://schemas.microsoft.com/office/powerpoint/2010/main" val="72680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Inflammatory Bowel Disease</a:t>
            </a:r>
          </a:p>
        </p:txBody>
      </p:sp>
      <p:sp>
        <p:nvSpPr>
          <p:cNvPr id="3" name="Content Placeholder 2"/>
          <p:cNvSpPr>
            <a:spLocks noGrp="1"/>
          </p:cNvSpPr>
          <p:nvPr>
            <p:ph idx="1"/>
          </p:nvPr>
        </p:nvSpPr>
        <p:spPr/>
        <p:txBody>
          <a:bodyPr>
            <a:normAutofit lnSpcReduction="10000"/>
          </a:bodyPr>
          <a:lstStyle/>
          <a:p>
            <a:r>
              <a:rPr lang="en-US" dirty="0" smtClean="0"/>
              <a:t>Drug therapy includes</a:t>
            </a:r>
          </a:p>
          <a:p>
            <a:pPr lvl="1"/>
            <a:r>
              <a:rPr lang="en-US" dirty="0" smtClean="0"/>
              <a:t>Anti-inflammatory</a:t>
            </a:r>
          </a:p>
          <a:p>
            <a:pPr lvl="1"/>
            <a:r>
              <a:rPr lang="en-US" dirty="0"/>
              <a:t>Immune suppressors-These drugs also reduce inflammation, but they target your immune system rather than treating inflammation itself. Because immune suppressors can be effective in treating ulcerative colitis, scientists theorize that damage to digestive tissues is caused by your body's immune response to an invading virus or bacterium or even to your own tissue. By suppressing this response, inflammation is also reduced</a:t>
            </a:r>
            <a:r>
              <a:rPr lang="en-US" dirty="0" smtClean="0"/>
              <a:t>.</a:t>
            </a:r>
          </a:p>
          <a:p>
            <a:pPr lvl="1"/>
            <a:r>
              <a:rPr lang="en-US" dirty="0"/>
              <a:t>Antibiotics can reduce the amount of drainage and sometimes heal fistulas and abscesses in people with Crohn's </a:t>
            </a:r>
            <a:r>
              <a:rPr lang="en-US" dirty="0" smtClean="0"/>
              <a:t>disease</a:t>
            </a:r>
          </a:p>
          <a:p>
            <a:pPr lvl="1"/>
            <a:r>
              <a:rPr lang="en-US" dirty="0" smtClean="0"/>
              <a:t>Antidiarrheal, pain medication, vit B12, Calcium and Vit D</a:t>
            </a:r>
          </a:p>
          <a:p>
            <a:pPr lvl="1"/>
            <a:r>
              <a:rPr lang="en-US" dirty="0" smtClean="0"/>
              <a:t>Biologic (living organisms)  and targeted therapy (block growth)</a:t>
            </a:r>
          </a:p>
          <a:p>
            <a:r>
              <a:rPr lang="en-US" dirty="0" smtClean="0"/>
              <a:t>What nursing interventions will you initiate? </a:t>
            </a:r>
            <a:endParaRPr lang="en-US" dirty="0"/>
          </a:p>
        </p:txBody>
      </p:sp>
    </p:spTree>
    <p:extLst>
      <p:ext uri="{BB962C8B-B14F-4D97-AF65-F5344CB8AC3E}">
        <p14:creationId xmlns:p14="http://schemas.microsoft.com/office/powerpoint/2010/main" val="1180001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IBD Interventions</a:t>
            </a:r>
            <a:endParaRPr lang="en-US" dirty="0"/>
          </a:p>
        </p:txBody>
      </p:sp>
      <p:sp>
        <p:nvSpPr>
          <p:cNvPr id="3" name="Content Placeholder 2"/>
          <p:cNvSpPr>
            <a:spLocks noGrp="1"/>
          </p:cNvSpPr>
          <p:nvPr>
            <p:ph idx="1"/>
          </p:nvPr>
        </p:nvSpPr>
        <p:spPr>
          <a:xfrm>
            <a:off x="533400" y="1600200"/>
            <a:ext cx="7620000" cy="4800600"/>
          </a:xfrm>
        </p:spPr>
        <p:txBody>
          <a:bodyPr>
            <a:normAutofit/>
          </a:bodyPr>
          <a:lstStyle/>
          <a:p>
            <a:pPr lvl="1"/>
            <a:r>
              <a:rPr lang="en-US" dirty="0" smtClean="0"/>
              <a:t>Rest bowel so NPO status </a:t>
            </a:r>
            <a:r>
              <a:rPr lang="en-US" dirty="0"/>
              <a:t>-</a:t>
            </a:r>
            <a:r>
              <a:rPr lang="en-US" dirty="0" smtClean="0"/>
              <a:t>monitor I/O</a:t>
            </a:r>
          </a:p>
          <a:p>
            <a:pPr lvl="1"/>
            <a:r>
              <a:rPr lang="en-US" dirty="0" smtClean="0"/>
              <a:t>Monitor for occult blood in stools, labs</a:t>
            </a:r>
          </a:p>
          <a:p>
            <a:pPr lvl="1"/>
            <a:r>
              <a:rPr lang="en-US" dirty="0" smtClean="0"/>
              <a:t>Pain control</a:t>
            </a:r>
          </a:p>
          <a:p>
            <a:pPr lvl="1"/>
            <a:r>
              <a:rPr lang="en-US" dirty="0"/>
              <a:t>Decrease stress</a:t>
            </a:r>
          </a:p>
          <a:p>
            <a:pPr lvl="1"/>
            <a:r>
              <a:rPr lang="en-US" dirty="0"/>
              <a:t>Quit smoking </a:t>
            </a:r>
            <a:endParaRPr lang="en-US" dirty="0" smtClean="0"/>
          </a:p>
          <a:p>
            <a:pPr lvl="1"/>
            <a:r>
              <a:rPr lang="en-US" dirty="0" smtClean="0"/>
              <a:t>Skin care</a:t>
            </a:r>
            <a:endParaRPr lang="en-US" dirty="0"/>
          </a:p>
          <a:p>
            <a:pPr lvl="1"/>
            <a:r>
              <a:rPr lang="en-US" dirty="0"/>
              <a:t>Dietary </a:t>
            </a:r>
            <a:r>
              <a:rPr lang="en-US" dirty="0" smtClean="0"/>
              <a:t>considerations- correct any malnutrition</a:t>
            </a:r>
          </a:p>
          <a:p>
            <a:pPr lvl="1"/>
            <a:r>
              <a:rPr lang="en-US" dirty="0" smtClean="0"/>
              <a:t>Control inflammation</a:t>
            </a:r>
          </a:p>
          <a:p>
            <a:pPr lvl="1"/>
            <a:r>
              <a:rPr lang="en-US" dirty="0"/>
              <a:t>C</a:t>
            </a:r>
            <a:r>
              <a:rPr lang="en-US" dirty="0" smtClean="0"/>
              <a:t>ombat infection</a:t>
            </a:r>
          </a:p>
          <a:p>
            <a:pPr lvl="1"/>
            <a:r>
              <a:rPr lang="en-US" dirty="0" smtClean="0"/>
              <a:t>Improve </a:t>
            </a:r>
            <a:r>
              <a:rPr lang="en-US" dirty="0"/>
              <a:t>quality of </a:t>
            </a:r>
            <a:r>
              <a:rPr lang="en-US" dirty="0" smtClean="0"/>
              <a:t>life- psychosocial issues</a:t>
            </a:r>
          </a:p>
          <a:p>
            <a:pPr lvl="1"/>
            <a:r>
              <a:rPr lang="en-US" dirty="0" smtClean="0"/>
              <a:t>Hemodynamic stability- potential for GI bleed, consider FVD from severe diarrhea</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183802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IBD Interventions</a:t>
            </a:r>
            <a:endParaRPr lang="en-US" dirty="0"/>
          </a:p>
        </p:txBody>
      </p:sp>
      <p:sp>
        <p:nvSpPr>
          <p:cNvPr id="3" name="Content Placeholder 2"/>
          <p:cNvSpPr>
            <a:spLocks noGrp="1"/>
          </p:cNvSpPr>
          <p:nvPr>
            <p:ph idx="1"/>
          </p:nvPr>
        </p:nvSpPr>
        <p:spPr/>
        <p:txBody>
          <a:bodyPr/>
          <a:lstStyle/>
          <a:p>
            <a:r>
              <a:rPr lang="en-US" dirty="0"/>
              <a:t>Fluid and electrolyte imbalances- huge risk of cardiac dysrhythmias secondary to K and Mg loss from severe </a:t>
            </a:r>
            <a:r>
              <a:rPr lang="en-US" dirty="0" smtClean="0"/>
              <a:t>diarrhea  </a:t>
            </a:r>
            <a:endParaRPr lang="en-US" dirty="0"/>
          </a:p>
          <a:p>
            <a:r>
              <a:rPr lang="en-US" dirty="0" smtClean="0"/>
              <a:t>Colonoscopy- long term inflammatory bowel disease increases risk of colon cancer, so regular colonoscopies every few years.</a:t>
            </a:r>
          </a:p>
          <a:p>
            <a:r>
              <a:rPr lang="en-US" dirty="0" smtClean="0"/>
              <a:t>Surgical management in severe or uncontrolled cases and sometimes to let the bowel rest.  </a:t>
            </a:r>
            <a:endParaRPr lang="en-US" dirty="0"/>
          </a:p>
          <a:p>
            <a:endParaRPr lang="en-US" dirty="0"/>
          </a:p>
        </p:txBody>
      </p:sp>
      <p:pic>
        <p:nvPicPr>
          <p:cNvPr id="4" name="Picture 3"/>
          <p:cNvPicPr>
            <a:picLocks noChangeAspect="1"/>
          </p:cNvPicPr>
          <p:nvPr/>
        </p:nvPicPr>
        <p:blipFill>
          <a:blip r:embed="rId2"/>
          <a:stretch>
            <a:fillRect/>
          </a:stretch>
        </p:blipFill>
        <p:spPr>
          <a:xfrm>
            <a:off x="4876800" y="4114800"/>
            <a:ext cx="3524250" cy="2200275"/>
          </a:xfrm>
          <a:prstGeom prst="rect">
            <a:avLst/>
          </a:prstGeom>
        </p:spPr>
      </p:pic>
    </p:spTree>
    <p:extLst>
      <p:ext uri="{BB962C8B-B14F-4D97-AF65-F5344CB8AC3E}">
        <p14:creationId xmlns:p14="http://schemas.microsoft.com/office/powerpoint/2010/main" val="29982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Appendicitis-Underlying cause/pathophysiology </a:t>
            </a:r>
            <a:endParaRPr lang="en-US" dirty="0"/>
          </a:p>
        </p:txBody>
      </p:sp>
      <p:sp>
        <p:nvSpPr>
          <p:cNvPr id="3" name="Content Placeholder 2"/>
          <p:cNvSpPr>
            <a:spLocks noGrp="1"/>
          </p:cNvSpPr>
          <p:nvPr>
            <p:ph idx="1"/>
          </p:nvPr>
        </p:nvSpPr>
        <p:spPr/>
        <p:txBody>
          <a:bodyPr>
            <a:normAutofit/>
          </a:bodyPr>
          <a:lstStyle/>
          <a:p>
            <a:r>
              <a:rPr lang="en-US" dirty="0"/>
              <a:t>I</a:t>
            </a:r>
            <a:r>
              <a:rPr lang="en-US" dirty="0" smtClean="0"/>
              <a:t>nflammation </a:t>
            </a:r>
            <a:r>
              <a:rPr lang="en-US" dirty="0"/>
              <a:t>of the </a:t>
            </a:r>
            <a:r>
              <a:rPr lang="en-US" dirty="0" smtClean="0"/>
              <a:t>appendix </a:t>
            </a:r>
          </a:p>
          <a:p>
            <a:r>
              <a:rPr lang="en-US" dirty="0" smtClean="0"/>
              <a:t>The </a:t>
            </a:r>
            <a:r>
              <a:rPr lang="en-US" dirty="0"/>
              <a:t>appendix has no known function in the body, but it can become diseased and </a:t>
            </a:r>
            <a:r>
              <a:rPr lang="en-US" dirty="0" smtClean="0"/>
              <a:t>inflamed</a:t>
            </a:r>
            <a:r>
              <a:rPr lang="en-US" dirty="0"/>
              <a:t> </a:t>
            </a:r>
            <a:r>
              <a:rPr lang="en-US" dirty="0" smtClean="0"/>
              <a:t>and considered and emergency.</a:t>
            </a:r>
          </a:p>
          <a:p>
            <a:r>
              <a:rPr lang="en-US" dirty="0" smtClean="0"/>
              <a:t> </a:t>
            </a:r>
            <a:r>
              <a:rPr lang="en-US" dirty="0"/>
              <a:t>If left untreated, the appendix may rupture and cause a potentially fatal infection of the abdominal lining known as </a:t>
            </a:r>
            <a:r>
              <a:rPr lang="en-US" dirty="0" smtClean="0"/>
              <a:t>peritonitis</a:t>
            </a:r>
          </a:p>
          <a:p>
            <a:r>
              <a:rPr lang="en-US" dirty="0" smtClean="0"/>
              <a:t>Most </a:t>
            </a:r>
            <a:r>
              <a:rPr lang="en-US" dirty="0"/>
              <a:t>common in people between the ages of 10 and 30, but it can develop at any age. In a few cases, appendicitis has been diagnosed in newborn babies.</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5410200" y="5181600"/>
            <a:ext cx="1943100" cy="1562100"/>
          </a:xfrm>
          <a:prstGeom prst="rect">
            <a:avLst/>
          </a:prstGeom>
        </p:spPr>
      </p:pic>
    </p:spTree>
    <p:extLst>
      <p:ext uri="{BB962C8B-B14F-4D97-AF65-F5344CB8AC3E}">
        <p14:creationId xmlns:p14="http://schemas.microsoft.com/office/powerpoint/2010/main" val="162450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IBD</a:t>
            </a:r>
            <a:endParaRPr lang="en-US" dirty="0"/>
          </a:p>
        </p:txBody>
      </p:sp>
      <p:pic>
        <p:nvPicPr>
          <p:cNvPr id="4" name="Picture 3"/>
          <p:cNvPicPr>
            <a:picLocks noChangeAspect="1"/>
          </p:cNvPicPr>
          <p:nvPr/>
        </p:nvPicPr>
        <p:blipFill>
          <a:blip r:embed="rId2"/>
          <a:stretch>
            <a:fillRect/>
          </a:stretch>
        </p:blipFill>
        <p:spPr>
          <a:xfrm>
            <a:off x="152400" y="1309687"/>
            <a:ext cx="3033713" cy="2095500"/>
          </a:xfrm>
          <a:prstGeom prst="rect">
            <a:avLst/>
          </a:prstGeom>
        </p:spPr>
      </p:pic>
      <p:pic>
        <p:nvPicPr>
          <p:cNvPr id="5" name="Picture 4"/>
          <p:cNvPicPr>
            <a:picLocks noChangeAspect="1"/>
          </p:cNvPicPr>
          <p:nvPr/>
        </p:nvPicPr>
        <p:blipFill>
          <a:blip r:embed="rId3"/>
          <a:stretch>
            <a:fillRect/>
          </a:stretch>
        </p:blipFill>
        <p:spPr>
          <a:xfrm>
            <a:off x="3429000" y="762000"/>
            <a:ext cx="4695825" cy="3190875"/>
          </a:xfrm>
          <a:prstGeom prst="rect">
            <a:avLst/>
          </a:prstGeom>
        </p:spPr>
      </p:pic>
      <p:pic>
        <p:nvPicPr>
          <p:cNvPr id="6" name="Picture 5"/>
          <p:cNvPicPr>
            <a:picLocks noChangeAspect="1"/>
          </p:cNvPicPr>
          <p:nvPr/>
        </p:nvPicPr>
        <p:blipFill>
          <a:blip r:embed="rId4"/>
          <a:stretch>
            <a:fillRect/>
          </a:stretch>
        </p:blipFill>
        <p:spPr>
          <a:xfrm>
            <a:off x="457200" y="4191000"/>
            <a:ext cx="2819400" cy="2667000"/>
          </a:xfrm>
          <a:prstGeom prst="rect">
            <a:avLst/>
          </a:prstGeom>
        </p:spPr>
      </p:pic>
      <p:pic>
        <p:nvPicPr>
          <p:cNvPr id="7" name="Picture 6"/>
          <p:cNvPicPr>
            <a:picLocks noChangeAspect="1"/>
          </p:cNvPicPr>
          <p:nvPr/>
        </p:nvPicPr>
        <p:blipFill>
          <a:blip r:embed="rId5"/>
          <a:stretch>
            <a:fillRect/>
          </a:stretch>
        </p:blipFill>
        <p:spPr>
          <a:xfrm>
            <a:off x="3810000" y="4128602"/>
            <a:ext cx="4129088" cy="2752725"/>
          </a:xfrm>
          <a:prstGeom prst="rect">
            <a:avLst/>
          </a:prstGeom>
        </p:spPr>
      </p:pic>
    </p:spTree>
    <p:extLst>
      <p:ext uri="{BB962C8B-B14F-4D97-AF65-F5344CB8AC3E}">
        <p14:creationId xmlns:p14="http://schemas.microsoft.com/office/powerpoint/2010/main" val="117891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t>
            </a:r>
            <a:endParaRPr lang="en-US" dirty="0"/>
          </a:p>
        </p:txBody>
      </p:sp>
      <p:sp>
        <p:nvSpPr>
          <p:cNvPr id="3" name="Content Placeholder 2"/>
          <p:cNvSpPr>
            <a:spLocks noGrp="1"/>
          </p:cNvSpPr>
          <p:nvPr>
            <p:ph idx="1"/>
          </p:nvPr>
        </p:nvSpPr>
        <p:spPr/>
        <p:txBody>
          <a:bodyPr/>
          <a:lstStyle/>
          <a:p>
            <a:r>
              <a:rPr lang="en-US" dirty="0"/>
              <a:t>The nurse is reviewing the record of a client with Crohn's disease. Which stool characteristic should the nurse expect to note documented in the client's record</a:t>
            </a:r>
            <a:r>
              <a:rPr lang="en-US" dirty="0" smtClean="0"/>
              <a:t>?</a:t>
            </a:r>
          </a:p>
          <a:p>
            <a:pPr marL="571500" indent="-457200">
              <a:buFont typeface="+mj-lt"/>
              <a:buAutoNum type="alphaUcPeriod"/>
            </a:pPr>
            <a:r>
              <a:rPr lang="en-US" dirty="0" smtClean="0"/>
              <a:t>Diarrhea</a:t>
            </a:r>
          </a:p>
          <a:p>
            <a:pPr marL="571500" indent="-457200">
              <a:buFont typeface="+mj-lt"/>
              <a:buAutoNum type="alphaUcPeriod"/>
            </a:pPr>
            <a:r>
              <a:rPr lang="en-US" dirty="0" smtClean="0"/>
              <a:t>Chronic Constipation</a:t>
            </a:r>
          </a:p>
          <a:p>
            <a:pPr marL="571500" indent="-457200">
              <a:buFont typeface="+mj-lt"/>
              <a:buAutoNum type="alphaUcPeriod"/>
            </a:pPr>
            <a:r>
              <a:rPr lang="en-US" dirty="0"/>
              <a:t>Constipation alternating with </a:t>
            </a:r>
            <a:r>
              <a:rPr lang="en-US" dirty="0" smtClean="0"/>
              <a:t>diarrhea</a:t>
            </a:r>
          </a:p>
          <a:p>
            <a:pPr marL="571500" indent="-457200">
              <a:buFont typeface="+mj-lt"/>
              <a:buAutoNum type="alphaUcPeriod"/>
            </a:pPr>
            <a:r>
              <a:rPr lang="en-US" dirty="0"/>
              <a:t>Stool constantly oozing from the rectum</a:t>
            </a:r>
            <a:endParaRPr lang="en-US" b="1" dirty="0"/>
          </a:p>
        </p:txBody>
      </p:sp>
    </p:spTree>
    <p:extLst>
      <p:ext uri="{BB962C8B-B14F-4D97-AF65-F5344CB8AC3E}">
        <p14:creationId xmlns:p14="http://schemas.microsoft.com/office/powerpoint/2010/main" val="2812487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sp>
        <p:nvSpPr>
          <p:cNvPr id="3" name="Content Placeholder 2"/>
          <p:cNvSpPr>
            <a:spLocks noGrp="1"/>
          </p:cNvSpPr>
          <p:nvPr>
            <p:ph idx="1"/>
          </p:nvPr>
        </p:nvSpPr>
        <p:spPr/>
        <p:txBody>
          <a:bodyPr/>
          <a:lstStyle/>
          <a:p>
            <a:r>
              <a:rPr lang="en-US" dirty="0" smtClean="0"/>
              <a:t>A. Diarrhea</a:t>
            </a:r>
          </a:p>
          <a:p>
            <a:r>
              <a:rPr lang="en-US" dirty="0" smtClean="0"/>
              <a:t>Crohn's </a:t>
            </a:r>
            <a:r>
              <a:rPr lang="en-US" dirty="0"/>
              <a:t>disease is characterized by nonbloody diarrhea of usually not more than four to five stools daily. Over time, the diarrhea episodes increase in frequency, duration, and severity. Options 2, 3, and 4 are not characteristics of Crohn's disease.</a:t>
            </a:r>
          </a:p>
        </p:txBody>
      </p:sp>
    </p:spTree>
    <p:extLst>
      <p:ext uri="{BB962C8B-B14F-4D97-AF65-F5344CB8AC3E}">
        <p14:creationId xmlns:p14="http://schemas.microsoft.com/office/powerpoint/2010/main" val="153922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t>
            </a:r>
            <a:endParaRPr lang="en-US" dirty="0"/>
          </a:p>
        </p:txBody>
      </p:sp>
      <p:sp>
        <p:nvSpPr>
          <p:cNvPr id="3" name="Content Placeholder 2"/>
          <p:cNvSpPr>
            <a:spLocks noGrp="1"/>
          </p:cNvSpPr>
          <p:nvPr>
            <p:ph idx="1"/>
          </p:nvPr>
        </p:nvSpPr>
        <p:spPr/>
        <p:txBody>
          <a:bodyPr/>
          <a:lstStyle/>
          <a:p>
            <a:r>
              <a:rPr lang="en-US" dirty="0"/>
              <a:t>In performing a physical assessment of a client with a diagnosis of ulcerative </a:t>
            </a:r>
            <a:r>
              <a:rPr lang="en-US" dirty="0" smtClean="0"/>
              <a:t>colitis exacerbation, </a:t>
            </a:r>
            <a:r>
              <a:rPr lang="en-US" dirty="0"/>
              <a:t>the nurse should expect which finding</a:t>
            </a:r>
            <a:r>
              <a:rPr lang="en-US" dirty="0" smtClean="0"/>
              <a:t>?</a:t>
            </a:r>
          </a:p>
          <a:p>
            <a:pPr marL="571500" indent="-457200">
              <a:buFont typeface="+mj-lt"/>
              <a:buAutoNum type="alphaUcPeriod"/>
            </a:pPr>
            <a:r>
              <a:rPr lang="en-US" dirty="0" smtClean="0"/>
              <a:t>Hypercalcemia</a:t>
            </a:r>
          </a:p>
          <a:p>
            <a:pPr marL="571500" indent="-457200">
              <a:buFont typeface="+mj-lt"/>
              <a:buAutoNum type="alphaUcPeriod"/>
            </a:pPr>
            <a:r>
              <a:rPr lang="en-US" dirty="0" smtClean="0"/>
              <a:t>Fibrous stricture</a:t>
            </a:r>
          </a:p>
          <a:p>
            <a:pPr marL="571500" indent="-457200">
              <a:buFont typeface="+mj-lt"/>
              <a:buAutoNum type="alphaUcPeriod"/>
            </a:pPr>
            <a:r>
              <a:rPr lang="en-US" dirty="0" smtClean="0"/>
              <a:t>Frothy, fatty stools</a:t>
            </a:r>
          </a:p>
          <a:p>
            <a:pPr marL="571500" indent="-457200">
              <a:buFont typeface="+mj-lt"/>
              <a:buAutoNum type="alphaUcPeriod"/>
            </a:pPr>
            <a:r>
              <a:rPr lang="en-US" dirty="0" smtClean="0"/>
              <a:t>Decreased hemoglobin</a:t>
            </a:r>
            <a:endParaRPr lang="en-US" dirty="0"/>
          </a:p>
        </p:txBody>
      </p:sp>
    </p:spTree>
    <p:extLst>
      <p:ext uri="{BB962C8B-B14F-4D97-AF65-F5344CB8AC3E}">
        <p14:creationId xmlns:p14="http://schemas.microsoft.com/office/powerpoint/2010/main" val="3498725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sp>
        <p:nvSpPr>
          <p:cNvPr id="3" name="Content Placeholder 2"/>
          <p:cNvSpPr>
            <a:spLocks noGrp="1"/>
          </p:cNvSpPr>
          <p:nvPr>
            <p:ph idx="1"/>
          </p:nvPr>
        </p:nvSpPr>
        <p:spPr/>
        <p:txBody>
          <a:bodyPr>
            <a:normAutofit lnSpcReduction="10000"/>
          </a:bodyPr>
          <a:lstStyle/>
          <a:p>
            <a:r>
              <a:rPr lang="en-US" dirty="0" smtClean="0"/>
              <a:t>D. </a:t>
            </a:r>
            <a:r>
              <a:rPr lang="en-US" dirty="0"/>
              <a:t>Decreased hemoglobin</a:t>
            </a:r>
          </a:p>
          <a:p>
            <a:endParaRPr lang="en-US" dirty="0" smtClean="0"/>
          </a:p>
          <a:p>
            <a:r>
              <a:rPr lang="en-US" dirty="0"/>
              <a:t>Ulcerative colitis is an inflammatory disease of the large colon. The signs and symptoms of ulcerative colitis include diarrhea with up to 10 to 20 liquid bloody stools per day, weight loss, anorexia, fatigue, increased white blood cell count, increased erythrocyte sedimentation rate, dehydration, hyponatremia, and hypokalemia, not hypercalcemia. Because of the loss of blood, clients with ulcerative colitis commonly have decreased hemoglobin and hematocrit levels. Strictures and fistulas are more commonly seen in Crohn's disease than in ulcerative colitis. Clients with ulcerative colitis have bloody diarrhea, not steatorrhea (fatty, frothy, foul-smelling stools). </a:t>
            </a:r>
            <a:br>
              <a:rPr lang="en-US" dirty="0"/>
            </a:br>
            <a:endParaRPr lang="en-US" dirty="0"/>
          </a:p>
        </p:txBody>
      </p:sp>
    </p:spTree>
    <p:extLst>
      <p:ext uri="{BB962C8B-B14F-4D97-AF65-F5344CB8AC3E}">
        <p14:creationId xmlns:p14="http://schemas.microsoft.com/office/powerpoint/2010/main" val="485465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t>
            </a:r>
            <a:endParaRPr lang="en-US" dirty="0"/>
          </a:p>
        </p:txBody>
      </p:sp>
      <p:sp>
        <p:nvSpPr>
          <p:cNvPr id="3" name="Content Placeholder 2"/>
          <p:cNvSpPr>
            <a:spLocks noGrp="1"/>
          </p:cNvSpPr>
          <p:nvPr>
            <p:ph idx="1"/>
          </p:nvPr>
        </p:nvSpPr>
        <p:spPr/>
        <p:txBody>
          <a:bodyPr/>
          <a:lstStyle/>
          <a:p>
            <a:r>
              <a:rPr lang="en-US" dirty="0"/>
              <a:t>The nurse is assisting a client with Crohn's disease to ambulate to the bathroom. After the client has a bowel movement, the nurse should assess the stool for which characteristic that is expected with this disease</a:t>
            </a:r>
            <a:r>
              <a:rPr lang="en-US" dirty="0" smtClean="0"/>
              <a:t>?</a:t>
            </a:r>
          </a:p>
          <a:p>
            <a:pPr marL="571500" indent="-457200">
              <a:buFont typeface="+mj-lt"/>
              <a:buAutoNum type="alphaUcPeriod"/>
            </a:pPr>
            <a:r>
              <a:rPr lang="en-US" dirty="0" smtClean="0"/>
              <a:t>Blood in the stool</a:t>
            </a:r>
          </a:p>
          <a:p>
            <a:pPr marL="571500" indent="-457200">
              <a:buFont typeface="+mj-lt"/>
              <a:buAutoNum type="alphaUcPeriod"/>
            </a:pPr>
            <a:r>
              <a:rPr lang="en-US" dirty="0"/>
              <a:t>Chalky gray </a:t>
            </a:r>
            <a:r>
              <a:rPr lang="en-US" dirty="0" smtClean="0"/>
              <a:t>stool</a:t>
            </a:r>
          </a:p>
          <a:p>
            <a:pPr marL="571500" indent="-457200">
              <a:buFont typeface="+mj-lt"/>
              <a:buAutoNum type="alphaUcPeriod"/>
            </a:pPr>
            <a:r>
              <a:rPr lang="en-US" dirty="0" smtClean="0"/>
              <a:t>Loose watery stool</a:t>
            </a:r>
          </a:p>
          <a:p>
            <a:pPr marL="571500" indent="-457200">
              <a:buFont typeface="+mj-lt"/>
              <a:buAutoNum type="alphaUcPeriod"/>
            </a:pPr>
            <a:r>
              <a:rPr lang="en-US" dirty="0" smtClean="0"/>
              <a:t>Dry, hard, constipated stool </a:t>
            </a:r>
            <a:endParaRPr lang="en-US" dirty="0"/>
          </a:p>
        </p:txBody>
      </p:sp>
    </p:spTree>
    <p:extLst>
      <p:ext uri="{BB962C8B-B14F-4D97-AF65-F5344CB8AC3E}">
        <p14:creationId xmlns:p14="http://schemas.microsoft.com/office/powerpoint/2010/main" val="1074098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endParaRPr lang="en-US" dirty="0"/>
          </a:p>
        </p:txBody>
      </p:sp>
      <p:sp>
        <p:nvSpPr>
          <p:cNvPr id="3" name="Content Placeholder 2"/>
          <p:cNvSpPr>
            <a:spLocks noGrp="1"/>
          </p:cNvSpPr>
          <p:nvPr>
            <p:ph idx="1"/>
          </p:nvPr>
        </p:nvSpPr>
        <p:spPr/>
        <p:txBody>
          <a:bodyPr/>
          <a:lstStyle/>
          <a:p>
            <a:r>
              <a:rPr lang="en-US" dirty="0" smtClean="0"/>
              <a:t>C. loose watery stool</a:t>
            </a:r>
          </a:p>
          <a:p>
            <a:r>
              <a:rPr lang="en-US" dirty="0"/>
              <a:t>Crohn's disease is characterized by nonbloody diarrhea of usually not more than four or five stools daily. Over time, the episodes of diarrhea increase in frequency, duration, and severity. Options 1, 2, and 4 are not characteristics of the stool in Crohn's disease.</a:t>
            </a:r>
          </a:p>
        </p:txBody>
      </p:sp>
    </p:spTree>
    <p:extLst>
      <p:ext uri="{BB962C8B-B14F-4D97-AF65-F5344CB8AC3E}">
        <p14:creationId xmlns:p14="http://schemas.microsoft.com/office/powerpoint/2010/main" val="3635987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Time</a:t>
            </a:r>
            <a:endParaRPr lang="en-US" dirty="0"/>
          </a:p>
        </p:txBody>
      </p:sp>
      <p:sp>
        <p:nvSpPr>
          <p:cNvPr id="3" name="Content Placeholder 2"/>
          <p:cNvSpPr>
            <a:spLocks noGrp="1"/>
          </p:cNvSpPr>
          <p:nvPr>
            <p:ph idx="1"/>
          </p:nvPr>
        </p:nvSpPr>
        <p:spPr/>
        <p:txBody>
          <a:bodyPr/>
          <a:lstStyle/>
          <a:p>
            <a:endParaRPr lang="en-US" dirty="0" smtClean="0"/>
          </a:p>
          <a:p>
            <a:pPr marL="114300" indent="0">
              <a:buNone/>
            </a:pPr>
            <a:endParaRPr lang="en-US" dirty="0"/>
          </a:p>
          <a:p>
            <a:r>
              <a:rPr lang="en-US" dirty="0" smtClean="0"/>
              <a:t>http</a:t>
            </a:r>
            <a:r>
              <a:rPr lang="en-US" dirty="0"/>
              <a:t>://www.youtube.com/watch?v=7a2CzDZ_te4&amp;feature=related</a:t>
            </a:r>
          </a:p>
          <a:p>
            <a:endParaRPr lang="en-US" dirty="0"/>
          </a:p>
          <a:p>
            <a:endParaRPr lang="en-US" dirty="0"/>
          </a:p>
        </p:txBody>
      </p:sp>
      <p:pic>
        <p:nvPicPr>
          <p:cNvPr id="5" name="Picture 4"/>
          <p:cNvPicPr>
            <a:picLocks noChangeAspect="1"/>
          </p:cNvPicPr>
          <p:nvPr/>
        </p:nvPicPr>
        <p:blipFill>
          <a:blip r:embed="rId2"/>
          <a:stretch>
            <a:fillRect/>
          </a:stretch>
        </p:blipFill>
        <p:spPr>
          <a:xfrm>
            <a:off x="1905000" y="3048000"/>
            <a:ext cx="4562475" cy="3409950"/>
          </a:xfrm>
          <a:prstGeom prst="rect">
            <a:avLst/>
          </a:prstGeom>
        </p:spPr>
      </p:pic>
    </p:spTree>
    <p:extLst>
      <p:ext uri="{BB962C8B-B14F-4D97-AF65-F5344CB8AC3E}">
        <p14:creationId xmlns:p14="http://schemas.microsoft.com/office/powerpoint/2010/main" val="471748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#6</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133600"/>
            <a:ext cx="3505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139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Intestinal obstruction</a:t>
            </a:r>
            <a:endParaRPr lang="en-US" dirty="0"/>
          </a:p>
        </p:txBody>
      </p:sp>
      <p:sp>
        <p:nvSpPr>
          <p:cNvPr id="3" name="Content Placeholder 2"/>
          <p:cNvSpPr>
            <a:spLocks noGrp="1"/>
          </p:cNvSpPr>
          <p:nvPr>
            <p:ph idx="1"/>
          </p:nvPr>
        </p:nvSpPr>
        <p:spPr/>
        <p:txBody>
          <a:bodyPr>
            <a:normAutofit/>
          </a:bodyPr>
          <a:lstStyle/>
          <a:p>
            <a:r>
              <a:rPr lang="en-US" dirty="0" smtClean="0"/>
              <a:t>Mechanical- </a:t>
            </a:r>
            <a:r>
              <a:rPr lang="en-US" dirty="0"/>
              <a:t>D</a:t>
            </a:r>
            <a:r>
              <a:rPr lang="en-US" dirty="0" smtClean="0"/>
              <a:t>etectable occlusions such as with adhesions, tumors, strictures</a:t>
            </a:r>
          </a:p>
          <a:p>
            <a:r>
              <a:rPr lang="en-US" dirty="0" smtClean="0"/>
              <a:t>Nonmechanical- neuromuscular or vascular disorder such as with paralytic ileus.</a:t>
            </a:r>
          </a:p>
          <a:p>
            <a:r>
              <a:rPr lang="en-US" dirty="0" smtClean="0"/>
              <a:t>Partial or complete</a:t>
            </a:r>
          </a:p>
          <a:p>
            <a:r>
              <a:rPr lang="en-US" dirty="0" smtClean="0"/>
              <a:t>Signs and symptoms- abdominal pain and distention, nausea, and vomiting. If left untreated, intestinal obstruction can cause the blocked parts of your intestine to die. This tissue death can lead to perforation of the intestine, severe infection and shock. </a:t>
            </a:r>
          </a:p>
          <a:p>
            <a:r>
              <a:rPr lang="en-US" dirty="0" smtClean="0"/>
              <a:t>What are our priority assessments? What nursing priorities will guide your plan of care? </a:t>
            </a:r>
          </a:p>
          <a:p>
            <a:pPr marL="411480" lvl="1" indent="0">
              <a:buNone/>
            </a:pPr>
            <a:endParaRPr lang="en-US" dirty="0"/>
          </a:p>
        </p:txBody>
      </p:sp>
    </p:spTree>
    <p:extLst>
      <p:ext uri="{BB962C8B-B14F-4D97-AF65-F5344CB8AC3E}">
        <p14:creationId xmlns:p14="http://schemas.microsoft.com/office/powerpoint/2010/main" val="21615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Appendicitis- </a:t>
            </a:r>
            <a:r>
              <a:rPr lang="en-US" dirty="0" smtClean="0"/>
              <a:t>Underlying </a:t>
            </a:r>
            <a:r>
              <a:rPr lang="en-US" dirty="0"/>
              <a:t>cause/pathophysiology </a:t>
            </a:r>
          </a:p>
        </p:txBody>
      </p:sp>
      <p:sp>
        <p:nvSpPr>
          <p:cNvPr id="3" name="Content Placeholder 2"/>
          <p:cNvSpPr>
            <a:spLocks noGrp="1"/>
          </p:cNvSpPr>
          <p:nvPr>
            <p:ph idx="1"/>
          </p:nvPr>
        </p:nvSpPr>
        <p:spPr/>
        <p:txBody>
          <a:bodyPr/>
          <a:lstStyle/>
          <a:p>
            <a:r>
              <a:rPr lang="en-US" dirty="0" smtClean="0"/>
              <a:t>Develops </a:t>
            </a:r>
            <a:r>
              <a:rPr lang="en-US" dirty="0"/>
              <a:t>when the lumen (inner cavity) of the appendix is </a:t>
            </a:r>
            <a:r>
              <a:rPr lang="en-US" dirty="0" smtClean="0"/>
              <a:t>blocked ranging </a:t>
            </a:r>
            <a:r>
              <a:rPr lang="en-US" dirty="0"/>
              <a:t>from intestinal parasites to fecal </a:t>
            </a:r>
            <a:r>
              <a:rPr lang="en-US" dirty="0" smtClean="0"/>
              <a:t>matter to tumors to infection</a:t>
            </a:r>
            <a:r>
              <a:rPr lang="en-US" dirty="0"/>
              <a:t>. </a:t>
            </a:r>
            <a:endParaRPr lang="en-US" dirty="0" smtClean="0"/>
          </a:p>
          <a:p>
            <a:r>
              <a:rPr lang="en-US" dirty="0" smtClean="0"/>
              <a:t>As blockage progresses tissues </a:t>
            </a:r>
            <a:r>
              <a:rPr lang="en-US" dirty="0"/>
              <a:t>of the appendix begin to die from lack of blood flow. They are then invaded by bacteria and form pus. If the condition is not treated, the appendix swells and eventually bursts, spreading the infection throughout the </a:t>
            </a:r>
            <a:r>
              <a:rPr lang="en-US" dirty="0" smtClean="0"/>
              <a:t>abdomen=peritonitis</a:t>
            </a:r>
          </a:p>
          <a:p>
            <a:r>
              <a:rPr lang="en-US" dirty="0" smtClean="0"/>
              <a:t>What nursing priorities will guide your plan of care? </a:t>
            </a:r>
          </a:p>
          <a:p>
            <a:r>
              <a:rPr lang="en-US" dirty="0" smtClean="0"/>
              <a:t>What labs and assessments are relevant to this patient? What might we see with VS? </a:t>
            </a:r>
            <a:endParaRPr lang="en-US" dirty="0"/>
          </a:p>
          <a:p>
            <a:endParaRPr lang="en-US" dirty="0"/>
          </a:p>
        </p:txBody>
      </p:sp>
      <p:pic>
        <p:nvPicPr>
          <p:cNvPr id="4" name="Picture 3"/>
          <p:cNvPicPr>
            <a:picLocks noChangeAspect="1"/>
          </p:cNvPicPr>
          <p:nvPr/>
        </p:nvPicPr>
        <p:blipFill>
          <a:blip r:embed="rId2"/>
          <a:stretch>
            <a:fillRect/>
          </a:stretch>
        </p:blipFill>
        <p:spPr>
          <a:xfrm>
            <a:off x="6477000" y="5638800"/>
            <a:ext cx="1676400" cy="1266825"/>
          </a:xfrm>
          <a:prstGeom prst="rect">
            <a:avLst/>
          </a:prstGeom>
        </p:spPr>
      </p:pic>
    </p:spTree>
    <p:extLst>
      <p:ext uri="{BB962C8B-B14F-4D97-AF65-F5344CB8AC3E}">
        <p14:creationId xmlns:p14="http://schemas.microsoft.com/office/powerpoint/2010/main" val="1877395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Intestinal obstruction</a:t>
            </a:r>
          </a:p>
        </p:txBody>
      </p:sp>
      <p:sp>
        <p:nvSpPr>
          <p:cNvPr id="3" name="Content Placeholder 2"/>
          <p:cNvSpPr>
            <a:spLocks noGrp="1"/>
          </p:cNvSpPr>
          <p:nvPr>
            <p:ph idx="1"/>
          </p:nvPr>
        </p:nvSpPr>
        <p:spPr/>
        <p:txBody>
          <a:bodyPr/>
          <a:lstStyle/>
          <a:p>
            <a:r>
              <a:rPr lang="en-US" dirty="0"/>
              <a:t>Small bowel obstructions can lead to severe fluid and electrolyte imbalances.</a:t>
            </a:r>
          </a:p>
          <a:p>
            <a:r>
              <a:rPr lang="en-US" dirty="0"/>
              <a:t>Assess for abdominal distention, especially on high risk patients, as this could indicate an obstruction.</a:t>
            </a:r>
          </a:p>
          <a:p>
            <a:r>
              <a:rPr lang="en-US" dirty="0" smtClean="0"/>
              <a:t>Change in the nature of pain in obstruction could signal peritonitis or perforation so nurse should immediately check for rebound tenderness and bowel sounds. </a:t>
            </a:r>
            <a:endParaRPr lang="en-US" dirty="0"/>
          </a:p>
        </p:txBody>
      </p:sp>
      <p:pic>
        <p:nvPicPr>
          <p:cNvPr id="4" name="Picture 3"/>
          <p:cNvPicPr>
            <a:picLocks noChangeAspect="1"/>
          </p:cNvPicPr>
          <p:nvPr/>
        </p:nvPicPr>
        <p:blipFill>
          <a:blip r:embed="rId2"/>
          <a:stretch>
            <a:fillRect/>
          </a:stretch>
        </p:blipFill>
        <p:spPr>
          <a:xfrm>
            <a:off x="2133600" y="4246984"/>
            <a:ext cx="3829050" cy="2336378"/>
          </a:xfrm>
          <a:prstGeom prst="rect">
            <a:avLst/>
          </a:prstGeom>
        </p:spPr>
      </p:pic>
    </p:spTree>
    <p:extLst>
      <p:ext uri="{BB962C8B-B14F-4D97-AF65-F5344CB8AC3E}">
        <p14:creationId xmlns:p14="http://schemas.microsoft.com/office/powerpoint/2010/main" val="2146485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Obstruction </a:t>
            </a:r>
            <a:endParaRPr lang="en-US" dirty="0"/>
          </a:p>
        </p:txBody>
      </p:sp>
      <p:sp>
        <p:nvSpPr>
          <p:cNvPr id="3" name="Content Placeholder 2"/>
          <p:cNvSpPr>
            <a:spLocks noGrp="1"/>
          </p:cNvSpPr>
          <p:nvPr>
            <p:ph idx="1"/>
          </p:nvPr>
        </p:nvSpPr>
        <p:spPr/>
        <p:txBody>
          <a:bodyPr>
            <a:normAutofit/>
          </a:bodyPr>
          <a:lstStyle/>
          <a:p>
            <a:r>
              <a:rPr lang="en-US" sz="2400" dirty="0" smtClean="0"/>
              <a:t>All </a:t>
            </a:r>
            <a:r>
              <a:rPr lang="en-US" sz="2400" dirty="0"/>
              <a:t>patients with suspected intestinal obstruction are hospitalized. Treatment must be rapid, because strangulating obstructions can be fatal. </a:t>
            </a:r>
            <a:r>
              <a:rPr lang="en-US" sz="2400" dirty="0" smtClean="0"/>
              <a:t>Treatment may consist of inserting NG tube </a:t>
            </a:r>
            <a:r>
              <a:rPr lang="en-US" sz="2400" dirty="0"/>
              <a:t>to suction out the contents of the stomach and intestines. The patient is then given intravenous fluids to prevent dehydration and correct electrolyte </a:t>
            </a:r>
            <a:r>
              <a:rPr lang="en-US" sz="2400" dirty="0" smtClean="0"/>
              <a:t>imbalances.</a:t>
            </a:r>
          </a:p>
          <a:p>
            <a:r>
              <a:rPr lang="en-US" sz="2400" dirty="0" smtClean="0"/>
              <a:t>Nursing considerations: I/O, abdominal girth measurements, Fluid and electrolytes, emesis (frequency, odor), pain management</a:t>
            </a:r>
            <a:endParaRPr lang="en-US" sz="2400" dirty="0"/>
          </a:p>
        </p:txBody>
      </p:sp>
    </p:spTree>
    <p:extLst>
      <p:ext uri="{BB962C8B-B14F-4D97-AF65-F5344CB8AC3E}">
        <p14:creationId xmlns:p14="http://schemas.microsoft.com/office/powerpoint/2010/main" val="3873828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Obstruction</a:t>
            </a:r>
            <a:endParaRPr lang="en-US" dirty="0"/>
          </a:p>
        </p:txBody>
      </p:sp>
      <p:sp>
        <p:nvSpPr>
          <p:cNvPr id="3" name="Content Placeholder 2"/>
          <p:cNvSpPr>
            <a:spLocks noGrp="1"/>
          </p:cNvSpPr>
          <p:nvPr>
            <p:ph idx="1"/>
          </p:nvPr>
        </p:nvSpPr>
        <p:spPr/>
        <p:txBody>
          <a:bodyPr/>
          <a:lstStyle/>
          <a:p>
            <a:r>
              <a:rPr lang="en-US" dirty="0"/>
              <a:t>If </a:t>
            </a:r>
            <a:r>
              <a:rPr lang="en-US" dirty="0" smtClean="0"/>
              <a:t>other efforts </a:t>
            </a:r>
            <a:r>
              <a:rPr lang="en-US" dirty="0"/>
              <a:t>fail, surgery is necessary. Strangulated obstructions require emergency surgery. The obstructed area is removed and part of the bowel is cut away. If the obstruction is caused by tumors, polyps, or scar tissue, they are removed. Antibiotics are given to reduce the possibility of infection</a:t>
            </a:r>
            <a:r>
              <a:rPr lang="en-US" dirty="0" smtClean="0"/>
              <a:t>.</a:t>
            </a:r>
          </a:p>
          <a:p>
            <a:r>
              <a:rPr lang="en-US" dirty="0" smtClean="0"/>
              <a:t>Labs</a:t>
            </a:r>
          </a:p>
          <a:p>
            <a:pPr lvl="1"/>
            <a:r>
              <a:rPr lang="en-US" dirty="0" smtClean="0"/>
              <a:t>Increase WBC could indicate perforation or strangulation</a:t>
            </a:r>
          </a:p>
          <a:p>
            <a:pPr lvl="1"/>
            <a:r>
              <a:rPr lang="en-US" dirty="0" smtClean="0"/>
              <a:t>Increase in Hct could indicate hemoconcentration </a:t>
            </a:r>
          </a:p>
          <a:p>
            <a:pPr lvl="1"/>
            <a:r>
              <a:rPr lang="en-US" dirty="0" smtClean="0"/>
              <a:t>Decrease in H/H could indicate bleeding</a:t>
            </a:r>
          </a:p>
          <a:p>
            <a:pPr lvl="1"/>
            <a:r>
              <a:rPr lang="en-US" dirty="0" smtClean="0"/>
              <a:t>Electrolytes, BUN, Cr help assess dehydration</a:t>
            </a:r>
          </a:p>
          <a:p>
            <a:pPr lvl="1"/>
            <a:r>
              <a:rPr lang="en-US" dirty="0" smtClean="0"/>
              <a:t>Metabolic alkalosis from vomiting</a:t>
            </a:r>
          </a:p>
          <a:p>
            <a:r>
              <a:rPr lang="en-US" dirty="0" smtClean="0"/>
              <a:t>Diagnostics: CT, abd x-ray</a:t>
            </a:r>
          </a:p>
          <a:p>
            <a:endParaRPr lang="en-US" dirty="0"/>
          </a:p>
          <a:p>
            <a:endParaRPr lang="en-US" dirty="0"/>
          </a:p>
        </p:txBody>
      </p:sp>
    </p:spTree>
    <p:extLst>
      <p:ext uri="{BB962C8B-B14F-4D97-AF65-F5344CB8AC3E}">
        <p14:creationId xmlns:p14="http://schemas.microsoft.com/office/powerpoint/2010/main" val="3999720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Obstruction</a:t>
            </a:r>
            <a:endParaRPr lang="en-US" dirty="0"/>
          </a:p>
        </p:txBody>
      </p:sp>
      <p:pic>
        <p:nvPicPr>
          <p:cNvPr id="4" name="Picture 3"/>
          <p:cNvPicPr>
            <a:picLocks noChangeAspect="1"/>
          </p:cNvPicPr>
          <p:nvPr/>
        </p:nvPicPr>
        <p:blipFill>
          <a:blip r:embed="rId2"/>
          <a:stretch>
            <a:fillRect/>
          </a:stretch>
        </p:blipFill>
        <p:spPr>
          <a:xfrm>
            <a:off x="838200" y="1729111"/>
            <a:ext cx="6096000" cy="5128889"/>
          </a:xfrm>
          <a:prstGeom prst="rect">
            <a:avLst/>
          </a:prstGeom>
        </p:spPr>
      </p:pic>
    </p:spTree>
    <p:extLst>
      <p:ext uri="{BB962C8B-B14F-4D97-AF65-F5344CB8AC3E}">
        <p14:creationId xmlns:p14="http://schemas.microsoft.com/office/powerpoint/2010/main" val="1517462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#7</a:t>
            </a:r>
            <a:endParaRPr lang="en-US"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57400"/>
            <a:ext cx="3238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209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Peritonitis</a:t>
            </a:r>
            <a:endParaRPr lang="en-US" dirty="0"/>
          </a:p>
        </p:txBody>
      </p:sp>
      <p:sp>
        <p:nvSpPr>
          <p:cNvPr id="4" name="Content Placeholder 3"/>
          <p:cNvSpPr>
            <a:spLocks noGrp="1"/>
          </p:cNvSpPr>
          <p:nvPr>
            <p:ph idx="1"/>
          </p:nvPr>
        </p:nvSpPr>
        <p:spPr/>
        <p:txBody>
          <a:bodyPr/>
          <a:lstStyle/>
          <a:p>
            <a:r>
              <a:rPr lang="en-US" dirty="0" smtClean="0"/>
              <a:t>Inflammatory process of peritoneum- get infection treated</a:t>
            </a:r>
          </a:p>
          <a:p>
            <a:r>
              <a:rPr lang="en-US" dirty="0" smtClean="0"/>
              <a:t>Peritoneum normally a sterile area</a:t>
            </a:r>
          </a:p>
          <a:p>
            <a:r>
              <a:rPr lang="en-US" dirty="0" smtClean="0"/>
              <a:t>Primary- infection via bloodstream, more rare than secondary</a:t>
            </a:r>
          </a:p>
          <a:p>
            <a:pPr lvl="1"/>
            <a:r>
              <a:rPr lang="en-US" dirty="0" smtClean="0"/>
              <a:t>Ex- ascites from cirrhosis of liver provides great environment for bacterial to flourish</a:t>
            </a:r>
          </a:p>
          <a:p>
            <a:r>
              <a:rPr lang="en-US" dirty="0" smtClean="0"/>
              <a:t>Secondary- abd organs perforate or rupture (ruptured appy) and spill contents into peritoneum. </a:t>
            </a:r>
          </a:p>
          <a:p>
            <a:r>
              <a:rPr lang="en-US" dirty="0" smtClean="0"/>
              <a:t>Abdominal pain most common symptom, what are some other clinical manifestations?</a:t>
            </a:r>
          </a:p>
          <a:p>
            <a:r>
              <a:rPr lang="en-US" dirty="0" smtClean="0"/>
              <a:t>What other complications can peritonitis lead to? </a:t>
            </a:r>
          </a:p>
          <a:p>
            <a:r>
              <a:rPr lang="en-US" dirty="0" smtClean="0"/>
              <a:t>What nursing interventions will you initiate? </a:t>
            </a:r>
          </a:p>
          <a:p>
            <a:pPr marL="114300" indent="0">
              <a:buNone/>
            </a:pPr>
            <a:endParaRPr lang="en-US" dirty="0"/>
          </a:p>
        </p:txBody>
      </p:sp>
    </p:spTree>
    <p:extLst>
      <p:ext uri="{BB962C8B-B14F-4D97-AF65-F5344CB8AC3E}">
        <p14:creationId xmlns:p14="http://schemas.microsoft.com/office/powerpoint/2010/main" val="1449166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Peritonitis</a:t>
            </a:r>
            <a:endParaRPr lang="en-US" dirty="0"/>
          </a:p>
        </p:txBody>
      </p:sp>
      <p:sp>
        <p:nvSpPr>
          <p:cNvPr id="3" name="Content Placeholder 2"/>
          <p:cNvSpPr>
            <a:spLocks noGrp="1"/>
          </p:cNvSpPr>
          <p:nvPr>
            <p:ph idx="1"/>
          </p:nvPr>
        </p:nvSpPr>
        <p:spPr/>
        <p:txBody>
          <a:bodyPr/>
          <a:lstStyle/>
          <a:p>
            <a:r>
              <a:rPr lang="en-US" dirty="0" smtClean="0"/>
              <a:t>Clinical manifestations</a:t>
            </a:r>
          </a:p>
          <a:p>
            <a:pPr lvl="1"/>
            <a:r>
              <a:rPr lang="en-US" dirty="0" smtClean="0"/>
              <a:t>Rigid board like abd, distention, NV,  no flatus/stool, diminishing bowel sounds, rebound tenderness, fever, tachy, can cause respiratory complications</a:t>
            </a:r>
          </a:p>
          <a:p>
            <a:r>
              <a:rPr lang="en-US" dirty="0" smtClean="0"/>
              <a:t>Interventions </a:t>
            </a:r>
          </a:p>
          <a:p>
            <a:pPr lvl="1"/>
            <a:r>
              <a:rPr lang="en-US" dirty="0" smtClean="0"/>
              <a:t>IV fluids, abx, weight, I &amp; O, NG, NPO, possibly oxygen, pain control </a:t>
            </a:r>
          </a:p>
          <a:p>
            <a:pPr lvl="1"/>
            <a:r>
              <a:rPr lang="en-US" dirty="0" smtClean="0"/>
              <a:t>Surgery- identify and repair cause of peritonitis, control contamination, remove any foreign material, drain fluid</a:t>
            </a:r>
          </a:p>
          <a:p>
            <a:pPr lvl="1"/>
            <a:r>
              <a:rPr lang="en-US" dirty="0" smtClean="0"/>
              <a:t>After surgery what are you monitoring for? </a:t>
            </a:r>
          </a:p>
          <a:p>
            <a:endParaRPr lang="en-US" dirty="0"/>
          </a:p>
        </p:txBody>
      </p:sp>
    </p:spTree>
    <p:extLst>
      <p:ext uri="{BB962C8B-B14F-4D97-AF65-F5344CB8AC3E}">
        <p14:creationId xmlns:p14="http://schemas.microsoft.com/office/powerpoint/2010/main" val="1595812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Peritonitis</a:t>
            </a:r>
            <a:endParaRPr lang="en-US" dirty="0"/>
          </a:p>
        </p:txBody>
      </p:sp>
      <p:pic>
        <p:nvPicPr>
          <p:cNvPr id="4" name="Picture 3"/>
          <p:cNvPicPr>
            <a:picLocks noChangeAspect="1"/>
          </p:cNvPicPr>
          <p:nvPr/>
        </p:nvPicPr>
        <p:blipFill>
          <a:blip r:embed="rId2"/>
          <a:stretch>
            <a:fillRect/>
          </a:stretch>
        </p:blipFill>
        <p:spPr>
          <a:xfrm>
            <a:off x="4114800" y="1371600"/>
            <a:ext cx="2895600" cy="2362200"/>
          </a:xfrm>
          <a:prstGeom prst="rect">
            <a:avLst/>
          </a:prstGeom>
        </p:spPr>
      </p:pic>
      <p:pic>
        <p:nvPicPr>
          <p:cNvPr id="7" name="Picture 6"/>
          <p:cNvPicPr>
            <a:picLocks noChangeAspect="1"/>
          </p:cNvPicPr>
          <p:nvPr/>
        </p:nvPicPr>
        <p:blipFill>
          <a:blip r:embed="rId3"/>
          <a:stretch>
            <a:fillRect/>
          </a:stretch>
        </p:blipFill>
        <p:spPr>
          <a:xfrm>
            <a:off x="4724400" y="4157662"/>
            <a:ext cx="3048000" cy="2286000"/>
          </a:xfrm>
          <a:prstGeom prst="rect">
            <a:avLst/>
          </a:prstGeom>
        </p:spPr>
      </p:pic>
      <p:pic>
        <p:nvPicPr>
          <p:cNvPr id="8" name="Picture 7"/>
          <p:cNvPicPr>
            <a:picLocks noChangeAspect="1"/>
          </p:cNvPicPr>
          <p:nvPr/>
        </p:nvPicPr>
        <p:blipFill>
          <a:blip r:embed="rId4"/>
          <a:stretch>
            <a:fillRect/>
          </a:stretch>
        </p:blipFill>
        <p:spPr>
          <a:xfrm>
            <a:off x="228600" y="4224337"/>
            <a:ext cx="4114800" cy="2219325"/>
          </a:xfrm>
          <a:prstGeom prst="rect">
            <a:avLst/>
          </a:prstGeom>
        </p:spPr>
      </p:pic>
      <p:pic>
        <p:nvPicPr>
          <p:cNvPr id="9" name="Picture 8"/>
          <p:cNvPicPr>
            <a:picLocks noChangeAspect="1"/>
          </p:cNvPicPr>
          <p:nvPr/>
        </p:nvPicPr>
        <p:blipFill>
          <a:blip r:embed="rId5"/>
          <a:stretch>
            <a:fillRect/>
          </a:stretch>
        </p:blipFill>
        <p:spPr>
          <a:xfrm>
            <a:off x="609600" y="1708944"/>
            <a:ext cx="2667000" cy="1733550"/>
          </a:xfrm>
          <a:prstGeom prst="rect">
            <a:avLst/>
          </a:prstGeom>
        </p:spPr>
      </p:pic>
    </p:spTree>
    <p:extLst>
      <p:ext uri="{BB962C8B-B14F-4D97-AF65-F5344CB8AC3E}">
        <p14:creationId xmlns:p14="http://schemas.microsoft.com/office/powerpoint/2010/main" val="3422104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00200"/>
            <a:ext cx="4941794" cy="4800600"/>
          </a:xfrm>
        </p:spPr>
      </p:pic>
    </p:spTree>
    <p:extLst>
      <p:ext uri="{BB962C8B-B14F-4D97-AF65-F5344CB8AC3E}">
        <p14:creationId xmlns:p14="http://schemas.microsoft.com/office/powerpoint/2010/main" val="1785460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Colorectal Cancer</a:t>
            </a:r>
            <a:endParaRPr lang="en-US" dirty="0"/>
          </a:p>
        </p:txBody>
      </p:sp>
      <p:sp>
        <p:nvSpPr>
          <p:cNvPr id="3" name="Content Placeholder 2"/>
          <p:cNvSpPr>
            <a:spLocks noGrp="1"/>
          </p:cNvSpPr>
          <p:nvPr>
            <p:ph idx="1"/>
          </p:nvPr>
        </p:nvSpPr>
        <p:spPr/>
        <p:txBody>
          <a:bodyPr>
            <a:normAutofit lnSpcReduction="10000"/>
          </a:bodyPr>
          <a:lstStyle/>
          <a:p>
            <a:r>
              <a:rPr lang="en-US" dirty="0" smtClean="0"/>
              <a:t>3</a:t>
            </a:r>
            <a:r>
              <a:rPr lang="en-US" baseline="30000" dirty="0" smtClean="0"/>
              <a:t>rd</a:t>
            </a:r>
            <a:r>
              <a:rPr lang="en-US" dirty="0" smtClean="0"/>
              <a:t> most common form of cancer</a:t>
            </a:r>
          </a:p>
          <a:p>
            <a:r>
              <a:rPr lang="en-US" dirty="0" smtClean="0"/>
              <a:t>Insidious onset- symptoms not appearing until advanced</a:t>
            </a:r>
          </a:p>
          <a:p>
            <a:r>
              <a:rPr lang="en-US" dirty="0" smtClean="0"/>
              <a:t>Risk factors include age, history, polyps</a:t>
            </a:r>
            <a:r>
              <a:rPr lang="en-US" b="1" i="1" dirty="0" smtClean="0"/>
              <a:t>, IBD</a:t>
            </a:r>
            <a:r>
              <a:rPr lang="en-US" dirty="0" smtClean="0"/>
              <a:t>, lifestyle</a:t>
            </a:r>
          </a:p>
          <a:p>
            <a:r>
              <a:rPr lang="en-US" dirty="0" smtClean="0"/>
              <a:t>Rectal bleeding, anemia, and change is stool consistency or shape most common manifestation</a:t>
            </a:r>
          </a:p>
          <a:p>
            <a:r>
              <a:rPr lang="en-US" dirty="0" smtClean="0"/>
              <a:t>Advocate regular screenings- </a:t>
            </a:r>
            <a:r>
              <a:rPr lang="en-US" dirty="0"/>
              <a:t>H</a:t>
            </a:r>
            <a:r>
              <a:rPr lang="en-US" dirty="0" smtClean="0"/>
              <a:t>ealthy People </a:t>
            </a:r>
            <a:r>
              <a:rPr lang="en-US" dirty="0"/>
              <a:t>2020 goal promoting evidence-based screening for cervical, colorectal, and breast cancer. </a:t>
            </a:r>
            <a:r>
              <a:rPr lang="en-US" dirty="0" smtClean="0"/>
              <a:t>Objectives also </a:t>
            </a:r>
            <a:r>
              <a:rPr lang="en-US" dirty="0"/>
              <a:t>highlight the importance of monitoring the incidence of invasive cancer (cervical and colorectal) and late-stage breast cancer, which are intermediate markers of cancer screening success</a:t>
            </a:r>
            <a:r>
              <a:rPr lang="en-US" dirty="0" smtClean="0"/>
              <a:t>.</a:t>
            </a:r>
          </a:p>
          <a:p>
            <a:r>
              <a:rPr lang="en-US" dirty="0" smtClean="0"/>
              <a:t>Screenings 50 years and average risk </a:t>
            </a:r>
          </a:p>
          <a:p>
            <a:r>
              <a:rPr lang="en-US" dirty="0" smtClean="0"/>
              <a:t>Surgical therapy, worry is about metastasizing </a:t>
            </a:r>
            <a:endParaRPr lang="en-US" dirty="0"/>
          </a:p>
        </p:txBody>
      </p:sp>
    </p:spTree>
    <p:extLst>
      <p:ext uri="{BB962C8B-B14F-4D97-AF65-F5344CB8AC3E}">
        <p14:creationId xmlns:p14="http://schemas.microsoft.com/office/powerpoint/2010/main" val="26195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Appendicitis</a:t>
            </a:r>
          </a:p>
        </p:txBody>
      </p:sp>
      <p:sp>
        <p:nvSpPr>
          <p:cNvPr id="3" name="Content Placeholder 2"/>
          <p:cNvSpPr>
            <a:spLocks noGrp="1"/>
          </p:cNvSpPr>
          <p:nvPr>
            <p:ph idx="1"/>
          </p:nvPr>
        </p:nvSpPr>
        <p:spPr/>
        <p:txBody>
          <a:bodyPr>
            <a:normAutofit fontScale="92500"/>
          </a:bodyPr>
          <a:lstStyle/>
          <a:p>
            <a:r>
              <a:rPr lang="en-US" dirty="0" smtClean="0"/>
              <a:t>Pain  </a:t>
            </a:r>
            <a:r>
              <a:rPr lang="en-US" dirty="0"/>
              <a:t>usually starts two to three days before the appendix gets to the point of </a:t>
            </a:r>
            <a:r>
              <a:rPr lang="en-US" dirty="0" smtClean="0"/>
              <a:t>bursting, where is McBurney’s point?</a:t>
            </a:r>
          </a:p>
          <a:p>
            <a:r>
              <a:rPr lang="en-US" dirty="0" smtClean="0"/>
              <a:t>Classic symptoms </a:t>
            </a:r>
            <a:r>
              <a:rPr lang="en-US" dirty="0"/>
              <a:t>of appendicitis </a:t>
            </a:r>
            <a:r>
              <a:rPr lang="en-US" dirty="0" smtClean="0"/>
              <a:t>are </a:t>
            </a:r>
            <a:r>
              <a:rPr lang="en-US" dirty="0"/>
              <a:t>nausea, vomiting, low-grade fever, and loss of </a:t>
            </a:r>
            <a:r>
              <a:rPr lang="en-US" dirty="0" smtClean="0"/>
              <a:t>appetite, rebound tenderness (</a:t>
            </a:r>
            <a:r>
              <a:rPr lang="en-US" dirty="0"/>
              <a:t>f</a:t>
            </a:r>
            <a:r>
              <a:rPr lang="en-US" dirty="0" smtClean="0"/>
              <a:t>ewer than 50 %) </a:t>
            </a:r>
          </a:p>
          <a:p>
            <a:r>
              <a:rPr lang="en-US" dirty="0" smtClean="0"/>
              <a:t>Children </a:t>
            </a:r>
            <a:r>
              <a:rPr lang="en-US" dirty="0"/>
              <a:t>and the elderly are often misdiagnosed because they have fewer of these symptoms; in particular, very young children may be misdiagnosed because they cannot explain or describe their symptoms. As a result, their treatment is often delayed. </a:t>
            </a:r>
            <a:endParaRPr lang="en-US" dirty="0" smtClean="0"/>
          </a:p>
          <a:p>
            <a:r>
              <a:rPr lang="en-US" dirty="0"/>
              <a:t>Signs of </a:t>
            </a:r>
            <a:r>
              <a:rPr lang="en-US" b="1" dirty="0"/>
              <a:t>rupture</a:t>
            </a:r>
            <a:r>
              <a:rPr lang="en-US" dirty="0"/>
              <a:t> include the presence of symptoms for more than 24 hours, </a:t>
            </a:r>
            <a:r>
              <a:rPr lang="en-US" dirty="0" smtClean="0"/>
              <a:t>fever</a:t>
            </a:r>
            <a:r>
              <a:rPr lang="en-US" dirty="0"/>
              <a:t>, </a:t>
            </a:r>
            <a:r>
              <a:rPr lang="en-US" b="1" i="1" dirty="0" smtClean="0"/>
              <a:t>high </a:t>
            </a:r>
            <a:r>
              <a:rPr lang="en-US" b="1" i="1" dirty="0"/>
              <a:t>white blood cell count</a:t>
            </a:r>
            <a:r>
              <a:rPr lang="en-US" dirty="0"/>
              <a:t>, </a:t>
            </a:r>
            <a:r>
              <a:rPr lang="en-US" dirty="0" smtClean="0"/>
              <a:t>tachycardia.</a:t>
            </a:r>
          </a:p>
          <a:p>
            <a:r>
              <a:rPr lang="en-US" b="1" i="1" dirty="0" smtClean="0"/>
              <a:t>Sudden relief from pain </a:t>
            </a:r>
            <a:r>
              <a:rPr lang="en-US" dirty="0" smtClean="0"/>
              <a:t>could indicate that appendix has ruptured.</a:t>
            </a:r>
          </a:p>
          <a:p>
            <a:r>
              <a:rPr lang="en-US" dirty="0" smtClean="0"/>
              <a:t>Nursing interventions and why are you performing these? </a:t>
            </a:r>
          </a:p>
          <a:p>
            <a:endParaRPr lang="en-US" dirty="0" smtClean="0"/>
          </a:p>
          <a:p>
            <a:endParaRPr lang="en-US" dirty="0"/>
          </a:p>
        </p:txBody>
      </p:sp>
    </p:spTree>
    <p:extLst>
      <p:ext uri="{BB962C8B-B14F-4D97-AF65-F5344CB8AC3E}">
        <p14:creationId xmlns:p14="http://schemas.microsoft.com/office/powerpoint/2010/main" val="2584279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Colorectal Cancer</a:t>
            </a:r>
            <a:endParaRPr lang="en-US" dirty="0"/>
          </a:p>
        </p:txBody>
      </p:sp>
      <p:pic>
        <p:nvPicPr>
          <p:cNvPr id="4" name="Picture 3"/>
          <p:cNvPicPr>
            <a:picLocks noChangeAspect="1"/>
          </p:cNvPicPr>
          <p:nvPr/>
        </p:nvPicPr>
        <p:blipFill>
          <a:blip r:embed="rId2"/>
          <a:stretch>
            <a:fillRect/>
          </a:stretch>
        </p:blipFill>
        <p:spPr>
          <a:xfrm>
            <a:off x="1295400" y="2819400"/>
            <a:ext cx="4695825" cy="3190875"/>
          </a:xfrm>
          <a:prstGeom prst="rect">
            <a:avLst/>
          </a:prstGeom>
        </p:spPr>
      </p:pic>
    </p:spTree>
    <p:extLst>
      <p:ext uri="{BB962C8B-B14F-4D97-AF65-F5344CB8AC3E}">
        <p14:creationId xmlns:p14="http://schemas.microsoft.com/office/powerpoint/2010/main" val="1114260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a:t>
            </a:r>
            <a:r>
              <a:rPr lang="en-US" dirty="0"/>
              <a:t>9</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117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Diverticulitis</a:t>
            </a:r>
            <a:endParaRPr lang="en-US" dirty="0"/>
          </a:p>
        </p:txBody>
      </p:sp>
      <p:sp>
        <p:nvSpPr>
          <p:cNvPr id="3" name="Content Placeholder 2"/>
          <p:cNvSpPr>
            <a:spLocks noGrp="1"/>
          </p:cNvSpPr>
          <p:nvPr>
            <p:ph idx="1"/>
          </p:nvPr>
        </p:nvSpPr>
        <p:spPr/>
        <p:txBody>
          <a:bodyPr>
            <a:normAutofit/>
          </a:bodyPr>
          <a:lstStyle/>
          <a:p>
            <a:r>
              <a:rPr lang="en-US" dirty="0" smtClean="0"/>
              <a:t>Diverticula-pouchlike herniations in wall of intestine</a:t>
            </a:r>
          </a:p>
          <a:p>
            <a:r>
              <a:rPr lang="en-US" dirty="0" smtClean="0"/>
              <a:t>Diverticulosis-MANY pouchlike herniations</a:t>
            </a:r>
          </a:p>
          <a:p>
            <a:r>
              <a:rPr lang="en-US" dirty="0" smtClean="0"/>
              <a:t>Diverticulitis-inflammation of the diverticula</a:t>
            </a:r>
          </a:p>
          <a:p>
            <a:r>
              <a:rPr lang="en-US" dirty="0" smtClean="0"/>
              <a:t>CT </a:t>
            </a:r>
            <a:r>
              <a:rPr lang="en-US" dirty="0"/>
              <a:t>scans </a:t>
            </a:r>
            <a:r>
              <a:rPr lang="en-US" dirty="0" smtClean="0"/>
              <a:t>allows for visualization of inflamed/infected </a:t>
            </a:r>
            <a:r>
              <a:rPr lang="en-US" dirty="0"/>
              <a:t>pouches and rule out other conditions that mimic diverticulitis, such as irritable bowel syndrome</a:t>
            </a:r>
            <a:r>
              <a:rPr lang="en-US" dirty="0" smtClean="0"/>
              <a:t>. XR, Upper GI, Barium enema (not in acute phase)</a:t>
            </a:r>
          </a:p>
          <a:p>
            <a:r>
              <a:rPr lang="en-US" dirty="0" smtClean="0"/>
              <a:t>What labs, VS, and assessments will you address?</a:t>
            </a:r>
          </a:p>
          <a:p>
            <a:r>
              <a:rPr lang="en-US" dirty="0"/>
              <a:t>What nursing priorities will guide your plan of care? </a:t>
            </a:r>
            <a:endParaRPr lang="en-US" dirty="0" smtClean="0"/>
          </a:p>
          <a:p>
            <a:r>
              <a:rPr lang="en-US" dirty="0" smtClean="0"/>
              <a:t>What nursing interventions will you initiate? </a:t>
            </a:r>
          </a:p>
        </p:txBody>
      </p:sp>
    </p:spTree>
    <p:extLst>
      <p:ext uri="{BB962C8B-B14F-4D97-AF65-F5344CB8AC3E}">
        <p14:creationId xmlns:p14="http://schemas.microsoft.com/office/powerpoint/2010/main" val="1053873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Diverticulitis</a:t>
            </a:r>
          </a:p>
        </p:txBody>
      </p:sp>
      <p:sp>
        <p:nvSpPr>
          <p:cNvPr id="3" name="Content Placeholder 2"/>
          <p:cNvSpPr>
            <a:spLocks noGrp="1"/>
          </p:cNvSpPr>
          <p:nvPr>
            <p:ph idx="1"/>
          </p:nvPr>
        </p:nvSpPr>
        <p:spPr/>
        <p:txBody>
          <a:bodyPr>
            <a:normAutofit/>
          </a:bodyPr>
          <a:lstStyle/>
          <a:p>
            <a:r>
              <a:rPr lang="en-US" dirty="0"/>
              <a:t>Check WBC, H/H, occult blood</a:t>
            </a:r>
          </a:p>
          <a:p>
            <a:r>
              <a:rPr lang="en-US" dirty="0" smtClean="0"/>
              <a:t>NPO </a:t>
            </a:r>
            <a:r>
              <a:rPr lang="en-US" dirty="0"/>
              <a:t>for severe </a:t>
            </a:r>
            <a:r>
              <a:rPr lang="en-US" dirty="0" smtClean="0"/>
              <a:t>symptoms</a:t>
            </a:r>
          </a:p>
          <a:p>
            <a:r>
              <a:rPr lang="en-US" dirty="0" smtClean="0"/>
              <a:t>Dietary </a:t>
            </a:r>
            <a:r>
              <a:rPr lang="en-US" dirty="0"/>
              <a:t>as appropriate- </a:t>
            </a:r>
            <a:r>
              <a:rPr lang="en-US" dirty="0" smtClean="0"/>
              <a:t>high fiber after acute phase</a:t>
            </a:r>
            <a:endParaRPr lang="en-US" dirty="0"/>
          </a:p>
          <a:p>
            <a:r>
              <a:rPr lang="en-US" dirty="0"/>
              <a:t>Medications antibiotics and pain meds as </a:t>
            </a:r>
            <a:r>
              <a:rPr lang="en-US" dirty="0" smtClean="0"/>
              <a:t>needed</a:t>
            </a:r>
          </a:p>
          <a:p>
            <a:r>
              <a:rPr lang="en-US" dirty="0" smtClean="0"/>
              <a:t>No laxatives during acute phase </a:t>
            </a:r>
            <a:r>
              <a:rPr lang="en-US" dirty="0"/>
              <a:t>as this increase pressure pressure in bowel, causing more outpouching of the lumen. </a:t>
            </a:r>
          </a:p>
          <a:p>
            <a:r>
              <a:rPr lang="en-US" dirty="0" smtClean="0"/>
              <a:t>Severe cases or recurrent </a:t>
            </a:r>
            <a:r>
              <a:rPr lang="en-US" dirty="0"/>
              <a:t>attacks of diverticulitis </a:t>
            </a:r>
            <a:r>
              <a:rPr lang="en-US" dirty="0" smtClean="0"/>
              <a:t>or at </a:t>
            </a:r>
            <a:r>
              <a:rPr lang="en-US" dirty="0"/>
              <a:t>risk of complications from the condition, </a:t>
            </a:r>
            <a:r>
              <a:rPr lang="en-US" dirty="0" smtClean="0"/>
              <a:t>may </a:t>
            </a:r>
            <a:r>
              <a:rPr lang="en-US" dirty="0"/>
              <a:t>need surgery to remove the diseased portion </a:t>
            </a:r>
            <a:r>
              <a:rPr lang="en-US" dirty="0" smtClean="0"/>
              <a:t>of colon.</a:t>
            </a:r>
          </a:p>
          <a:p>
            <a:r>
              <a:rPr lang="en-US" dirty="0" smtClean="0"/>
              <a:t>Acute pain to LLQ- main symptom</a:t>
            </a:r>
          </a:p>
          <a:p>
            <a:r>
              <a:rPr lang="en-US" dirty="0" smtClean="0"/>
              <a:t>Table 43-30 p 995 nice outline of care </a:t>
            </a:r>
          </a:p>
        </p:txBody>
      </p:sp>
    </p:spTree>
    <p:extLst>
      <p:ext uri="{BB962C8B-B14F-4D97-AF65-F5344CB8AC3E}">
        <p14:creationId xmlns:p14="http://schemas.microsoft.com/office/powerpoint/2010/main" val="2821631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Diverticulitis</a:t>
            </a:r>
          </a:p>
        </p:txBody>
      </p:sp>
      <p:pic>
        <p:nvPicPr>
          <p:cNvPr id="4" name="Picture 3"/>
          <p:cNvPicPr>
            <a:picLocks noChangeAspect="1"/>
          </p:cNvPicPr>
          <p:nvPr/>
        </p:nvPicPr>
        <p:blipFill>
          <a:blip r:embed="rId2"/>
          <a:stretch>
            <a:fillRect/>
          </a:stretch>
        </p:blipFill>
        <p:spPr>
          <a:xfrm>
            <a:off x="1371600" y="2286000"/>
            <a:ext cx="4695825" cy="3190875"/>
          </a:xfrm>
          <a:prstGeom prst="rect">
            <a:avLst/>
          </a:prstGeom>
        </p:spPr>
      </p:pic>
    </p:spTree>
    <p:extLst>
      <p:ext uri="{BB962C8B-B14F-4D97-AF65-F5344CB8AC3E}">
        <p14:creationId xmlns:p14="http://schemas.microsoft.com/office/powerpoint/2010/main" val="2275236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t>
            </a:r>
            <a:endParaRPr lang="en-US" dirty="0"/>
          </a:p>
        </p:txBody>
      </p:sp>
      <p:sp>
        <p:nvSpPr>
          <p:cNvPr id="3" name="Content Placeholder 2"/>
          <p:cNvSpPr>
            <a:spLocks noGrp="1"/>
          </p:cNvSpPr>
          <p:nvPr>
            <p:ph idx="1"/>
          </p:nvPr>
        </p:nvSpPr>
        <p:spPr/>
        <p:txBody>
          <a:bodyPr/>
          <a:lstStyle/>
          <a:p>
            <a:r>
              <a:rPr lang="en-US" dirty="0"/>
              <a:t>A client is admitted to the hospital with a diagnosis of acute diverticulitis. What should the nurse expect to be prescribed for this client</a:t>
            </a:r>
            <a:r>
              <a:rPr lang="en-US" dirty="0" smtClean="0"/>
              <a:t>?</a:t>
            </a:r>
          </a:p>
          <a:p>
            <a:pPr marL="571500" indent="-457200">
              <a:buFont typeface="+mj-lt"/>
              <a:buAutoNum type="alphaUcPeriod"/>
            </a:pPr>
            <a:r>
              <a:rPr lang="en-US" dirty="0"/>
              <a:t>NPO (nothing by mouth) </a:t>
            </a:r>
            <a:r>
              <a:rPr lang="en-US" dirty="0" smtClean="0"/>
              <a:t>status</a:t>
            </a:r>
          </a:p>
          <a:p>
            <a:pPr marL="571500" indent="-457200">
              <a:buFont typeface="+mj-lt"/>
              <a:buAutoNum type="alphaUcPeriod"/>
            </a:pPr>
            <a:r>
              <a:rPr lang="en-US" dirty="0"/>
              <a:t>Ambulation at least four times </a:t>
            </a:r>
            <a:r>
              <a:rPr lang="en-US" dirty="0" smtClean="0"/>
              <a:t>daily</a:t>
            </a:r>
          </a:p>
          <a:p>
            <a:pPr marL="571500" indent="-457200">
              <a:buFont typeface="+mj-lt"/>
              <a:buAutoNum type="alphaUcPeriod"/>
            </a:pPr>
            <a:r>
              <a:rPr lang="en-US" dirty="0"/>
              <a:t>Cholinergic medications to reduce </a:t>
            </a:r>
            <a:r>
              <a:rPr lang="en-US" dirty="0" smtClean="0"/>
              <a:t>pain</a:t>
            </a:r>
          </a:p>
          <a:p>
            <a:pPr marL="571500" indent="-457200">
              <a:buFont typeface="+mj-lt"/>
              <a:buAutoNum type="alphaUcPeriod"/>
            </a:pPr>
            <a:r>
              <a:rPr lang="en-US" dirty="0"/>
              <a:t>Coughing and deep breathing every 2 hours</a:t>
            </a:r>
          </a:p>
        </p:txBody>
      </p:sp>
    </p:spTree>
    <p:extLst>
      <p:ext uri="{BB962C8B-B14F-4D97-AF65-F5344CB8AC3E}">
        <p14:creationId xmlns:p14="http://schemas.microsoft.com/office/powerpoint/2010/main" val="432079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endParaRPr lang="en-US" dirty="0"/>
          </a:p>
        </p:txBody>
      </p:sp>
      <p:sp>
        <p:nvSpPr>
          <p:cNvPr id="3" name="Content Placeholder 2"/>
          <p:cNvSpPr>
            <a:spLocks noGrp="1"/>
          </p:cNvSpPr>
          <p:nvPr>
            <p:ph idx="1"/>
          </p:nvPr>
        </p:nvSpPr>
        <p:spPr/>
        <p:txBody>
          <a:bodyPr/>
          <a:lstStyle/>
          <a:p>
            <a:r>
              <a:rPr lang="en-US" dirty="0" smtClean="0"/>
              <a:t>A </a:t>
            </a:r>
            <a:r>
              <a:rPr lang="en-US" dirty="0"/>
              <a:t>NPO (nothing by mouth) status</a:t>
            </a:r>
          </a:p>
          <a:p>
            <a:r>
              <a:rPr lang="en-US" dirty="0"/>
              <a:t>During the acute phase of diverticulitis, the goal of treatment is to rest the bowel and allow the inflammation to subside. The client remains NPO and is placed on bed rest. Pain occurs from bowel spasms, and increased intra-abdominal pressure (coughing and deep breathing) may precipitate an attack. Ambulation and </a:t>
            </a:r>
            <a:r>
              <a:rPr lang="en-US" dirty="0" smtClean="0"/>
              <a:t>cholinergic </a:t>
            </a:r>
            <a:r>
              <a:rPr lang="en-US" dirty="0"/>
              <a:t>will increase peristalsis. The remaining options are not interventions for the client with acute diverticulitis.</a:t>
            </a:r>
          </a:p>
        </p:txBody>
      </p:sp>
    </p:spTree>
    <p:extLst>
      <p:ext uri="{BB962C8B-B14F-4D97-AF65-F5344CB8AC3E}">
        <p14:creationId xmlns:p14="http://schemas.microsoft.com/office/powerpoint/2010/main" val="1799278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#10</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47625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484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Poisoning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Salmonella=dehydration r/t diarrhea so fluid balance is a priority!! Transmitted by “five Fs”</a:t>
            </a:r>
          </a:p>
          <a:p>
            <a:pPr lvl="1"/>
            <a:r>
              <a:rPr lang="en-US" dirty="0" smtClean="0"/>
              <a:t>Take all medications as ordered, carriers up to a year. </a:t>
            </a:r>
          </a:p>
          <a:p>
            <a:r>
              <a:rPr lang="en-US" dirty="0" smtClean="0"/>
              <a:t>Botulism- paralytic disease, home canned foods. Risk for respiratory failure so watch! </a:t>
            </a:r>
          </a:p>
          <a:p>
            <a:pPr lvl="1"/>
            <a:r>
              <a:rPr lang="en-US" dirty="0" smtClean="0"/>
              <a:t>Tx is botulism antitoxin, no honey in infants &lt;12 months as spores have been found in honey</a:t>
            </a:r>
            <a:r>
              <a:rPr lang="en-US" dirty="0"/>
              <a:t>. These bacteria are typically harmless to older kids and adults because their mature digestive systems can move the spores through the body before they cause any </a:t>
            </a:r>
            <a:r>
              <a:rPr lang="en-US" dirty="0" smtClean="0"/>
              <a:t>harm, but not infants quite ye. </a:t>
            </a:r>
          </a:p>
          <a:p>
            <a:r>
              <a:rPr lang="en-US" dirty="0" smtClean="0"/>
              <a:t>Staphylococcus aureus- meat and dairy, unrefrigerated over period of time. Sudden onset of vomiting, abd cramping, and diarrhea within 2-4 hours.</a:t>
            </a:r>
          </a:p>
          <a:p>
            <a:pPr lvl="1"/>
            <a:r>
              <a:rPr lang="en-US" dirty="0" smtClean="0"/>
              <a:t>Usually just fluids </a:t>
            </a:r>
          </a:p>
          <a:p>
            <a:r>
              <a:rPr lang="en-US" dirty="0" smtClean="0"/>
              <a:t>E. coli- severe cramping, vomiting, may have bloody diarrhea</a:t>
            </a:r>
          </a:p>
          <a:p>
            <a:pPr lvl="1"/>
            <a:r>
              <a:rPr lang="en-US" dirty="0" smtClean="0"/>
              <a:t>IV fluids, abx not effective</a:t>
            </a:r>
          </a:p>
          <a:p>
            <a:pPr lvl="1"/>
            <a:r>
              <a:rPr lang="en-US" dirty="0" smtClean="0"/>
              <a:t>Wash hands, use different cutting boards for meat and veggies</a:t>
            </a:r>
            <a:endParaRPr lang="en-US" dirty="0"/>
          </a:p>
        </p:txBody>
      </p:sp>
    </p:spTree>
    <p:extLst>
      <p:ext uri="{BB962C8B-B14F-4D97-AF65-F5344CB8AC3E}">
        <p14:creationId xmlns:p14="http://schemas.microsoft.com/office/powerpoint/2010/main" val="1196204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Food </a:t>
            </a:r>
            <a:r>
              <a:rPr lang="en-US" dirty="0" smtClean="0"/>
              <a:t>Poisoning</a:t>
            </a:r>
            <a:endParaRPr lang="en-US" dirty="0"/>
          </a:p>
        </p:txBody>
      </p:sp>
      <p:pic>
        <p:nvPicPr>
          <p:cNvPr id="6" name="Picture 5"/>
          <p:cNvPicPr>
            <a:picLocks noChangeAspect="1"/>
          </p:cNvPicPr>
          <p:nvPr/>
        </p:nvPicPr>
        <p:blipFill>
          <a:blip r:embed="rId2"/>
          <a:stretch>
            <a:fillRect/>
          </a:stretch>
        </p:blipFill>
        <p:spPr>
          <a:xfrm>
            <a:off x="4495800" y="2324100"/>
            <a:ext cx="3657600" cy="3608388"/>
          </a:xfrm>
          <a:prstGeom prst="rect">
            <a:avLst/>
          </a:prstGeom>
        </p:spPr>
      </p:pic>
      <p:pic>
        <p:nvPicPr>
          <p:cNvPr id="7" name="Picture 6"/>
          <p:cNvPicPr>
            <a:picLocks noChangeAspect="1"/>
          </p:cNvPicPr>
          <p:nvPr/>
        </p:nvPicPr>
        <p:blipFill>
          <a:blip r:embed="rId3"/>
          <a:stretch>
            <a:fillRect/>
          </a:stretch>
        </p:blipFill>
        <p:spPr>
          <a:xfrm>
            <a:off x="228600" y="2438400"/>
            <a:ext cx="3810000" cy="3190875"/>
          </a:xfrm>
          <a:prstGeom prst="rect">
            <a:avLst/>
          </a:prstGeom>
        </p:spPr>
      </p:pic>
    </p:spTree>
    <p:extLst>
      <p:ext uri="{BB962C8B-B14F-4D97-AF65-F5344CB8AC3E}">
        <p14:creationId xmlns:p14="http://schemas.microsoft.com/office/powerpoint/2010/main" val="48140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Appendicitis </a:t>
            </a:r>
            <a:endParaRPr lang="en-US" dirty="0"/>
          </a:p>
        </p:txBody>
      </p:sp>
      <p:sp>
        <p:nvSpPr>
          <p:cNvPr id="3" name="Content Placeholder 2"/>
          <p:cNvSpPr>
            <a:spLocks noGrp="1"/>
          </p:cNvSpPr>
          <p:nvPr>
            <p:ph idx="1"/>
          </p:nvPr>
        </p:nvSpPr>
        <p:spPr/>
        <p:txBody>
          <a:bodyPr>
            <a:normAutofit/>
          </a:bodyPr>
          <a:lstStyle/>
          <a:p>
            <a:r>
              <a:rPr lang="en-US" dirty="0"/>
              <a:t>Emergency </a:t>
            </a:r>
            <a:r>
              <a:rPr lang="en-US" dirty="0" smtClean="0"/>
              <a:t>care </a:t>
            </a:r>
            <a:r>
              <a:rPr lang="en-US" dirty="0"/>
              <a:t>is as </a:t>
            </a:r>
            <a:r>
              <a:rPr lang="en-US" dirty="0" smtClean="0"/>
              <a:t>follows</a:t>
            </a:r>
            <a:endParaRPr lang="en-US" dirty="0"/>
          </a:p>
          <a:p>
            <a:pPr lvl="1"/>
            <a:r>
              <a:rPr lang="en-US" dirty="0"/>
              <a:t>Establish IV access and administer aggressive crystalloid therapy to patients with clinical signs of dehydration or septicemia</a:t>
            </a:r>
          </a:p>
          <a:p>
            <a:pPr lvl="1"/>
            <a:r>
              <a:rPr lang="en-US" dirty="0"/>
              <a:t>Keep patients with suspected appendicitis NPO</a:t>
            </a:r>
          </a:p>
          <a:p>
            <a:pPr lvl="1"/>
            <a:r>
              <a:rPr lang="en-US" dirty="0"/>
              <a:t>Administer parenteral analgesic and antiemetic as needed for patient </a:t>
            </a:r>
            <a:r>
              <a:rPr lang="en-US" dirty="0" smtClean="0"/>
              <a:t>comfort</a:t>
            </a:r>
          </a:p>
          <a:p>
            <a:r>
              <a:rPr lang="en-US" i="1" dirty="0"/>
              <a:t>Antibiotics</a:t>
            </a:r>
            <a:endParaRPr lang="en-US" dirty="0"/>
          </a:p>
          <a:p>
            <a:pPr lvl="1"/>
            <a:r>
              <a:rPr lang="en-US" dirty="0"/>
              <a:t>Antibiotic prophylaxis </a:t>
            </a:r>
            <a:r>
              <a:rPr lang="en-US" dirty="0" smtClean="0"/>
              <a:t>usually </a:t>
            </a:r>
            <a:r>
              <a:rPr lang="en-US" dirty="0"/>
              <a:t>administered before every </a:t>
            </a:r>
            <a:r>
              <a:rPr lang="en-US" dirty="0" smtClean="0"/>
              <a:t>appendectomy</a:t>
            </a:r>
          </a:p>
          <a:p>
            <a:pPr lvl="1"/>
            <a:r>
              <a:rPr lang="en-US" dirty="0" smtClean="0"/>
              <a:t>Antibiotic </a:t>
            </a:r>
            <a:r>
              <a:rPr lang="en-US" dirty="0"/>
              <a:t>treatment may be stopped when the patient becomes afebrile and the WBC count normalizes</a:t>
            </a:r>
          </a:p>
          <a:p>
            <a:pPr lvl="1"/>
            <a:endParaRPr lang="en-US" dirty="0"/>
          </a:p>
        </p:txBody>
      </p:sp>
    </p:spTree>
    <p:extLst>
      <p:ext uri="{BB962C8B-B14F-4D97-AF65-F5344CB8AC3E}">
        <p14:creationId xmlns:p14="http://schemas.microsoft.com/office/powerpoint/2010/main" val="665258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#11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5715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434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Gastroenteritis</a:t>
            </a:r>
            <a:endParaRPr lang="en-US" dirty="0"/>
          </a:p>
        </p:txBody>
      </p:sp>
      <p:sp>
        <p:nvSpPr>
          <p:cNvPr id="3" name="Content Placeholder 2"/>
          <p:cNvSpPr>
            <a:spLocks noGrp="1"/>
          </p:cNvSpPr>
          <p:nvPr>
            <p:ph idx="1"/>
          </p:nvPr>
        </p:nvSpPr>
        <p:spPr/>
        <p:txBody>
          <a:bodyPr>
            <a:normAutofit/>
          </a:bodyPr>
          <a:lstStyle/>
          <a:p>
            <a:r>
              <a:rPr lang="en-US" dirty="0" smtClean="0"/>
              <a:t>Intestinal </a:t>
            </a:r>
            <a:r>
              <a:rPr lang="en-US" dirty="0"/>
              <a:t>infection marked by watery diarrhea, abdominal cramps, nausea or vomiting, and sometimes fever</a:t>
            </a:r>
            <a:r>
              <a:rPr lang="en-US" dirty="0" smtClean="0"/>
              <a:t>.</a:t>
            </a:r>
          </a:p>
          <a:p>
            <a:r>
              <a:rPr lang="en-US" dirty="0"/>
              <a:t> </a:t>
            </a:r>
            <a:r>
              <a:rPr lang="en-US" dirty="0" smtClean="0"/>
              <a:t>Often </a:t>
            </a:r>
            <a:r>
              <a:rPr lang="en-US" dirty="0"/>
              <a:t>called stomach flu — is through contact with an infected person or ingestion of contaminated food or water. If </a:t>
            </a:r>
            <a:r>
              <a:rPr lang="en-US" dirty="0" smtClean="0"/>
              <a:t>otherwise </a:t>
            </a:r>
            <a:r>
              <a:rPr lang="en-US" dirty="0"/>
              <a:t>healthy, </a:t>
            </a:r>
            <a:r>
              <a:rPr lang="en-US" dirty="0" smtClean="0"/>
              <a:t>usually recover </a:t>
            </a:r>
            <a:r>
              <a:rPr lang="en-US" dirty="0"/>
              <a:t>without complications. But for infants, older adults and people with compromised immune </a:t>
            </a:r>
            <a:r>
              <a:rPr lang="en-US" dirty="0" smtClean="0"/>
              <a:t>systems it can </a:t>
            </a:r>
            <a:r>
              <a:rPr lang="en-US" dirty="0"/>
              <a:t>be </a:t>
            </a:r>
            <a:r>
              <a:rPr lang="en-US" dirty="0" smtClean="0"/>
              <a:t>deadly.</a:t>
            </a:r>
          </a:p>
          <a:p>
            <a:r>
              <a:rPr lang="en-US" dirty="0" smtClean="0"/>
              <a:t>What changes in labs and VS will you trend?</a:t>
            </a:r>
          </a:p>
          <a:p>
            <a:r>
              <a:rPr lang="en-US" dirty="0" smtClean="0"/>
              <a:t>What assessments will be relevant? </a:t>
            </a:r>
          </a:p>
          <a:p>
            <a:r>
              <a:rPr lang="en-US" dirty="0" smtClean="0"/>
              <a:t>What nursing priorities will guide your plan of care?</a:t>
            </a:r>
          </a:p>
          <a:p>
            <a:r>
              <a:rPr lang="en-US" dirty="0" smtClean="0"/>
              <a:t>What nursing interventions will you initiate? </a:t>
            </a:r>
            <a:endParaRPr lang="en-US" dirty="0"/>
          </a:p>
        </p:txBody>
      </p:sp>
    </p:spTree>
    <p:extLst>
      <p:ext uri="{BB962C8B-B14F-4D97-AF65-F5344CB8AC3E}">
        <p14:creationId xmlns:p14="http://schemas.microsoft.com/office/powerpoint/2010/main" val="3616603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Gastroenteritis </a:t>
            </a:r>
            <a:endParaRPr lang="en-US" dirty="0"/>
          </a:p>
        </p:txBody>
      </p:sp>
      <p:sp>
        <p:nvSpPr>
          <p:cNvPr id="3" name="Content Placeholder 2"/>
          <p:cNvSpPr>
            <a:spLocks noGrp="1"/>
          </p:cNvSpPr>
          <p:nvPr>
            <p:ph idx="1"/>
          </p:nvPr>
        </p:nvSpPr>
        <p:spPr/>
        <p:txBody>
          <a:bodyPr/>
          <a:lstStyle/>
          <a:p>
            <a:r>
              <a:rPr lang="en-US" dirty="0"/>
              <a:t>Diet- encourage fluids to prevent dehydration, may need IV hydration depending upon </a:t>
            </a:r>
            <a:r>
              <a:rPr lang="en-US" dirty="0" smtClean="0"/>
              <a:t>severity, orthostatic VS </a:t>
            </a:r>
            <a:endParaRPr lang="en-US" dirty="0"/>
          </a:p>
          <a:p>
            <a:r>
              <a:rPr lang="en-US" dirty="0" smtClean="0"/>
              <a:t>Drugs </a:t>
            </a:r>
            <a:r>
              <a:rPr lang="en-US" dirty="0"/>
              <a:t>that suppress motility should not be given, abx if bacterial</a:t>
            </a:r>
          </a:p>
          <a:p>
            <a:r>
              <a:rPr lang="en-US" dirty="0" smtClean="0"/>
              <a:t>Good </a:t>
            </a:r>
            <a:r>
              <a:rPr lang="en-US" dirty="0"/>
              <a:t>skin care</a:t>
            </a:r>
          </a:p>
          <a:p>
            <a:endParaRPr lang="en-US" dirty="0"/>
          </a:p>
        </p:txBody>
      </p:sp>
      <p:pic>
        <p:nvPicPr>
          <p:cNvPr id="4" name="Picture 3"/>
          <p:cNvPicPr>
            <a:picLocks noChangeAspect="1"/>
          </p:cNvPicPr>
          <p:nvPr/>
        </p:nvPicPr>
        <p:blipFill>
          <a:blip r:embed="rId2"/>
          <a:stretch>
            <a:fillRect/>
          </a:stretch>
        </p:blipFill>
        <p:spPr>
          <a:xfrm>
            <a:off x="2971800" y="3200400"/>
            <a:ext cx="4667250" cy="3114675"/>
          </a:xfrm>
          <a:prstGeom prst="rect">
            <a:avLst/>
          </a:prstGeom>
        </p:spPr>
      </p:pic>
    </p:spTree>
    <p:extLst>
      <p:ext uri="{BB962C8B-B14F-4D97-AF65-F5344CB8AC3E}">
        <p14:creationId xmlns:p14="http://schemas.microsoft.com/office/powerpoint/2010/main" val="80492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Gastroenteritis</a:t>
            </a:r>
          </a:p>
        </p:txBody>
      </p:sp>
      <p:pic>
        <p:nvPicPr>
          <p:cNvPr id="4" name="Picture 3"/>
          <p:cNvPicPr>
            <a:picLocks noChangeAspect="1"/>
          </p:cNvPicPr>
          <p:nvPr/>
        </p:nvPicPr>
        <p:blipFill>
          <a:blip r:embed="rId2"/>
          <a:stretch>
            <a:fillRect/>
          </a:stretch>
        </p:blipFill>
        <p:spPr>
          <a:xfrm>
            <a:off x="762000" y="1905000"/>
            <a:ext cx="2828925" cy="3810000"/>
          </a:xfrm>
          <a:prstGeom prst="rect">
            <a:avLst/>
          </a:prstGeom>
        </p:spPr>
      </p:pic>
      <p:pic>
        <p:nvPicPr>
          <p:cNvPr id="5" name="Picture 4"/>
          <p:cNvPicPr>
            <a:picLocks noChangeAspect="1"/>
          </p:cNvPicPr>
          <p:nvPr/>
        </p:nvPicPr>
        <p:blipFill>
          <a:blip r:embed="rId3"/>
          <a:stretch>
            <a:fillRect/>
          </a:stretch>
        </p:blipFill>
        <p:spPr>
          <a:xfrm>
            <a:off x="3962400" y="2051957"/>
            <a:ext cx="4419600" cy="3516086"/>
          </a:xfrm>
          <a:prstGeom prst="rect">
            <a:avLst/>
          </a:prstGeom>
        </p:spPr>
      </p:pic>
    </p:spTree>
    <p:extLst>
      <p:ext uri="{BB962C8B-B14F-4D97-AF65-F5344CB8AC3E}">
        <p14:creationId xmlns:p14="http://schemas.microsoft.com/office/powerpoint/2010/main" val="69001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Break</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www.youtube.com/watch?v=6M_bBOSV67Y&amp;feature=related</a:t>
            </a:r>
            <a:endParaRPr lang="en-US" dirty="0" smtClean="0"/>
          </a:p>
          <a:p>
            <a:endParaRPr lang="en-US" dirty="0"/>
          </a:p>
          <a:p>
            <a:r>
              <a:rPr lang="en-US" dirty="0">
                <a:hlinkClick r:id="rId3"/>
              </a:rPr>
              <a:t>http://</a:t>
            </a:r>
            <a:r>
              <a:rPr lang="en-US" dirty="0" smtClean="0">
                <a:hlinkClick r:id="rId3"/>
              </a:rPr>
              <a:t>www.youtube.com/watch?v=HOaZCkA8Zvk&amp;feature=related</a:t>
            </a:r>
            <a:endParaRPr lang="en-US" dirty="0" smtClean="0"/>
          </a:p>
          <a:p>
            <a:endParaRPr lang="en-US" dirty="0"/>
          </a:p>
          <a:p>
            <a:pPr marL="114300" indent="0">
              <a:buNone/>
            </a:pPr>
            <a:endParaRPr lang="en-US" dirty="0"/>
          </a:p>
        </p:txBody>
      </p:sp>
      <p:pic>
        <p:nvPicPr>
          <p:cNvPr id="4" name="Picture 3"/>
          <p:cNvPicPr>
            <a:picLocks noChangeAspect="1"/>
          </p:cNvPicPr>
          <p:nvPr/>
        </p:nvPicPr>
        <p:blipFill>
          <a:blip r:embed="rId4"/>
          <a:stretch>
            <a:fillRect/>
          </a:stretch>
        </p:blipFill>
        <p:spPr>
          <a:xfrm>
            <a:off x="1843087" y="3800475"/>
            <a:ext cx="4848225" cy="2828925"/>
          </a:xfrm>
          <a:prstGeom prst="rect">
            <a:avLst/>
          </a:prstGeom>
        </p:spPr>
      </p:pic>
    </p:spTree>
    <p:extLst>
      <p:ext uri="{BB962C8B-B14F-4D97-AF65-F5344CB8AC3E}">
        <p14:creationId xmlns:p14="http://schemas.microsoft.com/office/powerpoint/2010/main" val="1419135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620000" cy="1143000"/>
          </a:xfrm>
        </p:spPr>
        <p:txBody>
          <a:bodyPr/>
          <a:lstStyle/>
          <a:p>
            <a:r>
              <a:rPr lang="en-US" dirty="0" smtClean="0"/>
              <a:t>  Actor #12</a:t>
            </a:r>
            <a:endParaRPr lang="en-US" dirty="0"/>
          </a:p>
        </p:txBody>
      </p:sp>
      <p:sp>
        <p:nvSpPr>
          <p:cNvPr id="3" name="AutoShape 2" descr="https://fbcdn-sphotos-a.akamaihd.net/hphotos-ak-ash4/428893_422337184479301_1046958202_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09800"/>
            <a:ext cx="5715000" cy="3810000"/>
          </a:xfrm>
          <a:prstGeom prst="rect">
            <a:avLst/>
          </a:prstGeom>
        </p:spPr>
      </p:pic>
    </p:spTree>
    <p:extLst>
      <p:ext uri="{BB962C8B-B14F-4D97-AF65-F5344CB8AC3E}">
        <p14:creationId xmlns:p14="http://schemas.microsoft.com/office/powerpoint/2010/main" val="1894752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GI Bleed</a:t>
            </a:r>
            <a:endParaRPr lang="en-US" dirty="0"/>
          </a:p>
        </p:txBody>
      </p:sp>
      <p:sp>
        <p:nvSpPr>
          <p:cNvPr id="3" name="Content Placeholder 2"/>
          <p:cNvSpPr>
            <a:spLocks noGrp="1"/>
          </p:cNvSpPr>
          <p:nvPr>
            <p:ph idx="1"/>
          </p:nvPr>
        </p:nvSpPr>
        <p:spPr/>
        <p:txBody>
          <a:bodyPr/>
          <a:lstStyle/>
          <a:p>
            <a:r>
              <a:rPr lang="en-US" dirty="0" smtClean="0"/>
              <a:t>Upper- can be from PUD, CA, esophageal varices</a:t>
            </a:r>
          </a:p>
          <a:p>
            <a:pPr lvl="2"/>
            <a:r>
              <a:rPr lang="en-US" dirty="0" smtClean="0"/>
              <a:t>Bright red- arterial source and profuse, has not come into contact with gastric acid</a:t>
            </a:r>
          </a:p>
          <a:p>
            <a:pPr lvl="2"/>
            <a:r>
              <a:rPr lang="en-US" dirty="0" smtClean="0"/>
              <a:t>Coffee ground-blood in stomach for awhile</a:t>
            </a:r>
          </a:p>
          <a:p>
            <a:pPr lvl="2"/>
            <a:r>
              <a:rPr lang="en-US" dirty="0" smtClean="0"/>
              <a:t>Melena- black, tarry stools, slow upper GI bleed, longer passage of blood through intestines the darker the stool related to breakdown of Hbg and release of iron</a:t>
            </a:r>
          </a:p>
          <a:p>
            <a:pPr lvl="2"/>
            <a:endParaRPr lang="en-US" dirty="0"/>
          </a:p>
          <a:p>
            <a:r>
              <a:rPr lang="en-US" dirty="0" smtClean="0"/>
              <a:t>Lower- depending on location of bleed can be bright red, melena (black tarry), or maroon. Can be slow trickle to massive hemorrhage.  If an upper bleed is massive and brisk could  present with bright red blood per rectum. Colonoscopy. </a:t>
            </a:r>
          </a:p>
          <a:p>
            <a:pPr lvl="1"/>
            <a:r>
              <a:rPr lang="en-US" dirty="0" smtClean="0"/>
              <a:t>Caused by variety of issues such as inflammatory condition, cancer, diverticulosis, infection (salmonella) </a:t>
            </a:r>
          </a:p>
          <a:p>
            <a:endParaRPr lang="en-US" dirty="0" smtClean="0"/>
          </a:p>
        </p:txBody>
      </p:sp>
    </p:spTree>
    <p:extLst>
      <p:ext uri="{BB962C8B-B14F-4D97-AF65-F5344CB8AC3E}">
        <p14:creationId xmlns:p14="http://schemas.microsoft.com/office/powerpoint/2010/main" val="2515034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 </a:t>
            </a:r>
            <a:endParaRPr lang="en-US" dirty="0"/>
          </a:p>
        </p:txBody>
      </p:sp>
      <p:sp>
        <p:nvSpPr>
          <p:cNvPr id="3" name="Content Placeholder 2"/>
          <p:cNvSpPr>
            <a:spLocks noGrp="1"/>
          </p:cNvSpPr>
          <p:nvPr>
            <p:ph idx="1"/>
          </p:nvPr>
        </p:nvSpPr>
        <p:spPr/>
        <p:txBody>
          <a:bodyPr/>
          <a:lstStyle/>
          <a:p>
            <a:r>
              <a:rPr lang="en-US" dirty="0" smtClean="0"/>
              <a:t>What </a:t>
            </a:r>
            <a:r>
              <a:rPr lang="en-US" dirty="0"/>
              <a:t>labs will you monitor for? What nursing assessments will be your priority and why? What interventions </a:t>
            </a:r>
            <a:r>
              <a:rPr lang="en-US" dirty="0" smtClean="0"/>
              <a:t>will initiate ? </a:t>
            </a:r>
          </a:p>
          <a:p>
            <a:endParaRPr lang="en-US" dirty="0"/>
          </a:p>
          <a:p>
            <a:endParaRPr lang="en-US" dirty="0"/>
          </a:p>
          <a:p>
            <a:endParaRPr lang="en-US" dirty="0"/>
          </a:p>
        </p:txBody>
      </p:sp>
      <p:pic>
        <p:nvPicPr>
          <p:cNvPr id="4" name="Picture 2" descr="http://www.murrasaca.com/archivodeimagenes/diverticularbleed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38100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healthysimulation.com/wp-content/uploads/2011/0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040" y="3648075"/>
            <a:ext cx="33242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848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GI Bleed</a:t>
            </a:r>
            <a:endParaRPr lang="en-US" dirty="0"/>
          </a:p>
        </p:txBody>
      </p:sp>
      <p:sp>
        <p:nvSpPr>
          <p:cNvPr id="3" name="Content Placeholder 2"/>
          <p:cNvSpPr>
            <a:spLocks noGrp="1"/>
          </p:cNvSpPr>
          <p:nvPr>
            <p:ph idx="1"/>
          </p:nvPr>
        </p:nvSpPr>
        <p:spPr/>
        <p:txBody>
          <a:bodyPr/>
          <a:lstStyle/>
          <a:p>
            <a:r>
              <a:rPr lang="en-US" dirty="0" smtClean="0"/>
              <a:t>Monitor CBC, coag studies, and electrolytes. Monitor hemodynamic status, cardiovascular assessment, neurological assessment</a:t>
            </a:r>
          </a:p>
          <a:p>
            <a:r>
              <a:rPr lang="en-US" dirty="0" smtClean="0"/>
              <a:t>Initially IV fluid resuscitation with large bore IV access and what fluid? The blood loss and hemodynamic status determined.</a:t>
            </a:r>
          </a:p>
          <a:p>
            <a:r>
              <a:rPr lang="en-US" dirty="0" smtClean="0"/>
              <a:t>Various tx depending on problem/cause including surgery, epi injection at site (via colonoscopy). Worst case vasoconstrictive agents if unknown where bleed is and unstable.  </a:t>
            </a:r>
            <a:endParaRPr lang="en-US" dirty="0"/>
          </a:p>
        </p:txBody>
      </p:sp>
    </p:spTree>
    <p:extLst>
      <p:ext uri="{BB962C8B-B14F-4D97-AF65-F5344CB8AC3E}">
        <p14:creationId xmlns:p14="http://schemas.microsoft.com/office/powerpoint/2010/main" val="1564230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 bleed</a:t>
            </a:r>
            <a:endParaRPr lang="en-US" dirty="0"/>
          </a:p>
        </p:txBody>
      </p:sp>
      <p:pic>
        <p:nvPicPr>
          <p:cNvPr id="3074" name="Picture 2" descr="http://pedsinreview.aappublications.org/content/30/4/146/F1.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3895" y="1600200"/>
            <a:ext cx="536660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10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Appendicitis</a:t>
            </a:r>
            <a:endParaRPr lang="en-US" dirty="0"/>
          </a:p>
        </p:txBody>
      </p:sp>
      <p:pic>
        <p:nvPicPr>
          <p:cNvPr id="4" name="Picture 3"/>
          <p:cNvPicPr>
            <a:picLocks noChangeAspect="1"/>
          </p:cNvPicPr>
          <p:nvPr/>
        </p:nvPicPr>
        <p:blipFill>
          <a:blip r:embed="rId2"/>
          <a:stretch>
            <a:fillRect/>
          </a:stretch>
        </p:blipFill>
        <p:spPr>
          <a:xfrm>
            <a:off x="228600" y="3581400"/>
            <a:ext cx="7610475" cy="3124200"/>
          </a:xfrm>
          <a:prstGeom prst="rect">
            <a:avLst/>
          </a:prstGeom>
        </p:spPr>
      </p:pic>
      <p:pic>
        <p:nvPicPr>
          <p:cNvPr id="5" name="Picture 4"/>
          <p:cNvPicPr>
            <a:picLocks noChangeAspect="1"/>
          </p:cNvPicPr>
          <p:nvPr/>
        </p:nvPicPr>
        <p:blipFill>
          <a:blip r:embed="rId3"/>
          <a:stretch>
            <a:fillRect/>
          </a:stretch>
        </p:blipFill>
        <p:spPr>
          <a:xfrm>
            <a:off x="4267200" y="762000"/>
            <a:ext cx="3048000" cy="2286000"/>
          </a:xfrm>
          <a:prstGeom prst="rect">
            <a:avLst/>
          </a:prstGeom>
        </p:spPr>
      </p:pic>
    </p:spTree>
    <p:extLst>
      <p:ext uri="{BB962C8B-B14F-4D97-AF65-F5344CB8AC3E}">
        <p14:creationId xmlns:p14="http://schemas.microsoft.com/office/powerpoint/2010/main" val="13153078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t>
            </a:r>
            <a:endParaRPr lang="en-US" dirty="0"/>
          </a:p>
        </p:txBody>
      </p:sp>
      <p:sp>
        <p:nvSpPr>
          <p:cNvPr id="3" name="Content Placeholder 2"/>
          <p:cNvSpPr>
            <a:spLocks noGrp="1"/>
          </p:cNvSpPr>
          <p:nvPr>
            <p:ph idx="1"/>
          </p:nvPr>
        </p:nvSpPr>
        <p:spPr/>
        <p:txBody>
          <a:bodyPr/>
          <a:lstStyle/>
          <a:p>
            <a:r>
              <a:rPr lang="en-US" dirty="0"/>
              <a:t>A client presents to the emergency department with upper gastrointestinal bleeding and is in moderate distress. In planning care, what is the </a:t>
            </a:r>
            <a:r>
              <a:rPr lang="en-US" b="1" dirty="0" smtClean="0"/>
              <a:t>priority nursing</a:t>
            </a:r>
            <a:r>
              <a:rPr lang="en-US" dirty="0" smtClean="0"/>
              <a:t> </a:t>
            </a:r>
            <a:r>
              <a:rPr lang="en-US" dirty="0"/>
              <a:t>action for this client</a:t>
            </a:r>
            <a:r>
              <a:rPr lang="en-US" dirty="0" smtClean="0"/>
              <a:t>?</a:t>
            </a:r>
          </a:p>
          <a:p>
            <a:pPr marL="571500" indent="-457200">
              <a:buFont typeface="+mj-lt"/>
              <a:buAutoNum type="alphaUcPeriod"/>
            </a:pPr>
            <a:r>
              <a:rPr lang="en-US" dirty="0"/>
              <a:t>Assessment of vital </a:t>
            </a:r>
            <a:r>
              <a:rPr lang="en-US" dirty="0" smtClean="0"/>
              <a:t>signs</a:t>
            </a:r>
          </a:p>
          <a:p>
            <a:pPr marL="571500" indent="-457200">
              <a:buFont typeface="+mj-lt"/>
              <a:buAutoNum type="alphaUcPeriod"/>
            </a:pPr>
            <a:r>
              <a:rPr lang="en-US" dirty="0"/>
              <a:t>Completion of abdominal </a:t>
            </a:r>
            <a:r>
              <a:rPr lang="en-US" dirty="0" smtClean="0"/>
              <a:t>examination</a:t>
            </a:r>
          </a:p>
          <a:p>
            <a:pPr marL="571500" indent="-457200">
              <a:buFont typeface="+mj-lt"/>
              <a:buAutoNum type="alphaUcPeriod"/>
            </a:pPr>
            <a:r>
              <a:rPr lang="en-US" dirty="0"/>
              <a:t>Insertion of the prescribed nasogastric </a:t>
            </a:r>
            <a:r>
              <a:rPr lang="en-US" dirty="0" smtClean="0"/>
              <a:t>tube</a:t>
            </a:r>
          </a:p>
          <a:p>
            <a:pPr marL="571500" indent="-457200">
              <a:buFont typeface="+mj-lt"/>
              <a:buAutoNum type="alphaUcPeriod"/>
            </a:pPr>
            <a:r>
              <a:rPr lang="en-US" dirty="0"/>
              <a:t>Thorough investigation of precipitating events</a:t>
            </a:r>
          </a:p>
        </p:txBody>
      </p:sp>
    </p:spTree>
    <p:extLst>
      <p:ext uri="{BB962C8B-B14F-4D97-AF65-F5344CB8AC3E}">
        <p14:creationId xmlns:p14="http://schemas.microsoft.com/office/powerpoint/2010/main" val="510823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sp>
        <p:nvSpPr>
          <p:cNvPr id="3" name="Content Placeholder 2"/>
          <p:cNvSpPr>
            <a:spLocks noGrp="1"/>
          </p:cNvSpPr>
          <p:nvPr>
            <p:ph idx="1"/>
          </p:nvPr>
        </p:nvSpPr>
        <p:spPr/>
        <p:txBody>
          <a:bodyPr/>
          <a:lstStyle/>
          <a:p>
            <a:r>
              <a:rPr lang="en-US" dirty="0" smtClean="0"/>
              <a:t>A. VS</a:t>
            </a:r>
          </a:p>
          <a:p>
            <a:r>
              <a:rPr lang="en-US" dirty="0"/>
              <a:t>The priority nursing action is to assess the vital signs. This would indicate the amount of blood loss that has occurred and provide a baseline by which to monitor the progress of treatment. The client may be unable to provide subjective data until the immediate physical needs are met. Although an abdominal examination and an assessment of the precipitating events may be necessary, these actions are not the priority. Insertion of a nasogastric tube is not the priority; in addition, the vital signs should be checked before performing this procedure.</a:t>
            </a:r>
          </a:p>
        </p:txBody>
      </p:sp>
    </p:spTree>
    <p:extLst>
      <p:ext uri="{BB962C8B-B14F-4D97-AF65-F5344CB8AC3E}">
        <p14:creationId xmlns:p14="http://schemas.microsoft.com/office/powerpoint/2010/main" val="384243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GI assessment</a:t>
            </a:r>
            <a:endParaRPr lang="en-US" dirty="0"/>
          </a:p>
        </p:txBody>
      </p:sp>
      <p:sp>
        <p:nvSpPr>
          <p:cNvPr id="3" name="Content Placeholder 2"/>
          <p:cNvSpPr>
            <a:spLocks noGrp="1"/>
          </p:cNvSpPr>
          <p:nvPr>
            <p:ph idx="1"/>
          </p:nvPr>
        </p:nvSpPr>
        <p:spPr/>
        <p:txBody>
          <a:bodyPr/>
          <a:lstStyle/>
          <a:p>
            <a:r>
              <a:rPr lang="en-US" dirty="0" smtClean="0"/>
              <a:t>This includes what? What labs are important? What are patient priorities? How can the GI system affect other systems? </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040062"/>
            <a:ext cx="4762500" cy="3543300"/>
          </a:xfrm>
          <a:prstGeom prst="rect">
            <a:avLst/>
          </a:prstGeom>
        </p:spPr>
      </p:pic>
    </p:spTree>
    <p:extLst>
      <p:ext uri="{BB962C8B-B14F-4D97-AF65-F5344CB8AC3E}">
        <p14:creationId xmlns:p14="http://schemas.microsoft.com/office/powerpoint/2010/main" val="1450676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Are You Stressed?</a:t>
            </a:r>
            <a:endParaRPr lang="en-US" dirty="0"/>
          </a:p>
        </p:txBody>
      </p:sp>
      <p:sp>
        <p:nvSpPr>
          <p:cNvPr id="4" name="Content Placeholder 3"/>
          <p:cNvSpPr>
            <a:spLocks noGrp="1"/>
          </p:cNvSpPr>
          <p:nvPr>
            <p:ph idx="1"/>
          </p:nvPr>
        </p:nvSpPr>
        <p:spPr/>
        <p:txBody>
          <a:bodyPr/>
          <a:lstStyle/>
          <a:p>
            <a:r>
              <a:rPr lang="en-US" dirty="0"/>
              <a:t>Study done at GBC</a:t>
            </a:r>
            <a:r>
              <a:rPr lang="en-US" dirty="0" smtClean="0"/>
              <a:t>. The picture shows 2 dolphins. </a:t>
            </a:r>
            <a:endParaRPr lang="en-US" dirty="0"/>
          </a:p>
          <a:p>
            <a:r>
              <a:rPr lang="en-US" dirty="0"/>
              <a:t>Those who were experiencing stress saw a difference between the two dolphins.</a:t>
            </a:r>
          </a:p>
          <a:p>
            <a:r>
              <a:rPr lang="en-US" dirty="0"/>
              <a:t>Those who were NOT experiencing stress saw no difference between the two dolphins. </a:t>
            </a:r>
          </a:p>
          <a:p>
            <a:r>
              <a:rPr lang="en-US" dirty="0"/>
              <a:t>Use this as a guide during each semester to determine if YOU are stressed. </a:t>
            </a:r>
          </a:p>
          <a:p>
            <a:endParaRPr lang="en-US" dirty="0"/>
          </a:p>
        </p:txBody>
      </p:sp>
    </p:spTree>
    <p:extLst>
      <p:ext uri="{BB962C8B-B14F-4D97-AF65-F5344CB8AC3E}">
        <p14:creationId xmlns:p14="http://schemas.microsoft.com/office/powerpoint/2010/main" val="16415172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1295400"/>
            <a:ext cx="5334462" cy="4663844"/>
          </a:xfrm>
          <a:prstGeom prst="rect">
            <a:avLst/>
          </a:prstGeom>
        </p:spPr>
      </p:pic>
    </p:spTree>
    <p:extLst>
      <p:ext uri="{BB962C8B-B14F-4D97-AF65-F5344CB8AC3E}">
        <p14:creationId xmlns:p14="http://schemas.microsoft.com/office/powerpoint/2010/main" val="32813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t>
            </a:r>
            <a:endParaRPr lang="en-US" dirty="0"/>
          </a:p>
        </p:txBody>
      </p:sp>
      <p:sp>
        <p:nvSpPr>
          <p:cNvPr id="4" name="Content Placeholder 3"/>
          <p:cNvSpPr>
            <a:spLocks noGrp="1"/>
          </p:cNvSpPr>
          <p:nvPr>
            <p:ph idx="1"/>
          </p:nvPr>
        </p:nvSpPr>
        <p:spPr/>
        <p:txBody>
          <a:bodyPr/>
          <a:lstStyle/>
          <a:p>
            <a:r>
              <a:rPr lang="en-US" dirty="0"/>
              <a:t>The nurse is monitoring a client admitted to the hospital with a diagnosis of appendicitis who is scheduled for surgery in 2 hours. The client begins to complain of increased abdominal pain and begins to vomit. On assessment, the nurse notes that the abdomen is distended and bowel sounds are diminished. Which is the </a:t>
            </a:r>
            <a:r>
              <a:rPr lang="en-US" b="1" dirty="0"/>
              <a:t>most appropriate</a:t>
            </a:r>
            <a:r>
              <a:rPr lang="en-US" dirty="0"/>
              <a:t> nursing intervention</a:t>
            </a:r>
            <a:r>
              <a:rPr lang="en-US" dirty="0" smtClean="0"/>
              <a:t>?</a:t>
            </a:r>
          </a:p>
          <a:p>
            <a:pPr marL="571500" indent="-457200">
              <a:buFont typeface="+mj-lt"/>
              <a:buAutoNum type="alphaUcPeriod"/>
            </a:pPr>
            <a:r>
              <a:rPr lang="en-US" dirty="0"/>
              <a:t>Notify the health care provider (HCP</a:t>
            </a:r>
            <a:r>
              <a:rPr lang="en-US" dirty="0" smtClean="0"/>
              <a:t>).</a:t>
            </a:r>
          </a:p>
          <a:p>
            <a:pPr marL="571500" indent="-457200">
              <a:buFont typeface="+mj-lt"/>
              <a:buAutoNum type="alphaUcPeriod"/>
            </a:pPr>
            <a:r>
              <a:rPr lang="en-US" dirty="0"/>
              <a:t>Administer the prescribed pain medication</a:t>
            </a:r>
            <a:r>
              <a:rPr lang="en-US" dirty="0" smtClean="0"/>
              <a:t>.</a:t>
            </a:r>
          </a:p>
          <a:p>
            <a:pPr marL="571500" indent="-457200">
              <a:buFont typeface="+mj-lt"/>
              <a:buAutoNum type="alphaUcPeriod"/>
            </a:pPr>
            <a:r>
              <a:rPr lang="en-US" dirty="0"/>
              <a:t>Call and ask the operating room team to perform the surgery as soon as possible</a:t>
            </a:r>
            <a:r>
              <a:rPr lang="en-US" dirty="0" smtClean="0"/>
              <a:t>.</a:t>
            </a:r>
          </a:p>
          <a:p>
            <a:pPr marL="571500" indent="-457200">
              <a:buFont typeface="+mj-lt"/>
              <a:buAutoNum type="alphaUcPeriod"/>
            </a:pPr>
            <a:r>
              <a:rPr lang="en-US" dirty="0"/>
              <a:t>Reposition the client and apply a heating pad on the warm setting to the client's abdomen.</a:t>
            </a:r>
            <a:endParaRPr lang="en-US" dirty="0" smtClean="0"/>
          </a:p>
          <a:p>
            <a:endParaRPr lang="en-US" dirty="0"/>
          </a:p>
        </p:txBody>
      </p:sp>
    </p:spTree>
    <p:extLst>
      <p:ext uri="{BB962C8B-B14F-4D97-AF65-F5344CB8AC3E}">
        <p14:creationId xmlns:p14="http://schemas.microsoft.com/office/powerpoint/2010/main" val="145586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sp>
        <p:nvSpPr>
          <p:cNvPr id="3" name="Content Placeholder 2"/>
          <p:cNvSpPr>
            <a:spLocks noGrp="1"/>
          </p:cNvSpPr>
          <p:nvPr>
            <p:ph idx="1"/>
          </p:nvPr>
        </p:nvSpPr>
        <p:spPr/>
        <p:txBody>
          <a:bodyPr/>
          <a:lstStyle/>
          <a:p>
            <a:r>
              <a:rPr lang="en-US" dirty="0"/>
              <a:t>Notify the health care provider (HCP).</a:t>
            </a:r>
          </a:p>
          <a:p>
            <a:r>
              <a:rPr lang="en-US" dirty="0"/>
              <a:t>On the basis of the signs and symptoms presented in the question, the nurse should suspect peritonitis and notify the HCP. Administering pain medication is not an appropriate intervention. Heat should never be applied to the abdomen of a client with suspected appendicitis because of the risk of rupture. Scheduling surgical time is not within the scope of nursing practice, although the HCP probably would perform the surgery earlier than the prescheduled time.</a:t>
            </a:r>
          </a:p>
        </p:txBody>
      </p:sp>
    </p:spTree>
    <p:extLst>
      <p:ext uri="{BB962C8B-B14F-4D97-AF65-F5344CB8AC3E}">
        <p14:creationId xmlns:p14="http://schemas.microsoft.com/office/powerpoint/2010/main" val="3440915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1357</TotalTime>
  <Words>3711</Words>
  <Application>Microsoft Office PowerPoint</Application>
  <PresentationFormat>On-screen Show (4:3)</PresentationFormat>
  <Paragraphs>309</Paragraphs>
  <Slides>74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Cambria</vt:lpstr>
      <vt:lpstr>Adjacency</vt:lpstr>
      <vt:lpstr>GI System</vt:lpstr>
      <vt:lpstr>Actor #1</vt:lpstr>
      <vt:lpstr>Appendicitis-Underlying cause/pathophysiology </vt:lpstr>
      <vt:lpstr>Appendicitis- Underlying cause/pathophysiology </vt:lpstr>
      <vt:lpstr>Appendicitis</vt:lpstr>
      <vt:lpstr>Appendicitis </vt:lpstr>
      <vt:lpstr>Appendicitis</vt:lpstr>
      <vt:lpstr>Q</vt:lpstr>
      <vt:lpstr>A</vt:lpstr>
      <vt:lpstr>Q</vt:lpstr>
      <vt:lpstr>A</vt:lpstr>
      <vt:lpstr>Q </vt:lpstr>
      <vt:lpstr>A </vt:lpstr>
      <vt:lpstr>Actor #2</vt:lpstr>
      <vt:lpstr>Abdominal Trauma-underlying cause/pathophysiology</vt:lpstr>
      <vt:lpstr>Priorities</vt:lpstr>
      <vt:lpstr>Abdominal Trauma</vt:lpstr>
      <vt:lpstr>Abdominal Trauma</vt:lpstr>
      <vt:lpstr>Actor #3</vt:lpstr>
      <vt:lpstr>IBS- pathophysiology</vt:lpstr>
      <vt:lpstr>IBS</vt:lpstr>
      <vt:lpstr>IBS</vt:lpstr>
      <vt:lpstr>Actor #4 and #5</vt:lpstr>
      <vt:lpstr>Inflammatory Bowel Disease</vt:lpstr>
      <vt:lpstr>Inflammatory Bowel Disease</vt:lpstr>
      <vt:lpstr>Inflammatory Bowel Disease</vt:lpstr>
      <vt:lpstr>Inflammatory Bowel Disease</vt:lpstr>
      <vt:lpstr>IBD Interventions</vt:lpstr>
      <vt:lpstr>IBD Interventions</vt:lpstr>
      <vt:lpstr>IBD</vt:lpstr>
      <vt:lpstr>Q</vt:lpstr>
      <vt:lpstr>A</vt:lpstr>
      <vt:lpstr>Q</vt:lpstr>
      <vt:lpstr>A</vt:lpstr>
      <vt:lpstr>Q </vt:lpstr>
      <vt:lpstr>A </vt:lpstr>
      <vt:lpstr>Story Time</vt:lpstr>
      <vt:lpstr>Actor #6</vt:lpstr>
      <vt:lpstr>Intestinal obstruction</vt:lpstr>
      <vt:lpstr>Intestinal obstruction</vt:lpstr>
      <vt:lpstr>Obstruction </vt:lpstr>
      <vt:lpstr>Obstruction</vt:lpstr>
      <vt:lpstr>Obstruction</vt:lpstr>
      <vt:lpstr>Actor #7</vt:lpstr>
      <vt:lpstr>Peritonitis</vt:lpstr>
      <vt:lpstr>Peritonitis</vt:lpstr>
      <vt:lpstr>Peritonitis</vt:lpstr>
      <vt:lpstr>Actor #8</vt:lpstr>
      <vt:lpstr>Colorectal Cancer</vt:lpstr>
      <vt:lpstr>Colorectal Cancer</vt:lpstr>
      <vt:lpstr>Actor #9</vt:lpstr>
      <vt:lpstr>Diverticulitis</vt:lpstr>
      <vt:lpstr>Diverticulitis</vt:lpstr>
      <vt:lpstr>Diverticulitis</vt:lpstr>
      <vt:lpstr>Q </vt:lpstr>
      <vt:lpstr>A </vt:lpstr>
      <vt:lpstr>Actor #10</vt:lpstr>
      <vt:lpstr>Food Poisoning</vt:lpstr>
      <vt:lpstr>Food Poisoning</vt:lpstr>
      <vt:lpstr>Actor #11</vt:lpstr>
      <vt:lpstr>Gastroenteritis</vt:lpstr>
      <vt:lpstr>Gastroenteritis </vt:lpstr>
      <vt:lpstr>Gastroenteritis</vt:lpstr>
      <vt:lpstr>Commercial Break</vt:lpstr>
      <vt:lpstr>  Actor #12</vt:lpstr>
      <vt:lpstr>Lower GI Bleed</vt:lpstr>
      <vt:lpstr>Nursing Management </vt:lpstr>
      <vt:lpstr>Lower GI Bleed</vt:lpstr>
      <vt:lpstr>GI bleed</vt:lpstr>
      <vt:lpstr>Q</vt:lpstr>
      <vt:lpstr>A</vt:lpstr>
      <vt:lpstr>Overall GI assessment</vt:lpstr>
      <vt:lpstr>Are You Stressed?</vt:lpstr>
      <vt:lpstr>PowerPoint Presentation</vt:lpstr>
    </vt:vector>
  </TitlesOfParts>
  <Company>Great Basin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System</dc:title>
  <dc:creator>GBC</dc:creator>
  <cp:lastModifiedBy>Great Basin College</cp:lastModifiedBy>
  <cp:revision>121</cp:revision>
  <dcterms:created xsi:type="dcterms:W3CDTF">2011-10-25T20:31:02Z</dcterms:created>
  <dcterms:modified xsi:type="dcterms:W3CDTF">2017-11-01T15:41:48Z</dcterms:modified>
</cp:coreProperties>
</file>