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7" r:id="rId3"/>
    <p:sldId id="262" r:id="rId4"/>
    <p:sldId id="260" r:id="rId5"/>
    <p:sldId id="263" r:id="rId6"/>
    <p:sldId id="264" r:id="rId7"/>
    <p:sldId id="261" r:id="rId8"/>
    <p:sldId id="265" r:id="rId9"/>
    <p:sldId id="266" r:id="rId10"/>
    <p:sldId id="273" r:id="rId11"/>
    <p:sldId id="268" r:id="rId12"/>
    <p:sldId id="288" r:id="rId13"/>
    <p:sldId id="287" r:id="rId14"/>
    <p:sldId id="274" r:id="rId15"/>
    <p:sldId id="270" r:id="rId16"/>
    <p:sldId id="275" r:id="rId17"/>
    <p:sldId id="278" r:id="rId18"/>
    <p:sldId id="285" r:id="rId19"/>
    <p:sldId id="289" r:id="rId20"/>
    <p:sldId id="276" r:id="rId21"/>
    <p:sldId id="279" r:id="rId22"/>
    <p:sldId id="281" r:id="rId23"/>
    <p:sldId id="258" r:id="rId24"/>
    <p:sldId id="282" r:id="rId25"/>
    <p:sldId id="280" r:id="rId26"/>
    <p:sldId id="284" r:id="rId27"/>
    <p:sldId id="286" r:id="rId28"/>
    <p:sldId id="277" r:id="rId29"/>
    <p:sldId id="283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BXlrb8Xmk" TargetMode="External"/><Relationship Id="rId2" Type="http://schemas.openxmlformats.org/officeDocument/2006/relationships/hyperlink" Target="https://www.youtube.com/watch?v=MP-Q6fwhFW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Inflammation of the Liver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*Caused by drugs, herbs, alcohol, chemicals, autoimmune diseases, metabolic abnormalities,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Viruses (Viral Hepatitis – A, B, C, D, E)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Liver becomes enlarged and congested with inflammatory cells, lymphocytes, and fluid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RUQ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Liver’s normal lobular pattern becomes distorted as a result of widespread inflammation, necrosis, and hepatocellular regeneration.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Liver’s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normal lobular pattern becomes distorted as a result of widespread inflammation, necrosis, and hepatocellular regeneration interfering with the blood flow into the hepatic lobules. Edema of liver’s bile channels results in obstructive jaundice.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 Facts: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92" y="1826260"/>
            <a:ext cx="11843408" cy="48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signs/ symptoms?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968750"/>
            <a:ext cx="4427220" cy="4295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Flu like symptoms (HAV)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Anorexia, nausea,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Diarrhea or constipation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grade-fever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RUQ pain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Pruritis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32036" y="1879540"/>
            <a:ext cx="52968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Dark urine with light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colored stool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Lethargy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Malaise, fatigue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Jaundice (changes in skin color or sclera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Hepatomegaly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Splenomegaly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75985"/>
            <a:ext cx="10196676" cy="3718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ALT, AST , serum bilirubin, PT/INR 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sparingly to rest liver. 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HBC antiviral drugs used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to avoid all medications including OTC drugs (esp. Tylenol) unless prescribed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856885"/>
            <a:ext cx="10828020" cy="4505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Psychosocial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stigma associated with hepatitis, guilt about past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afraid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spreading virus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getting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vague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depression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(Periods of rest alternating with periods of activity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Gradually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ambulation as tolerated to activity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Diet: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balanced diet with high carbohydrates and calories with moderate amounts of fat and protein. Vitamin Supplements. Small frequent meals. No alcohol. </a:t>
            </a:r>
          </a:p>
        </p:txBody>
      </p:sp>
    </p:spTree>
    <p:extLst>
      <p:ext uri="{BB962C8B-B14F-4D97-AF65-F5344CB8AC3E}">
        <p14:creationId xmlns:p14="http://schemas.microsoft.com/office/powerpoint/2010/main" val="1650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9" y="1213564"/>
            <a:ext cx="5673505" cy="3784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3200" y="1413162"/>
            <a:ext cx="49911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 healthy adult liver (left) weighs about 3 pounds. A liver damaged by alcoholism shows a buildup of fatty tissue (middle). A liver with cirrhosis is enlarged and swollen (right). </a:t>
            </a:r>
          </a:p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Glauberman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/Photo Researchers, Inc.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6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Steatosis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“Fatty Liver”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5" y="1845734"/>
            <a:ext cx="10375095" cy="4298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 of fats in and around the hepatic cells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Alcohol abuse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Nonalcoholic fatty liver disease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Elevated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lipids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underlying cause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Weight loss, glucose control, and aggressive treatment through lipid lowering agents</a:t>
            </a:r>
          </a:p>
        </p:txBody>
      </p:sp>
    </p:spTree>
    <p:extLst>
      <p:ext uri="{BB962C8B-B14F-4D97-AF65-F5344CB8AC3E}">
        <p14:creationId xmlns:p14="http://schemas.microsoft.com/office/powerpoint/2010/main" val="27860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33" y="1845734"/>
            <a:ext cx="7678420" cy="402336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causes: Chronic Hepatitis C Infection and alcohol-induced liver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Widespread fibrotic bands of connective tissue that change the liver’s normal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Inflammation = degeneration and destruction of hepatocytes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Hepatocytes attempt to regenerate, but the regenerative process is disorganized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253" y="3298614"/>
            <a:ext cx="3438972" cy="24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clinical manifestations may you see?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026" y="1868036"/>
            <a:ext cx="3686593" cy="4298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Jaundice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Light/ clay colored stools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Hepatomegaly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Skin Lesions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Hematologic problems (Anemia)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Ascites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Esophageal Varices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7619" y="1868036"/>
            <a:ext cx="5452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Fector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hepaticus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Asterixis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Hepatorenal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Hepatic encephalopathy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Biliary obstruction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Risk for spontaneous bacterial peritonitis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Nutritional Therapy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30" y="1909234"/>
            <a:ext cx="10248900" cy="43899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 carbs, moderate to low levels of fat, moderate protein (Except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recurrent hepatic encephalopathy)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3000 calories/day for patients without complications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cessation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common and serious concern in alcoholic cirrhosis (need for protein)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sodium (1-2 g)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Nutritional Therapy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45734"/>
            <a:ext cx="10236200" cy="43899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(Ensure, Boost,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multivitamins)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excessive vitamins that may be toxic to the liver (fat-soluble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vitamins, niacin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iron supplements)</a:t>
            </a:r>
          </a:p>
          <a:p>
            <a:pPr marL="0" lv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Tylenol, No NSAIDS</a:t>
            </a:r>
          </a:p>
          <a:p>
            <a:pPr marL="0" lv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Oral hygiene/ care before meals may improve taste sensation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4944"/>
            <a:ext cx="10058400" cy="237035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cause of hepatitis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A, B, C, D, 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Vary in Mode of Transmission/ Prevention (as well as onset and duration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period)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**Lewis Table 44-1 p. 1007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4471639"/>
            <a:ext cx="1005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Name the Type of Hepatitis: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Jaundice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052" y="2096622"/>
            <a:ext cx="5139373" cy="3755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220" y="2262731"/>
            <a:ext cx="2617183" cy="3480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42" y="1988560"/>
            <a:ext cx="1902117" cy="190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41" y="4141877"/>
            <a:ext cx="1902117" cy="18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Lesions			          </a:t>
            </a:r>
            <a:r>
              <a:rPr lang="en-US" dirty="0" err="1" smtClean="0"/>
              <a:t>Pruritis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224" y="3838674"/>
            <a:ext cx="2726690" cy="2281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27" y="3838674"/>
            <a:ext cx="2164080" cy="2281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807349"/>
            <a:ext cx="6764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Spider </a:t>
            </a:r>
            <a:r>
              <a:rPr lang="en-US" sz="2400" dirty="0" err="1" smtClean="0"/>
              <a:t>Angiomas</a:t>
            </a:r>
            <a:r>
              <a:rPr lang="en-US" sz="2400" dirty="0" smtClean="0"/>
              <a:t> – on </a:t>
            </a:r>
            <a:r>
              <a:rPr lang="en-US" sz="2400" dirty="0"/>
              <a:t>the nose, cheeks, upper trunk, neck, and </a:t>
            </a:r>
            <a:r>
              <a:rPr lang="en-US" sz="2400" dirty="0" smtClean="0"/>
              <a:t>shoulders</a:t>
            </a:r>
            <a:r>
              <a:rPr lang="en-US" sz="2400" dirty="0" smtClean="0"/>
              <a:t>, </a:t>
            </a:r>
            <a:r>
              <a:rPr lang="en-US" sz="2400" dirty="0" smtClean="0"/>
              <a:t>Palmer erythema, </a:t>
            </a:r>
            <a:r>
              <a:rPr lang="en-US" sz="2400" dirty="0" err="1" smtClean="0"/>
              <a:t>Petechiae</a:t>
            </a:r>
            <a:endParaRPr lang="en-US" sz="2400" dirty="0"/>
          </a:p>
          <a:p>
            <a:r>
              <a:rPr lang="en-US" sz="2400" dirty="0" smtClean="0"/>
              <a:t>*Attributed </a:t>
            </a:r>
            <a:r>
              <a:rPr lang="en-US" sz="2400" dirty="0" smtClean="0"/>
              <a:t>to an increase in circulating estrogen as a result of damaged liver’s inability to metabolize steroids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62900" y="1818521"/>
            <a:ext cx="3294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Itching of skin – secondary to collection of bile salts</a:t>
            </a:r>
          </a:p>
          <a:p>
            <a:endParaRPr lang="en-US" sz="2400" dirty="0"/>
          </a:p>
          <a:p>
            <a:r>
              <a:rPr lang="en-US" sz="2400" dirty="0" smtClean="0"/>
              <a:t>Dry skin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07" y="3838674"/>
            <a:ext cx="2947988" cy="2281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195" y="3838674"/>
            <a:ext cx="3023986" cy="22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Portal Hypertension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54" y="1845734"/>
            <a:ext cx="6117838" cy="45216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changes in liver = compression and destruction of the portal and hepatic veins causing obstruction to the normal flow of blood through the portal system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&gt; 5mmHG - blood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backs into the spleen causing splenomegaly.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esophagus, stomach, intestine, and rectum become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dilated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 selective Beta-Blockers (propranolol) reduce portal hypertension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238" y="2018371"/>
            <a:ext cx="5160762" cy="38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Esophageal Varices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653" y="2291483"/>
            <a:ext cx="3235701" cy="260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68" y="2431267"/>
            <a:ext cx="3374188" cy="2245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80" y="2291483"/>
            <a:ext cx="2506213" cy="2323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6598" y="4955044"/>
            <a:ext cx="98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Collateral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circulation and dilation of veins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*Bleeding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63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nursing considerations for patients with esophageal varices?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 of bleeding and hemorrhage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EGD screening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Bleeding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sclerotherapy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banding (endoscopic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variceal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ligation), balloon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tamponade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with bleeding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varicies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*Maintain Airway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of IV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terlipressin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(synthetic vasopressin)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octreotide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vasopressin 	to stop 	bleeding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of PRBCs, FFP, albumin, platelets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– avoid alcohol and NSAIDS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Labs – H/H, INR, PTT</a:t>
            </a:r>
          </a:p>
        </p:txBody>
      </p:sp>
    </p:spTree>
    <p:extLst>
      <p:ext uri="{BB962C8B-B14F-4D97-AF65-F5344CB8AC3E}">
        <p14:creationId xmlns:p14="http://schemas.microsoft.com/office/powerpoint/2010/main" val="22545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462" y="3188117"/>
            <a:ext cx="2263741" cy="2775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39" y="1909646"/>
            <a:ext cx="2124529" cy="3269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1375" y="2232601"/>
            <a:ext cx="6420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 of fluid in the peritoneal cavity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Fluid shifts from the vascular system into the abdomen “third spacing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Massive ascites = renal vasoconstriction and activation of the renin-angiotensin system resulting in sodium and water retention which leads to more ascites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35" y="59436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Ascites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635" y="1826260"/>
            <a:ext cx="10787690" cy="39274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– Sodium restriction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– abdominal girth, daily weights, I’s &amp; O’s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– Combination therapy 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 sparing – spironolactone (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aldactone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Loop diuretic – furosemide (Lasix)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Albumin infusion - help maintain intravascular volume and adequate urine output by increasing plasma colloid osmotic pressure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869" y="869794"/>
            <a:ext cx="10163221" cy="504840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Paracentesis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(needle puncture in abdominal cavity) – remove ascetic fluid (or test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spontaneous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peritonitis)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for patients with impaired respiration or abdominal pain caused by severe ascites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patient void immediately before to avoid puncture to the bladder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monitor for hypovolemia and electrolyte imbalances, observe dressing for leaking/ bleeding</a:t>
            </a:r>
          </a:p>
          <a:p>
            <a:pPr marL="201168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Transjugular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intrahepatic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portosystemic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shunt (TIPS)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Hepatic Encephalopathy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2745"/>
            <a:ext cx="5748020" cy="40233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www.youtube.com/watch?v=MP-Q6fwhFWE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www.youtube.com/watch?v=NQBXlrb8Xmk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Asterixis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“Liver flap” – flapping tremors, when patient is asked to hold their arms and hands stretched out, the patient is unable to hold this position and performs a series of rapid flexion and extension movements.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Peripheral neuropathy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6017" y="1854200"/>
            <a:ext cx="4951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Management: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ammonia formation (In intestines)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Lactulose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Antibiotics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Rifaximin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Restrict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 for acute flare ups.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(Otherwise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cirrhosis patients need overall good nutrition, including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190500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lab findings </a:t>
            </a:r>
            <a:r>
              <a:rPr lang="en-US" dirty="0" smtClean="0"/>
              <a:t>are pertinent with Cirrhosis/ what might </a:t>
            </a:r>
            <a:r>
              <a:rPr lang="en-US" dirty="0" smtClean="0"/>
              <a:t>you </a:t>
            </a:r>
            <a:r>
              <a:rPr lang="en-US" dirty="0" smtClean="0"/>
              <a:t>expect to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905" y="1870307"/>
            <a:ext cx="4209895" cy="423839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LABS: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↑ AST &amp; ↑ ALT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LDH, ↑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(prolonged) PT/INR (due to liver decreases in production of prothrombin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platelets (thrombocytopenia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↓ H/H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195433"/>
            <a:ext cx="5588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↑ ammonia (advanced liver disease)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↓ albumin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↑ serum creatinine (in patients with deteriorating kidney function associated with liver disease)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Dilutional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hyponatremia may occur in patients with ascites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714" y="2096751"/>
            <a:ext cx="2847975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623" y="2096751"/>
            <a:ext cx="3808475" cy="3422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881" y="2096751"/>
            <a:ext cx="249555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43" y="4097849"/>
            <a:ext cx="695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Transmitted by Fecal-Oral route by person to person contact or by consuming contaminated food or water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5047952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*Wash hands!! Before eating and after going to </a:t>
            </a:r>
            <a:r>
              <a:rPr lang="en-US" sz="2400" dirty="0" smtClean="0"/>
              <a:t>bathroom. Maintain </a:t>
            </a:r>
            <a:r>
              <a:rPr lang="en-US" sz="2400" dirty="0" smtClean="0"/>
              <a:t>sanitary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3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049520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		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23" y="2234149"/>
            <a:ext cx="2514600" cy="18192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1924" y="2546397"/>
            <a:ext cx="3385999" cy="2154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24" y="1982538"/>
            <a:ext cx="3115326" cy="1463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445705"/>
            <a:ext cx="2438611" cy="1835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4823" y="4701124"/>
            <a:ext cx="642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*Drink water treated by purification system</a:t>
            </a:r>
          </a:p>
          <a:p>
            <a:r>
              <a:rPr lang="en-US" sz="2400" dirty="0" smtClean="0"/>
              <a:t>  Do not consume shellfish caught in contaminated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1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3603"/>
            <a:ext cx="10058400" cy="19104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infection only when HBV is present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0269"/>
            <a:ext cx="4050075" cy="164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13" y="1840270"/>
            <a:ext cx="2143125" cy="1543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01" y="2094447"/>
            <a:ext cx="2077079" cy="2773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6355" y="3384123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share needles for injection, body piercing, or tattoos</a:t>
            </a:r>
          </a:p>
          <a:p>
            <a:r>
              <a:rPr lang="en-US" sz="2400" dirty="0" smtClean="0"/>
              <a:t>Do not share razors, nail clippers, toothbrushes, or </a:t>
            </a:r>
            <a:r>
              <a:rPr lang="en-US" sz="2400" dirty="0" err="1" smtClean="0"/>
              <a:t>waterpiks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 syringe, one needle, one time</a:t>
            </a:r>
          </a:p>
          <a:p>
            <a:r>
              <a:rPr lang="en-US" sz="2400" dirty="0" smtClean="0"/>
              <a:t>Do not recap needles! Activate safety device correctly!</a:t>
            </a:r>
          </a:p>
          <a:p>
            <a:endParaRPr lang="en-US" sz="2400" dirty="0"/>
          </a:p>
          <a:p>
            <a:r>
              <a:rPr lang="en-US" sz="2400" dirty="0" smtClean="0"/>
              <a:t>*Exposure risk for those that received a blood transfusion in the U.S. before 1992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5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654" y="2409824"/>
            <a:ext cx="3265884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92" y="2676524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658" y="4963991"/>
            <a:ext cx="478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over cuts and sores with bandages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131" y="2676524"/>
            <a:ext cx="3437450" cy="22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6844"/>
            <a:ext cx="5029200" cy="2568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23" y="1906844"/>
            <a:ext cx="2728795" cy="4187585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 flipH="1">
            <a:off x="647698" y="4645190"/>
            <a:ext cx="6997701" cy="908897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traveling to non-industrialized countries drink only bottled water.</a:t>
            </a:r>
          </a:p>
          <a:p>
            <a:r>
              <a:rPr lang="en-US" sz="2400" dirty="0" smtClean="0"/>
              <a:t>Avoid food washed or prepared with tap water, such as raw vegetables, fruits, and soups.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7754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0" y="1781404"/>
            <a:ext cx="4356100" cy="456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66" y="1947514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960" y="3994367"/>
            <a:ext cx="4922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 condom during sexual intercourse or abstain from this activity</a:t>
            </a:r>
          </a:p>
          <a:p>
            <a:r>
              <a:rPr lang="en-US" sz="2400" dirty="0" smtClean="0"/>
              <a:t>Discuss risks with patients who have multiple partners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76141" y="2099923"/>
            <a:ext cx="194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Sexual Intercourse with multiple </a:t>
            </a:r>
            <a:r>
              <a:rPr lang="en-US" sz="2400" dirty="0" smtClean="0"/>
              <a:t>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4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700" y="2743200"/>
            <a:ext cx="3340166" cy="250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680" y="2055614"/>
            <a:ext cx="466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 through Vaccination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0" y="2905720"/>
            <a:ext cx="483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should receive a Hepatitis A vaccine?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26480" y="4333796"/>
            <a:ext cx="520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should receive a Hepatitis B vaccine?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5592</TotalTime>
  <Words>1269</Words>
  <Application>Microsoft Office PowerPoint</Application>
  <PresentationFormat>Widescreen</PresentationFormat>
  <Paragraphs>195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Retrospect</vt:lpstr>
      <vt:lpstr>Hepatitis - Inflammation of the Liver</vt:lpstr>
      <vt:lpstr>Viral Hepatitis</vt:lpstr>
      <vt:lpstr>Hepatitis A &amp; E</vt:lpstr>
      <vt:lpstr>Hepatitis A   </vt:lpstr>
      <vt:lpstr>Hepatitis B &amp; C   Hepatitis D – Causes infection only when HBV is present </vt:lpstr>
      <vt:lpstr>Hepatitis B</vt:lpstr>
      <vt:lpstr>Hepatitis E</vt:lpstr>
      <vt:lpstr>Hepatitis B &amp; C</vt:lpstr>
      <vt:lpstr>Hepatitis A &amp; B</vt:lpstr>
      <vt:lpstr>Viral Hepatitis Facts:</vt:lpstr>
      <vt:lpstr>What signs/ symptoms?</vt:lpstr>
      <vt:lpstr>Nursing Considerations:</vt:lpstr>
      <vt:lpstr>Nursing Considerations:</vt:lpstr>
      <vt:lpstr>PowerPoint Presentation</vt:lpstr>
      <vt:lpstr>Steatosis – “Fatty Liver”</vt:lpstr>
      <vt:lpstr>Cirrhosis</vt:lpstr>
      <vt:lpstr>What clinical manifestations may you see?</vt:lpstr>
      <vt:lpstr>Nutritional Therapy</vt:lpstr>
      <vt:lpstr>Nutritional Therapy</vt:lpstr>
      <vt:lpstr>Jaundice</vt:lpstr>
      <vt:lpstr>Skin Lesions             Pruritis</vt:lpstr>
      <vt:lpstr>Portal Hypertension</vt:lpstr>
      <vt:lpstr>Esophageal Varices</vt:lpstr>
      <vt:lpstr>What are some nursing considerations for patients with esophageal varices? </vt:lpstr>
      <vt:lpstr>Ascites</vt:lpstr>
      <vt:lpstr>Management of Ascites</vt:lpstr>
      <vt:lpstr>PowerPoint Presentation</vt:lpstr>
      <vt:lpstr>Hepatic Encephalopathy</vt:lpstr>
      <vt:lpstr>What lab findings are pertinent with Cirrhosis/ what might you expect to find?</vt:lpstr>
    </vt:vector>
  </TitlesOfParts>
  <Company>Great Basin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Disease: Cirrhosis</dc:title>
  <dc:creator>Great Basin College</dc:creator>
  <cp:lastModifiedBy>Great Basin College</cp:lastModifiedBy>
  <cp:revision>108</cp:revision>
  <dcterms:created xsi:type="dcterms:W3CDTF">2014-09-04T17:56:44Z</dcterms:created>
  <dcterms:modified xsi:type="dcterms:W3CDTF">2015-11-18T17:14:34Z</dcterms:modified>
</cp:coreProperties>
</file>