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76"/>
  </p:notesMasterIdLst>
  <p:handoutMasterIdLst>
    <p:handoutMasterId r:id="rId77"/>
  </p:handoutMasterIdLst>
  <p:sldIdLst>
    <p:sldId id="265" r:id="rId2"/>
    <p:sldId id="340" r:id="rId3"/>
    <p:sldId id="266" r:id="rId4"/>
    <p:sldId id="370" r:id="rId5"/>
    <p:sldId id="267" r:id="rId6"/>
    <p:sldId id="342" r:id="rId7"/>
    <p:sldId id="343" r:id="rId8"/>
    <p:sldId id="269" r:id="rId9"/>
    <p:sldId id="344" r:id="rId10"/>
    <p:sldId id="341" r:id="rId11"/>
    <p:sldId id="371" r:id="rId12"/>
    <p:sldId id="380" r:id="rId13"/>
    <p:sldId id="270" r:id="rId14"/>
    <p:sldId id="271" r:id="rId15"/>
    <p:sldId id="272" r:id="rId16"/>
    <p:sldId id="276" r:id="rId17"/>
    <p:sldId id="277" r:id="rId18"/>
    <p:sldId id="278" r:id="rId19"/>
    <p:sldId id="279" r:id="rId20"/>
    <p:sldId id="280" r:id="rId21"/>
    <p:sldId id="281" r:id="rId22"/>
    <p:sldId id="282" r:id="rId23"/>
    <p:sldId id="345" r:id="rId24"/>
    <p:sldId id="283" r:id="rId25"/>
    <p:sldId id="346" r:id="rId26"/>
    <p:sldId id="285" r:id="rId27"/>
    <p:sldId id="287" r:id="rId28"/>
    <p:sldId id="347" r:id="rId29"/>
    <p:sldId id="372" r:id="rId30"/>
    <p:sldId id="288" r:id="rId31"/>
    <p:sldId id="290" r:id="rId32"/>
    <p:sldId id="291" r:id="rId33"/>
    <p:sldId id="348" r:id="rId34"/>
    <p:sldId id="379" r:id="rId35"/>
    <p:sldId id="292" r:id="rId36"/>
    <p:sldId id="385" r:id="rId37"/>
    <p:sldId id="294" r:id="rId38"/>
    <p:sldId id="378" r:id="rId39"/>
    <p:sldId id="295" r:id="rId40"/>
    <p:sldId id="300" r:id="rId41"/>
    <p:sldId id="301" r:id="rId42"/>
    <p:sldId id="302" r:id="rId43"/>
    <p:sldId id="303" r:id="rId44"/>
    <p:sldId id="305" r:id="rId45"/>
    <p:sldId id="308" r:id="rId46"/>
    <p:sldId id="360" r:id="rId47"/>
    <p:sldId id="361" r:id="rId48"/>
    <p:sldId id="374" r:id="rId49"/>
    <p:sldId id="355" r:id="rId50"/>
    <p:sldId id="310" r:id="rId51"/>
    <p:sldId id="311" r:id="rId52"/>
    <p:sldId id="312" r:id="rId53"/>
    <p:sldId id="313" r:id="rId54"/>
    <p:sldId id="314" r:id="rId55"/>
    <p:sldId id="375" r:id="rId56"/>
    <p:sldId id="316" r:id="rId57"/>
    <p:sldId id="317" r:id="rId58"/>
    <p:sldId id="318" r:id="rId59"/>
    <p:sldId id="319" r:id="rId60"/>
    <p:sldId id="356" r:id="rId61"/>
    <p:sldId id="376" r:id="rId62"/>
    <p:sldId id="321" r:id="rId63"/>
    <p:sldId id="322" r:id="rId64"/>
    <p:sldId id="324" r:id="rId65"/>
    <p:sldId id="358" r:id="rId66"/>
    <p:sldId id="357" r:id="rId67"/>
    <p:sldId id="377" r:id="rId68"/>
    <p:sldId id="381" r:id="rId69"/>
    <p:sldId id="328" r:id="rId70"/>
    <p:sldId id="359" r:id="rId71"/>
    <p:sldId id="330" r:id="rId72"/>
    <p:sldId id="331" r:id="rId73"/>
    <p:sldId id="384" r:id="rId74"/>
    <p:sldId id="329" r:id="rId7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F7B9D"/>
    <a:srgbClr val="0091C4"/>
    <a:srgbClr val="66FFFF"/>
    <a:srgbClr val="99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8067" autoAdjust="0"/>
  </p:normalViewPr>
  <p:slideViewPr>
    <p:cSldViewPr snapToGrid="0" snapToObjects="1">
      <p:cViewPr varScale="1">
        <p:scale>
          <a:sx n="107" d="100"/>
          <a:sy n="107" d="100"/>
        </p:scale>
        <p:origin x="11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0" d="100"/>
          <a:sy n="40" d="100"/>
        </p:scale>
        <p:origin x="-199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ea typeface="ＭＳ Ｐゴシック" pitchFamily="-110"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defRPr>
            </a:lvl1pPr>
          </a:lstStyle>
          <a:p>
            <a:pPr>
              <a:defRPr/>
            </a:pPr>
            <a:fld id="{DEF1E9DA-FC82-415E-B28C-EF1594A818F3}" type="datetime1">
              <a:rPr lang="en-US"/>
              <a:pPr>
                <a:defRPr/>
              </a:pPr>
              <a:t>11/28/2017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ea typeface="ＭＳ Ｐゴシック" pitchFamily="-110"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FA7B1DD-53F0-479F-B51A-2FEF57296CBC}" type="slidenum">
              <a:rPr lang="en-US"/>
              <a:pPr/>
              <a:t>‹#›</a:t>
            </a:fld>
            <a:endParaRPr lang="en-US"/>
          </a:p>
        </p:txBody>
      </p:sp>
    </p:spTree>
    <p:extLst>
      <p:ext uri="{BB962C8B-B14F-4D97-AF65-F5344CB8AC3E}">
        <p14:creationId xmlns:p14="http://schemas.microsoft.com/office/powerpoint/2010/main" val="2203041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10" charset="0"/>
                <a:ea typeface="ＭＳ Ｐゴシック" pitchFamily="-110" charset="-128"/>
              </a:defRPr>
            </a:lvl1pPr>
          </a:lstStyle>
          <a:p>
            <a:pPr>
              <a:defRPr/>
            </a:pPr>
            <a:fld id="{5594D1B7-6305-47E0-8A14-BD757C5D8D85}" type="datetime1">
              <a:rPr lang="en-US"/>
              <a:pPr>
                <a:defRPr/>
              </a:pPr>
              <a:t>11/28/2017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42417FD-64CC-45E1-BC22-55FCB183FC63}" type="slidenum">
              <a:rPr lang="en-US"/>
              <a:pPr/>
              <a:t>‹#›</a:t>
            </a:fld>
            <a:endParaRPr lang="en-US"/>
          </a:p>
        </p:txBody>
      </p:sp>
    </p:spTree>
    <p:extLst>
      <p:ext uri="{BB962C8B-B14F-4D97-AF65-F5344CB8AC3E}">
        <p14:creationId xmlns:p14="http://schemas.microsoft.com/office/powerpoint/2010/main" val="42868185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5082814-2811-4DD6-BC74-B56DFE79404E}" type="slidenum">
              <a:rPr lang="en-US">
                <a:latin typeface="Calibri" panose="020F0502020204030204" pitchFamily="34" charset="0"/>
              </a:rPr>
              <a:pPr eaLnBrk="1" hangingPunct="1"/>
              <a:t>1</a:t>
            </a:fld>
            <a:endParaRPr lang="en-US">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606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9538B1F-6B80-4195-A710-9B3CDEEF5BF9}"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It is not spread by tears, saliva, urine, emesis, sputum, feces, sweat, respiratory droplets, or enteric routes. </a:t>
            </a:r>
          </a:p>
        </p:txBody>
      </p:sp>
    </p:spTree>
    <p:extLst>
      <p:ext uri="{BB962C8B-B14F-4D97-AF65-F5344CB8AC3E}">
        <p14:creationId xmlns:p14="http://schemas.microsoft.com/office/powerpoint/2010/main" val="88952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smtClean="0">
              <a:latin typeface="Arial" panose="020B0604020202020204" pitchFamily="34" charset="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21E53D9-FE3F-42CE-BC2D-E488B6D30105}"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422938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rPr>
              <a:t>If you haven’t already recommended it, further testing for other STIs including HIV is in order. </a:t>
            </a:r>
          </a:p>
          <a:p>
            <a:pPr marL="171450" indent="-171450">
              <a:buFontTx/>
              <a:buChar char="•"/>
            </a:pPr>
            <a:r>
              <a:rPr lang="en-US" dirty="0" smtClean="0">
                <a:latin typeface="Arial" panose="020B0604020202020204" pitchFamily="34" charset="0"/>
                <a:ea typeface="ＭＳ Ｐゴシック" panose="020B0600070205080204" pitchFamily="34" charset="-128"/>
              </a:rPr>
              <a:t>Inform him that testing is the only way to determine if he has contracted HIV.</a:t>
            </a:r>
          </a:p>
          <a:p>
            <a:pPr marL="628650" lvl="1" indent="-171450">
              <a:buFontTx/>
              <a:buChar char="•"/>
            </a:pPr>
            <a:r>
              <a:rPr lang="en-US" dirty="0" smtClean="0">
                <a:latin typeface="Arial" panose="020B0604020202020204" pitchFamily="34" charset="0"/>
                <a:ea typeface="ＭＳ Ｐゴシック" panose="020B0600070205080204" pitchFamily="34" charset="-128"/>
              </a:rPr>
              <a:t>Negative results can relieve anxieties about past behaviors and provide opportunities for prevention teaching.</a:t>
            </a:r>
          </a:p>
          <a:p>
            <a:pPr marL="628650" lvl="1" indent="-171450">
              <a:buFontTx/>
              <a:buChar char="•"/>
            </a:pPr>
            <a:r>
              <a:rPr lang="en-US" dirty="0" smtClean="0">
                <a:latin typeface="Arial" panose="020B0604020202020204" pitchFamily="34" charset="0"/>
                <a:ea typeface="ＭＳ Ｐゴシック" panose="020B0600070205080204" pitchFamily="34" charset="-128"/>
              </a:rPr>
              <a:t>Positive results can provide impetus to seek treatment and protect his sex partners.</a:t>
            </a:r>
          </a:p>
          <a:p>
            <a:pPr marL="171450" indent="-171450">
              <a:buFontTx/>
              <a:buChar char="•"/>
            </a:pPr>
            <a:r>
              <a:rPr lang="en-US" dirty="0" smtClean="0">
                <a:latin typeface="Arial" panose="020B0604020202020204" pitchFamily="34" charset="0"/>
                <a:ea typeface="ＭＳ Ｐゴシック" panose="020B0600070205080204" pitchFamily="34" charset="-128"/>
              </a:rPr>
              <a:t>Talk with him about ways to  protect himself and others from sexually transmitted diseases:</a:t>
            </a:r>
          </a:p>
          <a:p>
            <a:pPr marL="628650" lvl="1" indent="-171450">
              <a:buFontTx/>
              <a:buChar char="•"/>
            </a:pPr>
            <a:r>
              <a:rPr lang="en-US" dirty="0" smtClean="0">
                <a:latin typeface="Arial" panose="020B0604020202020204" pitchFamily="34" charset="0"/>
                <a:ea typeface="ＭＳ Ｐゴシック" panose="020B0600070205080204" pitchFamily="34" charset="-128"/>
              </a:rPr>
              <a:t>Abstinence</a:t>
            </a:r>
          </a:p>
          <a:p>
            <a:pPr marL="628650" lvl="1" indent="-171450">
              <a:buFontTx/>
              <a:buChar char="•"/>
            </a:pPr>
            <a:r>
              <a:rPr lang="en-US" dirty="0" smtClean="0">
                <a:latin typeface="Arial" panose="020B0604020202020204" pitchFamily="34" charset="0"/>
                <a:ea typeface="ＭＳ Ｐゴシック" panose="020B0600070205080204" pitchFamily="34" charset="-128"/>
              </a:rPr>
              <a:t>Non-contact sex</a:t>
            </a:r>
          </a:p>
          <a:p>
            <a:pPr marL="628650" lvl="1" indent="-171450">
              <a:buFontTx/>
              <a:buChar char="•"/>
            </a:pPr>
            <a:r>
              <a:rPr lang="en-US" dirty="0" smtClean="0">
                <a:latin typeface="Arial" panose="020B0604020202020204" pitchFamily="34" charset="0"/>
                <a:ea typeface="ＭＳ Ｐゴシック" panose="020B0600070205080204" pitchFamily="34" charset="-128"/>
              </a:rPr>
              <a:t>Use of barriers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32419F5-0AE3-4611-869A-9BE13F6298E0}"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1113149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03D52D3-2BB0-4706-97FD-51D8FFA97710}" type="slidenum">
              <a:rPr lang="en-US">
                <a:latin typeface="Calibri" panose="020F0502020204030204" pitchFamily="34" charset="0"/>
              </a:rPr>
              <a:pPr eaLnBrk="1" hangingPunct="1"/>
              <a:t>13</a:t>
            </a:fld>
            <a:endParaRPr lang="en-US">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marL="173736" indent="-173736">
              <a:buFontTx/>
              <a:buChar char="•"/>
              <a:defRPr/>
            </a:pPr>
            <a:r>
              <a:rPr lang="en-US" dirty="0" smtClean="0">
                <a:latin typeface="Arial" charset="0"/>
              </a:rPr>
              <a:t>HIV uses the chemokine receptors CXCR4 and CCR5 as co-receptors (CD4 is the main receptor) to support binding and entry into the CD4</a:t>
            </a:r>
            <a:r>
              <a:rPr lang="en-US" baseline="30000" dirty="0" smtClean="0">
                <a:latin typeface="Arial" charset="0"/>
              </a:rPr>
              <a:t>+</a:t>
            </a:r>
            <a:r>
              <a:rPr lang="en-US" dirty="0" smtClean="0">
                <a:latin typeface="Arial" charset="0"/>
              </a:rPr>
              <a:t> T cell.</a:t>
            </a:r>
          </a:p>
          <a:p>
            <a:pPr marL="173736" indent="-173736">
              <a:buFont typeface="Arial" pitchFamily="34" charset="0"/>
              <a:buChar char="•"/>
              <a:defRPr/>
            </a:pPr>
            <a:r>
              <a:rPr lang="en-US" dirty="0" smtClean="0">
                <a:latin typeface="Arial" pitchFamily="34" charset="0"/>
                <a:cs typeface="Arial" pitchFamily="34" charset="0"/>
              </a:rPr>
              <a:t>HIV </a:t>
            </a:r>
            <a:r>
              <a:rPr lang="en-US" dirty="0">
                <a:latin typeface="Arial" pitchFamily="34" charset="0"/>
                <a:cs typeface="Arial" pitchFamily="34" charset="0"/>
              </a:rPr>
              <a:t>is</a:t>
            </a:r>
            <a:r>
              <a:rPr lang="en-US" b="1" dirty="0">
                <a:latin typeface="Arial" pitchFamily="34" charset="0"/>
                <a:cs typeface="Arial" pitchFamily="34" charset="0"/>
              </a:rPr>
              <a:t> </a:t>
            </a:r>
            <a:r>
              <a:rPr lang="en-US" dirty="0">
                <a:latin typeface="Arial" pitchFamily="34" charset="0"/>
                <a:cs typeface="Arial" pitchFamily="34" charset="0"/>
              </a:rPr>
              <a:t>a ribonucleic acid (RNA) virus, </a:t>
            </a:r>
            <a:r>
              <a:rPr lang="en-US" dirty="0" smtClean="0">
                <a:latin typeface="Arial" pitchFamily="34" charset="0"/>
                <a:cs typeface="Arial" pitchFamily="34" charset="0"/>
              </a:rPr>
              <a:t>which replicates by using </a:t>
            </a:r>
            <a:r>
              <a:rPr lang="en-US" dirty="0">
                <a:latin typeface="Arial" pitchFamily="34" charset="0"/>
                <a:cs typeface="Arial" pitchFamily="34" charset="0"/>
              </a:rPr>
              <a:t>its RNA as a template to </a:t>
            </a:r>
            <a:r>
              <a:rPr lang="en-US" dirty="0" smtClean="0">
                <a:latin typeface="Arial" pitchFamily="34" charset="0"/>
                <a:cs typeface="Arial" pitchFamily="34" charset="0"/>
              </a:rPr>
              <a:t>produce deoxyribonucleic </a:t>
            </a:r>
            <a:r>
              <a:rPr lang="en-US" dirty="0">
                <a:latin typeface="Arial" pitchFamily="34" charset="0"/>
                <a:cs typeface="Arial" pitchFamily="34" charset="0"/>
              </a:rPr>
              <a:t>acid (DNA), which is then integrated into the human genome.</a:t>
            </a:r>
          </a:p>
          <a:p>
            <a:pPr marL="173736" indent="-173736">
              <a:buFont typeface="Arial" pitchFamily="34" charset="0"/>
              <a:buChar char="•"/>
              <a:defRPr/>
            </a:pPr>
            <a:r>
              <a:rPr lang="en-US" dirty="0">
                <a:latin typeface="Arial" pitchFamily="34" charset="0"/>
                <a:cs typeface="Arial" pitchFamily="34" charset="0"/>
              </a:rPr>
              <a:t>Immune dysfunction in </a:t>
            </a:r>
            <a:r>
              <a:rPr lang="en-US" dirty="0" smtClean="0">
                <a:latin typeface="Arial" pitchFamily="34" charset="0"/>
                <a:cs typeface="Arial" pitchFamily="34" charset="0"/>
              </a:rPr>
              <a:t>HIV infection is caused by damage and destruction </a:t>
            </a:r>
            <a:r>
              <a:rPr lang="en-US" dirty="0">
                <a:latin typeface="Arial" pitchFamily="34" charset="0"/>
                <a:cs typeface="Arial" pitchFamily="34" charset="0"/>
              </a:rPr>
              <a:t>of CD4</a:t>
            </a:r>
            <a:r>
              <a:rPr lang="en-US" baseline="30000" dirty="0">
                <a:latin typeface="Arial" pitchFamily="34" charset="0"/>
                <a:cs typeface="Arial" pitchFamily="34" charset="0"/>
              </a:rPr>
              <a:t>+</a:t>
            </a:r>
            <a:r>
              <a:rPr lang="en-US" dirty="0">
                <a:latin typeface="Arial" pitchFamily="34" charset="0"/>
                <a:cs typeface="Arial" pitchFamily="34" charset="0"/>
              </a:rPr>
              <a:t> T cells (also known as T helper cells or CD4</a:t>
            </a:r>
            <a:r>
              <a:rPr lang="en-US" baseline="30000" dirty="0">
                <a:latin typeface="Arial" pitchFamily="34" charset="0"/>
                <a:cs typeface="Arial" pitchFamily="34" charset="0"/>
              </a:rPr>
              <a:t>+</a:t>
            </a:r>
            <a:r>
              <a:rPr lang="en-US" dirty="0">
                <a:latin typeface="Arial" pitchFamily="34" charset="0"/>
                <a:cs typeface="Arial" pitchFamily="34" charset="0"/>
              </a:rPr>
              <a:t> T lymphocytes</a:t>
            </a:r>
            <a:r>
              <a:rPr lang="en-US" dirty="0" smtClean="0">
                <a:latin typeface="Arial" pitchFamily="34" charset="0"/>
                <a:cs typeface="Arial" pitchFamily="34" charset="0"/>
              </a:rPr>
              <a:t>).</a:t>
            </a:r>
            <a:endParaRPr lang="en-US" dirty="0" smtClean="0">
              <a:latin typeface="Arial" charset="0"/>
            </a:endParaRPr>
          </a:p>
          <a:p>
            <a:pPr marL="114300" indent="-114300">
              <a:buFontTx/>
              <a:buChar char="•"/>
              <a:defRPr/>
            </a:pPr>
            <a:endParaRPr lang="en-US" dirty="0" smtClean="0">
              <a:latin typeface="Arial" charset="0"/>
            </a:endParaRPr>
          </a:p>
          <a:p>
            <a:pPr marL="114300" indent="-114300">
              <a:defRPr/>
            </a:pPr>
            <a:endParaRPr lang="en-US" dirty="0" smtClean="0">
              <a:latin typeface="Arial" charset="0"/>
            </a:endParaRPr>
          </a:p>
        </p:txBody>
      </p:sp>
    </p:spTree>
    <p:extLst>
      <p:ext uri="{BB962C8B-B14F-4D97-AF65-F5344CB8AC3E}">
        <p14:creationId xmlns:p14="http://schemas.microsoft.com/office/powerpoint/2010/main" val="140761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Like all viruses, HIV cannot replicate unless it is inside a living cell. </a:t>
            </a:r>
          </a:p>
          <a:p>
            <a:pPr marL="173736" indent="-173736">
              <a:buFontTx/>
              <a:buChar char="•"/>
            </a:pPr>
            <a:r>
              <a:rPr lang="en-US" dirty="0" smtClean="0">
                <a:latin typeface="Arial" panose="020B0604020202020204" pitchFamily="34" charset="0"/>
                <a:ea typeface="ＭＳ Ｐゴシック" panose="020B0600070205080204" pitchFamily="34" charset="-128"/>
              </a:rPr>
              <a:t>HIV is surrounded by an envelope made up of proteins (including gp120) and contains a core of viral RNA and proteins.</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58DA31D-C6A9-4931-9436-4FCBBB4AEE4A}" type="slidenum">
              <a:rPr lang="en-US">
                <a:latin typeface="Calibri" panose="020F0502020204030204" pitchFamily="34" charset="0"/>
              </a:rPr>
              <a:pPr eaLnBrk="1" hangingPunct="1"/>
              <a:t>14</a:t>
            </a:fld>
            <a:endParaRPr lang="en-US">
              <a:latin typeface="Calibri" panose="020F0502020204030204" pitchFamily="34" charset="0"/>
            </a:endParaRPr>
          </a:p>
        </p:txBody>
      </p:sp>
    </p:spTree>
    <p:extLst>
      <p:ext uri="{BB962C8B-B14F-4D97-AF65-F5344CB8AC3E}">
        <p14:creationId xmlns:p14="http://schemas.microsoft.com/office/powerpoint/2010/main" val="100611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D0CAD29-6E16-4ED5-8967-EB4585911624}" type="slidenum">
              <a:rPr lang="en-US">
                <a:latin typeface="Calibri" panose="020F0502020204030204" pitchFamily="34" charset="0"/>
              </a:rPr>
              <a:pPr eaLnBrk="1" hangingPunct="1"/>
              <a:t>15</a:t>
            </a:fld>
            <a:endParaRPr lang="en-US">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marL="173736" indent="-173736" eaLnBrk="1" hangingPunct="1">
              <a:buFontTx/>
              <a:buChar char="•"/>
              <a:defRPr/>
            </a:pPr>
            <a:r>
              <a:rPr lang="en-US" dirty="0" smtClean="0">
                <a:latin typeface="Arial" charset="0"/>
              </a:rPr>
              <a:t>HIV has gp120 glycoproteins that attach to CD4 and chemokine CXCR4 and CCR5 receptors on the surface of CD4</a:t>
            </a:r>
            <a:r>
              <a:rPr lang="en-US" baseline="30000" dirty="0" smtClean="0">
                <a:latin typeface="Arial" charset="0"/>
              </a:rPr>
              <a:t>+</a:t>
            </a:r>
            <a:r>
              <a:rPr lang="en-US" dirty="0" smtClean="0">
                <a:latin typeface="Arial" charset="0"/>
              </a:rPr>
              <a:t> T cells (fusion). </a:t>
            </a:r>
          </a:p>
          <a:p>
            <a:pPr marL="173736" indent="-173736" eaLnBrk="1" hangingPunct="1">
              <a:buFontTx/>
              <a:buChar char="•"/>
              <a:defRPr/>
            </a:pPr>
            <a:r>
              <a:rPr lang="en-US" dirty="0" smtClean="0">
                <a:latin typeface="Arial" charset="0"/>
              </a:rPr>
              <a:t>Viral RNA then enters the cell, produces viral DNA in the presence of reverse transcriptase, and incorporates itself into the human genome in the presence of </a:t>
            </a:r>
            <a:r>
              <a:rPr lang="en-US" dirty="0" err="1" smtClean="0">
                <a:latin typeface="Arial" charset="0"/>
              </a:rPr>
              <a:t>integrase</a:t>
            </a:r>
            <a:r>
              <a:rPr lang="en-US" dirty="0" smtClean="0">
                <a:latin typeface="Arial" charset="0"/>
              </a:rPr>
              <a:t>, causing permanent cellular infection and the production of new </a:t>
            </a:r>
            <a:r>
              <a:rPr lang="en-US" dirty="0" err="1" smtClean="0">
                <a:latin typeface="Arial" charset="0"/>
              </a:rPr>
              <a:t>virions</a:t>
            </a:r>
            <a:r>
              <a:rPr lang="en-US" dirty="0" smtClean="0">
                <a:latin typeface="Arial" charset="0"/>
              </a:rPr>
              <a:t>. </a:t>
            </a:r>
          </a:p>
          <a:p>
            <a:pPr marL="173736" indent="-173736" eaLnBrk="1" hangingPunct="1">
              <a:buFontTx/>
              <a:buChar char="•"/>
              <a:defRPr/>
            </a:pPr>
            <a:r>
              <a:rPr lang="en-US" dirty="0">
                <a:latin typeface="Arial" pitchFamily="34" charset="0"/>
                <a:cs typeface="Arial" pitchFamily="34" charset="0"/>
              </a:rPr>
              <a:t>There are two consequences of this action: (1) because all genetic material is replicated during cell division, all daughter cells will also be </a:t>
            </a:r>
            <a:r>
              <a:rPr lang="en-US" dirty="0" smtClean="0">
                <a:latin typeface="Arial" pitchFamily="34" charset="0"/>
                <a:cs typeface="Arial" pitchFamily="34" charset="0"/>
              </a:rPr>
              <a:t>infected, and </a:t>
            </a:r>
            <a:r>
              <a:rPr lang="en-US" dirty="0">
                <a:latin typeface="Arial" pitchFamily="34" charset="0"/>
                <a:cs typeface="Arial" pitchFamily="34" charset="0"/>
              </a:rPr>
              <a:t>(2) viral DNA in the genome will direct the cell to make new HIV. </a:t>
            </a:r>
            <a:endParaRPr lang="en-US" dirty="0" smtClean="0">
              <a:latin typeface="Arial" pitchFamily="34" charset="0"/>
              <a:cs typeface="Arial" pitchFamily="34" charset="0"/>
            </a:endParaRPr>
          </a:p>
          <a:p>
            <a:pPr marL="173736" indent="-173736" eaLnBrk="1" hangingPunct="1">
              <a:buFontTx/>
              <a:buChar char="•"/>
              <a:defRPr/>
            </a:pPr>
            <a:r>
              <a:rPr lang="en-US" dirty="0" smtClean="0">
                <a:latin typeface="Arial" charset="0"/>
              </a:rPr>
              <a:t>New viral RNA develops initially in long strands that are cut in the presence of protease and leave the cell through a budding process that ultimately contributes to cellular destruction.</a:t>
            </a:r>
          </a:p>
        </p:txBody>
      </p:sp>
    </p:spTree>
    <p:extLst>
      <p:ext uri="{BB962C8B-B14F-4D97-AF65-F5344CB8AC3E}">
        <p14:creationId xmlns:p14="http://schemas.microsoft.com/office/powerpoint/2010/main" val="376743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Initial infection with HIV that results in </a:t>
            </a:r>
            <a:r>
              <a:rPr lang="en-US" dirty="0" err="1" smtClean="0">
                <a:latin typeface="Arial" panose="020B0604020202020204" pitchFamily="34" charset="0"/>
                <a:ea typeface="ＭＳ Ｐゴシック" panose="020B0600070205080204" pitchFamily="34" charset="-128"/>
              </a:rPr>
              <a:t>viremia</a:t>
            </a:r>
            <a:r>
              <a:rPr lang="en-US" dirty="0" smtClean="0">
                <a:latin typeface="Arial" panose="020B0604020202020204" pitchFamily="34" charset="0"/>
                <a:ea typeface="ＭＳ Ｐゴシック" panose="020B0600070205080204" pitchFamily="34" charset="-128"/>
              </a:rPr>
              <a:t> lasts a few weeks.</a:t>
            </a:r>
          </a:p>
          <a:p>
            <a:pPr marL="173736" indent="-173736">
              <a:buFontTx/>
              <a:buChar char="•"/>
            </a:pPr>
            <a:r>
              <a:rPr lang="en-US" dirty="0" smtClean="0">
                <a:latin typeface="Arial" panose="020B0604020202020204" pitchFamily="34" charset="0"/>
                <a:ea typeface="ＭＳ Ｐゴシック" panose="020B0600070205080204" pitchFamily="34" charset="-128"/>
              </a:rPr>
              <a:t>During the time of low viral load, which may last for more than 10 years, clinical symptoms can be limited. Even without symptoms, HIV replication occurs at a rapid and constant rate in the blood and lymph tissues. </a:t>
            </a:r>
          </a:p>
          <a:p>
            <a:pPr marL="173736" indent="-173736">
              <a:buFontTx/>
              <a:buChar char="•"/>
            </a:pPr>
            <a:r>
              <a:rPr lang="en-US" dirty="0" smtClean="0">
                <a:latin typeface="Arial" panose="020B0604020202020204" pitchFamily="34" charset="0"/>
                <a:ea typeface="ＭＳ Ｐゴシック" panose="020B0600070205080204" pitchFamily="34" charset="-128"/>
              </a:rPr>
              <a:t>A major consequence of rapid replication is that errors can occur in the copying process, causing mutations that can contribute to resistance to ART and limit treatment options. </a:t>
            </a:r>
          </a:p>
          <a:p>
            <a:pPr marL="0" indent="0">
              <a:buFontTx/>
              <a:buNone/>
            </a:pPr>
            <a:endParaRPr lang="en-US" dirty="0" smtClean="0">
              <a:latin typeface="Arial" panose="020B0604020202020204" pitchFamily="34" charset="0"/>
              <a:ea typeface="ＭＳ Ｐゴシック" panose="020B0600070205080204" pitchFamily="3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C29CF3E-0F0E-4308-A65E-4272DAD0564B}"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184798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 the initial stages of HIV infection, B cells and T cells respond and function normally. </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B cells make HIV-specific antibodies that are effective in reducing viral loads in the blood.</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Activated T cells mount a cellular immune response to viruses trapped in the lymph nodes.</a:t>
            </a:r>
          </a:p>
          <a:p>
            <a:pPr marL="173736" indent="-173736">
              <a:buFontTx/>
              <a:buChar char="•"/>
            </a:pPr>
            <a:r>
              <a:rPr lang="en-US" dirty="0" smtClean="0">
                <a:latin typeface="Arial" panose="020B0604020202020204" pitchFamily="34" charset="0"/>
                <a:ea typeface="ＭＳ Ｐゴシック" panose="020B0600070205080204" pitchFamily="34" charset="-128"/>
              </a:rPr>
              <a:t>Immune dysfunction in HIV disease is caused predominantly by damage to and destruction of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cells (T helper cells or CD4+ T lymphocytes). These cells are targeted because they have more CD4 receptors on their surfaces than other CD4 receptor–bearing cells. </a:t>
            </a:r>
            <a:r>
              <a:rPr lang="en-US" dirty="0" smtClean="0">
                <a:latin typeface="Arial" panose="020B0604020202020204" pitchFamily="34" charset="0"/>
                <a:ea typeface="ＭＳ Ｐゴシック" panose="020B0600070205080204" pitchFamily="34" charset="-128"/>
                <a:cs typeface="Arial" panose="020B0604020202020204" pitchFamily="34" charset="0"/>
              </a:rPr>
              <a:t>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 play a key role in the immune system’s ability to recognize and defend against pathogens. </a:t>
            </a:r>
          </a:p>
          <a:p>
            <a:pPr marL="173736" indent="-173736">
              <a:buFontTx/>
              <a:buChar char="•"/>
            </a:pPr>
            <a:r>
              <a:rPr lang="en-US" dirty="0" smtClean="0">
                <a:latin typeface="Arial" panose="020B0604020202020204" pitchFamily="34" charset="0"/>
                <a:ea typeface="ＭＳ Ｐゴシック" panose="020B0600070205080204" pitchFamily="34" charset="-128"/>
              </a:rPr>
              <a:t>Adults without immune dysfunction normally have 800 to 1200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cells/microliter (</a:t>
            </a:r>
            <a:r>
              <a:rPr lang="en-US" dirty="0" err="1" smtClean="0">
                <a:latin typeface="Arial" panose="020B0604020202020204" pitchFamily="34" charset="0"/>
                <a:ea typeface="ＭＳ Ｐゴシック" panose="020B0600070205080204" pitchFamily="34" charset="-128"/>
              </a:rPr>
              <a:t>μL</a:t>
            </a:r>
            <a:r>
              <a:rPr lang="en-US" dirty="0" smtClean="0">
                <a:latin typeface="Arial" panose="020B0604020202020204" pitchFamily="34" charset="0"/>
                <a:ea typeface="ＭＳ Ｐゴシック" panose="020B0600070205080204" pitchFamily="34" charset="-128"/>
              </a:rPr>
              <a:t>) of blood. The normal life span of a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 is about 100 days, but HIV-infected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cells will die after an average of only 2 days.</a:t>
            </a:r>
          </a:p>
          <a:p>
            <a:pPr marL="173736" indent="-173736">
              <a:buFontTx/>
              <a:buChar char="•"/>
            </a:pPr>
            <a:r>
              <a:rPr lang="en-US" dirty="0" smtClean="0">
                <a:latin typeface="Arial" panose="020B0604020202020204" pitchFamily="34" charset="0"/>
                <a:ea typeface="ＭＳ Ｐゴシック" panose="020B0600070205080204" pitchFamily="34" charset="-128"/>
              </a:rPr>
              <a:t>HIV destroys about 1 billion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cells every day.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body is able to produce new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 to replace the destroyed cells for many years. However, eventually the ability of HIV to destroy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 exceeds the body’s ability to replace the cells.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5AACD73-461D-4F3B-BA17-D86FCA1502CE}" type="slidenum">
              <a:rPr lang="en-US">
                <a:latin typeface="Calibri" panose="020F0502020204030204" pitchFamily="34" charset="0"/>
              </a:rPr>
              <a:pPr eaLnBrk="1" hangingPunct="1"/>
              <a:t>17</a:t>
            </a:fld>
            <a:endParaRPr lang="en-US">
              <a:latin typeface="Calibri" panose="020F0502020204030204" pitchFamily="34" charset="0"/>
            </a:endParaRPr>
          </a:p>
        </p:txBody>
      </p:sp>
    </p:spTree>
    <p:extLst>
      <p:ext uri="{BB962C8B-B14F-4D97-AF65-F5344CB8AC3E}">
        <p14:creationId xmlns:p14="http://schemas.microsoft.com/office/powerpoint/2010/main" val="404893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u="none" dirty="0" smtClean="0">
                <a:latin typeface="Arial" panose="020B0604020202020204" pitchFamily="34" charset="0"/>
                <a:ea typeface="ＭＳ Ｐゴシック" panose="020B0600070205080204" pitchFamily="34" charset="-128"/>
                <a:cs typeface="Arial" panose="020B0604020202020204" pitchFamily="34" charset="0"/>
              </a:rPr>
              <a:t>Generally, </a:t>
            </a:r>
            <a:r>
              <a:rPr lang="en-US" dirty="0" smtClean="0">
                <a:latin typeface="Arial" panose="020B0604020202020204" pitchFamily="34" charset="0"/>
                <a:ea typeface="ＭＳ Ｐゴシック" panose="020B0600070205080204" pitchFamily="34" charset="-128"/>
                <a:cs typeface="Arial" panose="020B0604020202020204" pitchFamily="34" charset="0"/>
              </a:rPr>
              <a:t>the immune system will remain healthy with more than 500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a:t>
            </a:r>
            <a:r>
              <a:rPr lang="en-US" dirty="0" err="1" smtClean="0">
                <a:latin typeface="Arial" panose="020B0604020202020204" pitchFamily="34" charset="0"/>
                <a:ea typeface="ＭＳ Ｐゴシック" panose="020B0600070205080204" pitchFamily="34" charset="-128"/>
                <a:cs typeface="Arial" panose="020B0604020202020204" pitchFamily="34" charset="0"/>
              </a:rPr>
              <a:t>μL</a:t>
            </a:r>
            <a:r>
              <a:rPr lang="en-US" dirty="0" smtClean="0">
                <a:latin typeface="Arial" panose="020B0604020202020204" pitchFamily="34" charset="0"/>
                <a:ea typeface="ＭＳ Ｐゴシック" panose="020B0600070205080204" pitchFamily="34" charset="-128"/>
                <a:cs typeface="Arial" panose="020B0604020202020204" pitchFamily="34" charset="0"/>
              </a:rPr>
              <a:t>.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Severe problems begin to develop with fewer than 200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a:t>
            </a:r>
            <a:r>
              <a:rPr lang="en-US" dirty="0" err="1" smtClean="0">
                <a:latin typeface="Arial" panose="020B0604020202020204" pitchFamily="34" charset="0"/>
                <a:ea typeface="ＭＳ Ｐゴシック" panose="020B0600070205080204" pitchFamily="34" charset="-128"/>
                <a:cs typeface="Arial" panose="020B0604020202020204" pitchFamily="34" charset="0"/>
              </a:rPr>
              <a:t>μL</a:t>
            </a:r>
            <a:r>
              <a:rPr lang="en-US" dirty="0" smtClean="0">
                <a:latin typeface="Arial" panose="020B0604020202020204" pitchFamily="34" charset="0"/>
                <a:ea typeface="ＭＳ Ｐゴシック" panose="020B0600070205080204" pitchFamily="34" charset="-128"/>
                <a:cs typeface="Arial" panose="020B0604020202020204" pitchFamily="34" charset="0"/>
              </a:rPr>
              <a:t>.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With HIV, a point is eventually reached where so many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 cells have been destroyed that there are not enough left to regulate immune responses.</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major concern related to immune suppression is the development of opportunistic diseases</a:t>
            </a:r>
            <a:r>
              <a:rPr lang="en-US" b="1" dirty="0" smtClean="0">
                <a:latin typeface="Arial" panose="020B0604020202020204" pitchFamily="34" charset="0"/>
                <a:ea typeface="ＭＳ Ｐゴシック" panose="020B0600070205080204" pitchFamily="34" charset="-128"/>
                <a:cs typeface="Arial" panose="020B0604020202020204" pitchFamily="34" charset="0"/>
              </a:rPr>
              <a:t> </a:t>
            </a:r>
            <a:r>
              <a:rPr lang="en-US" dirty="0" smtClean="0">
                <a:latin typeface="Arial" panose="020B0604020202020204" pitchFamily="34" charset="0"/>
                <a:ea typeface="ＭＳ Ｐゴシック" panose="020B0600070205080204" pitchFamily="34" charset="-128"/>
                <a:cs typeface="Arial" panose="020B0604020202020204" pitchFamily="34" charset="0"/>
              </a:rPr>
              <a:t>(infections and cancers that occur in immunosuppressed patients that can lead to disability, disease, and death).</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F8364AF-014F-419F-A1A4-F4E75355DFDF}"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105965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This displays the typical course of untreated HIV infection. </a:t>
            </a:r>
          </a:p>
          <a:p>
            <a:pPr marL="173736" indent="-173736">
              <a:buFontTx/>
              <a:buChar char="•"/>
            </a:pPr>
            <a:r>
              <a:rPr lang="en-US" dirty="0" smtClean="0">
                <a:latin typeface="Arial" panose="020B0604020202020204" pitchFamily="34" charset="0"/>
                <a:ea typeface="ＭＳ Ｐゴシック" panose="020B0600070205080204" pitchFamily="34" charset="-128"/>
              </a:rPr>
              <a:t>It is important to remember that (1) disease progression is highly individualized, (2) treatment can significantly alter this pattern, and (3) an individual’s prognosis is unpredictable. </a:t>
            </a:r>
          </a:p>
          <a:p>
            <a:pPr marL="173736" indent="-173736">
              <a:buFontTx/>
              <a:buChar char="•"/>
            </a:pPr>
            <a:r>
              <a:rPr lang="en-US" dirty="0" smtClean="0">
                <a:latin typeface="Arial" panose="020B0604020202020204" pitchFamily="34" charset="0"/>
                <a:ea typeface="ＭＳ Ｐゴシック" panose="020B0600070205080204" pitchFamily="34" charset="-128"/>
              </a:rPr>
              <a:t>The information depicted in this figure represents data from large groups of people and should not be used to predict an individual’s prognosis.</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D12FD73-38F2-4967-BA2E-584DAECB4C04}"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77793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17B1D24-349B-4D83-B794-1937B85093B8}" type="slidenum">
              <a:rPr lang="en-US">
                <a:latin typeface="Calibri" panose="020F0502020204030204" pitchFamily="34" charset="0"/>
              </a:rPr>
              <a:pPr eaLnBrk="1" hangingPunct="1"/>
              <a:t>2</a:t>
            </a:fld>
            <a:endParaRPr lang="en-US">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marL="173736" indent="-173736">
              <a:buFont typeface="Arial" pitchFamily="34" charset="0"/>
              <a:buChar char="•"/>
              <a:defRPr/>
            </a:pPr>
            <a:r>
              <a:rPr lang="en-US" i="1" dirty="0" smtClean="0">
                <a:latin typeface="Arial" pitchFamily="34" charset="0"/>
                <a:cs typeface="Arial" pitchFamily="34" charset="0"/>
              </a:rPr>
              <a:t>Human </a:t>
            </a:r>
            <a:r>
              <a:rPr lang="en-US" i="1" dirty="0">
                <a:latin typeface="Arial" pitchFamily="34" charset="0"/>
                <a:cs typeface="Arial" pitchFamily="34" charset="0"/>
              </a:rPr>
              <a:t>immunodeficiency virus</a:t>
            </a:r>
            <a:r>
              <a:rPr lang="en-US" dirty="0">
                <a:latin typeface="Arial" pitchFamily="34" charset="0"/>
                <a:cs typeface="Arial" pitchFamily="34" charset="0"/>
              </a:rPr>
              <a:t> (HIV) infection is a global </a:t>
            </a:r>
            <a:r>
              <a:rPr lang="en-US" dirty="0" smtClean="0">
                <a:latin typeface="Arial" pitchFamily="34" charset="0"/>
                <a:cs typeface="Arial" pitchFamily="34" charset="0"/>
              </a:rPr>
              <a:t>pandemic affecting millions.</a:t>
            </a:r>
            <a:endParaRPr lang="en-US" dirty="0">
              <a:latin typeface="Arial" pitchFamily="34" charset="0"/>
              <a:cs typeface="Arial" pitchFamily="34" charset="0"/>
            </a:endParaRPr>
          </a:p>
          <a:p>
            <a:pPr marL="173736" indent="-173736" eaLnBrk="1" hangingPunct="1">
              <a:buFontTx/>
              <a:buChar char="•"/>
              <a:defRPr/>
            </a:pPr>
            <a:r>
              <a:rPr lang="en-US" dirty="0" smtClean="0">
                <a:latin typeface="Arial" pitchFamily="34" charset="0"/>
                <a:cs typeface="Arial" pitchFamily="34" charset="0"/>
              </a:rPr>
              <a:t>HIV is </a:t>
            </a:r>
            <a:r>
              <a:rPr lang="en-US" dirty="0">
                <a:latin typeface="Arial" pitchFamily="34" charset="0"/>
                <a:cs typeface="Arial" pitchFamily="34" charset="0"/>
              </a:rPr>
              <a:t>a retrovirus that </a:t>
            </a:r>
            <a:r>
              <a:rPr lang="en-US" dirty="0" smtClean="0">
                <a:latin typeface="Arial" pitchFamily="34" charset="0"/>
                <a:cs typeface="Arial" pitchFamily="34" charset="0"/>
              </a:rPr>
              <a:t>causes immunosuppression. The </a:t>
            </a:r>
            <a:r>
              <a:rPr lang="en-US" dirty="0">
                <a:latin typeface="Arial" pitchFamily="34" charset="0"/>
                <a:cs typeface="Arial" pitchFamily="34" charset="0"/>
              </a:rPr>
              <a:t>viral infection causes the </a:t>
            </a:r>
            <a:r>
              <a:rPr lang="en-US" dirty="0" smtClean="0">
                <a:latin typeface="Arial" pitchFamily="34" charset="0"/>
                <a:cs typeface="Arial" pitchFamily="34" charset="0"/>
              </a:rPr>
              <a:t>person to </a:t>
            </a:r>
            <a:r>
              <a:rPr lang="en-US" dirty="0">
                <a:latin typeface="Arial" pitchFamily="34" charset="0"/>
                <a:cs typeface="Arial" pitchFamily="34" charset="0"/>
              </a:rPr>
              <a:t>be susceptible to infections </a:t>
            </a:r>
            <a:r>
              <a:rPr lang="en-US" dirty="0" smtClean="0">
                <a:latin typeface="Arial" pitchFamily="34" charset="0"/>
                <a:cs typeface="Arial" pitchFamily="34" charset="0"/>
              </a:rPr>
              <a:t>that would normally be </a:t>
            </a:r>
            <a:r>
              <a:rPr lang="en-US" dirty="0">
                <a:latin typeface="Arial" pitchFamily="34" charset="0"/>
                <a:cs typeface="Arial" pitchFamily="34" charset="0"/>
              </a:rPr>
              <a:t>controlled through </a:t>
            </a:r>
            <a:r>
              <a:rPr lang="en-US" dirty="0" smtClean="0">
                <a:latin typeface="Arial" pitchFamily="34" charset="0"/>
                <a:cs typeface="Arial" pitchFamily="34" charset="0"/>
              </a:rPr>
              <a:t>immune </a:t>
            </a:r>
            <a:r>
              <a:rPr lang="en-US" dirty="0">
                <a:latin typeface="Arial" pitchFamily="34" charset="0"/>
                <a:cs typeface="Arial" pitchFamily="34" charset="0"/>
              </a:rPr>
              <a:t>responses. </a:t>
            </a:r>
            <a:endParaRPr lang="en-US" dirty="0" smtClean="0">
              <a:latin typeface="Arial" pitchFamily="34" charset="0"/>
              <a:cs typeface="Arial" pitchFamily="34" charset="0"/>
            </a:endParaRPr>
          </a:p>
          <a:p>
            <a:pPr marL="173736" indent="-173736" eaLnBrk="1" hangingPunct="1">
              <a:buFontTx/>
              <a:buChar char="•"/>
              <a:defRPr/>
            </a:pPr>
            <a:r>
              <a:rPr lang="en-US" dirty="0" smtClean="0">
                <a:latin typeface="Arial" pitchFamily="34" charset="0"/>
                <a:cs typeface="Arial" pitchFamily="34" charset="0"/>
              </a:rPr>
              <a:t>The </a:t>
            </a:r>
            <a:r>
              <a:rPr lang="en-US" dirty="0">
                <a:latin typeface="Arial" pitchFamily="34" charset="0"/>
                <a:cs typeface="Arial" pitchFamily="34" charset="0"/>
              </a:rPr>
              <a:t>term </a:t>
            </a:r>
            <a:r>
              <a:rPr lang="en-US" i="1" dirty="0">
                <a:latin typeface="Arial" pitchFamily="34" charset="0"/>
                <a:cs typeface="Arial" pitchFamily="34" charset="0"/>
              </a:rPr>
              <a:t>HIV disease</a:t>
            </a:r>
            <a:r>
              <a:rPr lang="en-US" dirty="0">
                <a:latin typeface="Arial" pitchFamily="34" charset="0"/>
                <a:cs typeface="Arial" pitchFamily="34" charset="0"/>
              </a:rPr>
              <a:t> is used interchangeably with HIV infection. </a:t>
            </a:r>
          </a:p>
          <a:p>
            <a:pPr marL="173736" indent="-173736" eaLnBrk="1" hangingPunct="1">
              <a:buFontTx/>
              <a:buChar char="•"/>
              <a:defRPr/>
            </a:pPr>
            <a:r>
              <a:rPr lang="en-US" dirty="0" smtClean="0">
                <a:latin typeface="Arial" charset="0"/>
              </a:rPr>
              <a:t>Since the beginning of the epidemic, sub-Saharan Africa has been the most devastated, but the Caribbean, Asia, Eastern Europe, and South America also have growing epidemics.</a:t>
            </a:r>
          </a:p>
        </p:txBody>
      </p:sp>
    </p:spTree>
    <p:extLst>
      <p:ext uri="{BB962C8B-B14F-4D97-AF65-F5344CB8AC3E}">
        <p14:creationId xmlns:p14="http://schemas.microsoft.com/office/powerpoint/2010/main" val="389002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p:spPr>
        <p:txBody>
          <a:bodyPr wrap="square" numCol="1" anchor="t" anchorCtr="0" compatLnSpc="1">
            <a:prstTxWarp prst="textNoShape">
              <a:avLst/>
            </a:prstTxWarp>
          </a:bodyPr>
          <a:lstStyle/>
          <a:p>
            <a:pPr marL="173736" indent="-173736">
              <a:buFont typeface="Arial" pitchFamily="34" charset="0"/>
              <a:buChar char="•"/>
              <a:defRPr/>
            </a:pPr>
            <a:r>
              <a:rPr lang="en-US" dirty="0" smtClean="0">
                <a:latin typeface="Arial" pitchFamily="34" charset="0"/>
                <a:cs typeface="Arial" pitchFamily="34" charset="0"/>
              </a:rPr>
              <a:t>HIV infections are divided into different stages, including acute, asymptomatic, symptomatic, and AIDS.</a:t>
            </a:r>
          </a:p>
          <a:p>
            <a:pPr marL="173736" indent="-173736">
              <a:buFont typeface="Arial" pitchFamily="34" charset="0"/>
              <a:buChar char="•"/>
              <a:defRPr/>
            </a:pPr>
            <a:r>
              <a:rPr lang="en-US" dirty="0" smtClean="0">
                <a:latin typeface="Arial" pitchFamily="34" charset="0"/>
                <a:cs typeface="Arial" pitchFamily="34" charset="0"/>
              </a:rPr>
              <a:t>In </a:t>
            </a:r>
            <a:r>
              <a:rPr lang="en-US" i="1" dirty="0" smtClean="0">
                <a:latin typeface="Arial" pitchFamily="34" charset="0"/>
                <a:cs typeface="Arial" pitchFamily="34" charset="0"/>
              </a:rPr>
              <a:t>acute HIV infection</a:t>
            </a:r>
            <a:r>
              <a:rPr lang="en-US" dirty="0" smtClean="0">
                <a:latin typeface="Arial" pitchFamily="34" charset="0"/>
                <a:cs typeface="Arial" pitchFamily="34" charset="0"/>
              </a:rPr>
              <a:t> </a:t>
            </a:r>
            <a:r>
              <a:rPr lang="en-US" dirty="0" err="1">
                <a:latin typeface="Arial" pitchFamily="34" charset="0"/>
                <a:cs typeface="Arial" pitchFamily="34" charset="0"/>
              </a:rPr>
              <a:t>s</a:t>
            </a:r>
            <a:r>
              <a:rPr lang="en-US" dirty="0" err="1" smtClean="0">
                <a:latin typeface="Arial" pitchFamily="34" charset="0"/>
                <a:cs typeface="Arial" pitchFamily="34" charset="0"/>
              </a:rPr>
              <a:t>eroconversion</a:t>
            </a:r>
            <a:r>
              <a:rPr lang="en-US" dirty="0" smtClean="0">
                <a:latin typeface="Arial" pitchFamily="34" charset="0"/>
                <a:cs typeface="Arial" pitchFamily="34" charset="0"/>
              </a:rPr>
              <a:t> (when HIV-specific antibodies develop) is often accompanied by a mononucleosis-like syndrome that may be mistaken for the flu. These symptoms generally occur 2 to 4 weeks after the initial infection and last for 1 to 2 weeks, although some symptoms may persist for several months.</a:t>
            </a:r>
          </a:p>
          <a:p>
            <a:pPr marL="173736" indent="-173736">
              <a:buFontTx/>
              <a:buChar char="•"/>
              <a:defRPr/>
            </a:pPr>
            <a:r>
              <a:rPr lang="en-US" dirty="0" smtClean="0">
                <a:latin typeface="Arial" charset="0"/>
              </a:rPr>
              <a:t>Some people also develop neurologic complications, such as aseptic meningitis, peripheral neuropathy, facial palsy, or </a:t>
            </a:r>
            <a:r>
              <a:rPr lang="en-US" dirty="0" err="1" smtClean="0">
                <a:latin typeface="Arial" charset="0"/>
              </a:rPr>
              <a:t>Guillain-Barré</a:t>
            </a:r>
            <a:r>
              <a:rPr lang="en-US" dirty="0" smtClean="0">
                <a:latin typeface="Arial" charset="0"/>
              </a:rPr>
              <a:t> syndrome. </a:t>
            </a:r>
          </a:p>
          <a:p>
            <a:pPr marL="173736" indent="-173736">
              <a:buFontTx/>
              <a:buChar char="•"/>
              <a:defRPr/>
            </a:pPr>
            <a:r>
              <a:rPr lang="en-US" dirty="0" smtClean="0">
                <a:latin typeface="Arial" charset="0"/>
              </a:rPr>
              <a:t>During this time, a high viral load (the amount of HIV circulating in the blood) is noted, and CD4</a:t>
            </a:r>
            <a:r>
              <a:rPr lang="en-US" baseline="30000" dirty="0" smtClean="0">
                <a:latin typeface="Arial" charset="0"/>
              </a:rPr>
              <a:t>+</a:t>
            </a:r>
            <a:r>
              <a:rPr lang="en-US" dirty="0" smtClean="0">
                <a:latin typeface="Arial" charset="0"/>
              </a:rPr>
              <a:t> T cell counts fall temporarily but quickly return to baseline or near-baseline levels. </a:t>
            </a:r>
          </a:p>
          <a:p>
            <a:pPr marL="173736" indent="-173736">
              <a:buFontTx/>
              <a:buChar char="•"/>
              <a:defRPr/>
            </a:pPr>
            <a:r>
              <a:rPr lang="en-US" dirty="0" smtClean="0">
                <a:latin typeface="Arial" charset="0"/>
              </a:rPr>
              <a:t>Many people, including health care providers, mistake acute HIV symptoms for a bad case of the flu.</a:t>
            </a:r>
          </a:p>
          <a:p>
            <a:pPr marL="114300" indent="-114300">
              <a:buFontTx/>
              <a:buChar char="•"/>
              <a:defRPr/>
            </a:pPr>
            <a:endParaRPr lang="en-US" dirty="0" smtClean="0">
              <a:latin typeface="Arial"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939E137-EB49-42A5-90C7-3DA0EA341C21}"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10586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1" indent="-171450">
              <a:buFontTx/>
              <a:buChar char="•"/>
            </a:pPr>
            <a:r>
              <a:rPr lang="en-US" i="1" dirty="0" smtClean="0">
                <a:latin typeface="Arial" panose="020B0604020202020204" pitchFamily="34" charset="0"/>
                <a:ea typeface="ＭＳ Ｐゴシック" panose="020B0600070205080204" pitchFamily="34" charset="-128"/>
                <a:cs typeface="Arial" panose="020B0604020202020204" pitchFamily="34" charset="0"/>
              </a:rPr>
              <a:t>Asymptomatic infection</a:t>
            </a:r>
            <a:r>
              <a:rPr lang="en-US" dirty="0" smtClean="0">
                <a:latin typeface="Arial" panose="020B0604020202020204" pitchFamily="34" charset="0"/>
                <a:ea typeface="ＭＳ Ｐゴシック" panose="020B0600070205080204" pitchFamily="34" charset="-128"/>
                <a:cs typeface="Arial" panose="020B0604020202020204" pitchFamily="34" charset="0"/>
              </a:rPr>
              <a:t> is the interval between untreated HIV infection and a diagnosis of AIDS. </a:t>
            </a:r>
          </a:p>
          <a:p>
            <a:pPr marL="171450" lvl="1" indent="-171450">
              <a:buFontTx/>
              <a:buChar char="•"/>
            </a:pPr>
            <a:r>
              <a:rPr lang="en-US" dirty="0" smtClean="0">
                <a:latin typeface="Arial" panose="020B0604020202020204" pitchFamily="34" charset="0"/>
                <a:ea typeface="ＭＳ Ｐゴシック" panose="020B0600070205080204" pitchFamily="34" charset="-128"/>
              </a:rPr>
              <a:t>During this time, 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T cell counts remain above 500 cells/</a:t>
            </a:r>
            <a:r>
              <a:rPr lang="en-US" dirty="0" err="1" smtClean="0">
                <a:latin typeface="Arial" panose="020B0604020202020204" pitchFamily="34" charset="0"/>
                <a:ea typeface="ＭＳ Ｐゴシック" panose="020B0600070205080204" pitchFamily="34" charset="-128"/>
              </a:rPr>
              <a:t>μL</a:t>
            </a:r>
            <a:r>
              <a:rPr lang="en-US" dirty="0" smtClean="0">
                <a:latin typeface="Arial" panose="020B0604020202020204" pitchFamily="34" charset="0"/>
                <a:ea typeface="ＭＳ Ｐゴシック" panose="020B0600070205080204" pitchFamily="34" charset="-128"/>
              </a:rPr>
              <a:t> (normal or only slightly decreased), and the viral load in the blood will be low. </a:t>
            </a:r>
          </a:p>
          <a:p>
            <a:pPr marL="1714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Because people are often unaware of their disease status, they have little reason to seek treatment or make behavior changes that could improve the quality and length of their lives and can unknowingly transmit HIV to others.</a:t>
            </a:r>
            <a:endParaRPr lang="en-US" dirty="0" smtClean="0">
              <a:latin typeface="Arial" panose="020B0604020202020204" pitchFamily="34" charset="0"/>
              <a:ea typeface="ＭＳ Ｐゴシック" panose="020B0600070205080204" pitchFamily="34" charset="-128"/>
            </a:endParaRP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14960B5-390C-4240-9444-B8376D07C803}"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938634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i="1" dirty="0" smtClean="0">
                <a:latin typeface="Arial" panose="020B0604020202020204" pitchFamily="34" charset="0"/>
                <a:ea typeface="ＭＳ Ｐゴシック" panose="020B0600070205080204" pitchFamily="34" charset="-128"/>
                <a:cs typeface="Arial" panose="020B0604020202020204" pitchFamily="34" charset="0"/>
              </a:rPr>
              <a:t>Symptomatic infection</a:t>
            </a:r>
            <a:r>
              <a:rPr lang="en-US" dirty="0" smtClean="0">
                <a:latin typeface="Arial" panose="020B0604020202020204" pitchFamily="34" charset="0"/>
                <a:ea typeface="ＭＳ Ｐゴシック" panose="020B0600070205080204" pitchFamily="34" charset="-128"/>
                <a:cs typeface="Arial" panose="020B0604020202020204" pitchFamily="34" charset="0"/>
              </a:rPr>
              <a:t> occurs as the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T-cell count drops to 200 to 500 cells/</a:t>
            </a:r>
            <a:r>
              <a:rPr lang="en-US" dirty="0" err="1" smtClean="0">
                <a:latin typeface="Arial" panose="020B0604020202020204" pitchFamily="34" charset="0"/>
                <a:ea typeface="ＭＳ Ｐゴシック" panose="020B0600070205080204" pitchFamily="34" charset="-128"/>
                <a:cs typeface="Arial" panose="020B0604020202020204" pitchFamily="34" charset="0"/>
              </a:rPr>
              <a:t>μL</a:t>
            </a:r>
            <a:r>
              <a:rPr lang="en-US" dirty="0" smtClean="0">
                <a:latin typeface="Arial" panose="020B0604020202020204" pitchFamily="34" charset="0"/>
                <a:ea typeface="ＭＳ Ｐゴシック" panose="020B0600070205080204" pitchFamily="34" charset="-128"/>
                <a:cs typeface="Arial" panose="020B0604020202020204" pitchFamily="34" charset="0"/>
              </a:rPr>
              <a:t> and the viral load increases. </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Symptoms seen in earlier phases become worse, leading to persistent fever, frequent drenching night sweats, chronic diarrhea, recurrent headaches, and fatigue severe enough to interrupt normal routines. </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Other problems, including infections, lymphadenopathy, and nervous system manifestations, may occur.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1327876-2749-488B-B238-C4EEC1EB84C5}"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3706849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FE2423B-7C97-425C-99A1-324E6748B40A}" type="slidenum">
              <a:rPr lang="en-US">
                <a:latin typeface="Calibri" panose="020F0502020204030204" pitchFamily="34" charset="0"/>
              </a:rPr>
              <a:pPr eaLnBrk="1" hangingPunct="1"/>
              <a:t>23</a:t>
            </a:fld>
            <a:endParaRPr lang="en-US">
              <a:latin typeface="Calibri" panose="020F0502020204030204"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most common infection associated with the symptomatic infection phase of HIV infection is </a:t>
            </a:r>
            <a:r>
              <a:rPr lang="en-US" dirty="0" err="1" smtClean="0">
                <a:latin typeface="Arial" panose="020B0604020202020204" pitchFamily="34" charset="0"/>
                <a:ea typeface="ＭＳ Ｐゴシック" panose="020B0600070205080204" pitchFamily="34" charset="-128"/>
                <a:cs typeface="Arial" panose="020B0604020202020204" pitchFamily="34" charset="0"/>
              </a:rPr>
              <a:t>oropharyngeal</a:t>
            </a:r>
            <a:r>
              <a:rPr lang="en-US" dirty="0" smtClean="0">
                <a:latin typeface="Arial" panose="020B0604020202020204" pitchFamily="34" charset="0"/>
                <a:ea typeface="ＭＳ Ｐゴシック" panose="020B0600070205080204" pitchFamily="34" charset="-128"/>
                <a:cs typeface="Arial" panose="020B0604020202020204" pitchFamily="34" charset="0"/>
              </a:rPr>
              <a:t> candidiasis or thrush.</a:t>
            </a:r>
          </a:p>
          <a:p>
            <a:pPr marL="171450" indent="-171450" eaLnBrk="1" hangingPunct="1">
              <a:buFontTx/>
              <a:buChar char="•"/>
            </a:pPr>
            <a:r>
              <a:rPr lang="en-US" i="1" dirty="0" smtClean="0">
                <a:latin typeface="Arial" panose="020B0604020202020204" pitchFamily="34" charset="0"/>
                <a:ea typeface="ＭＳ Ｐゴシック" panose="020B0600070205080204" pitchFamily="34" charset="-128"/>
                <a:cs typeface="Arial" panose="020B0604020202020204" pitchFamily="34" charset="0"/>
              </a:rPr>
              <a:t>Candida</a:t>
            </a:r>
            <a:r>
              <a:rPr lang="en-US" dirty="0" smtClean="0">
                <a:latin typeface="Arial" panose="020B0604020202020204" pitchFamily="34" charset="0"/>
                <a:ea typeface="ＭＳ Ｐゴシック" panose="020B0600070205080204" pitchFamily="34" charset="-128"/>
                <a:cs typeface="Arial" panose="020B0604020202020204" pitchFamily="34" charset="0"/>
              </a:rPr>
              <a:t> rarely causes problems in healthy adults but is more common in HIV-infected people. </a:t>
            </a:r>
          </a:p>
        </p:txBody>
      </p:sp>
    </p:spTree>
    <p:extLst>
      <p:ext uri="{BB962C8B-B14F-4D97-AF65-F5344CB8AC3E}">
        <p14:creationId xmlns:p14="http://schemas.microsoft.com/office/powerpoint/2010/main" val="3260281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Other </a:t>
            </a:r>
            <a:r>
              <a:rPr lang="en-US" dirty="0">
                <a:latin typeface="Arial" pitchFamily="34" charset="0"/>
                <a:cs typeface="Arial" pitchFamily="34" charset="0"/>
              </a:rPr>
              <a:t>infections that can occur at this time include shingles (caused by the varicella-zoster virus), persistent vaginal </a:t>
            </a:r>
            <a:r>
              <a:rPr lang="en-US" dirty="0" err="1" smtClean="0">
                <a:latin typeface="Arial" pitchFamily="34" charset="0"/>
                <a:cs typeface="Arial" pitchFamily="34" charset="0"/>
              </a:rPr>
              <a:t>candidal</a:t>
            </a:r>
            <a:r>
              <a:rPr lang="en-US" dirty="0" smtClean="0">
                <a:latin typeface="Arial" pitchFamily="34" charset="0"/>
                <a:cs typeface="Arial" pitchFamily="34" charset="0"/>
              </a:rPr>
              <a:t> </a:t>
            </a:r>
            <a:r>
              <a:rPr lang="en-US" dirty="0">
                <a:latin typeface="Arial" pitchFamily="34" charset="0"/>
                <a:cs typeface="Arial" pitchFamily="34" charset="0"/>
              </a:rPr>
              <a:t>infections, outbreaks of oral or genital </a:t>
            </a:r>
            <a:r>
              <a:rPr lang="en-US" dirty="0" smtClean="0">
                <a:latin typeface="Arial" pitchFamily="34" charset="0"/>
                <a:cs typeface="Arial" pitchFamily="34" charset="0"/>
              </a:rPr>
              <a:t>herpes, and bacterial infections</a:t>
            </a:r>
            <a:r>
              <a:rPr lang="en-US" dirty="0">
                <a:latin typeface="Arial" pitchFamily="34" charset="0"/>
                <a:cs typeface="Arial" pitchFamily="34" charset="0"/>
              </a:rPr>
              <a:t>.</a:t>
            </a:r>
            <a:endParaRPr lang="en-US" dirty="0" smtClean="0">
              <a:latin typeface="Arial"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01A87DA-3650-467A-8041-365B26BB113B}"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409441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Malignant vascular lesions such as KS lesions can appear anywhere on the skin surface or on internal organs. </a:t>
            </a:r>
          </a:p>
          <a:p>
            <a:pPr marL="173736" indent="-173736">
              <a:buFontTx/>
              <a:buChar char="•"/>
            </a:pPr>
            <a:r>
              <a:rPr lang="en-US" dirty="0" smtClean="0">
                <a:latin typeface="Arial" panose="020B0604020202020204" pitchFamily="34" charset="0"/>
                <a:ea typeface="ＭＳ Ｐゴシック" panose="020B0600070205080204" pitchFamily="34" charset="-128"/>
              </a:rPr>
              <a:t>Kaposi sarcoma is caused by human </a:t>
            </a:r>
            <a:r>
              <a:rPr lang="en-US" dirty="0" err="1" smtClean="0">
                <a:latin typeface="Arial" panose="020B0604020202020204" pitchFamily="34" charset="0"/>
                <a:ea typeface="ＭＳ Ｐゴシック" panose="020B0600070205080204" pitchFamily="34" charset="-128"/>
              </a:rPr>
              <a:t>herpesvirus</a:t>
            </a:r>
            <a:r>
              <a:rPr lang="en-US" dirty="0" smtClean="0">
                <a:latin typeface="Arial" panose="020B0604020202020204" pitchFamily="34" charset="0"/>
                <a:ea typeface="ＭＳ Ｐゴシック" panose="020B0600070205080204" pitchFamily="34" charset="-128"/>
              </a:rPr>
              <a:t> 8.</a:t>
            </a:r>
          </a:p>
          <a:p>
            <a:pPr marL="173736" indent="-173736">
              <a:buFontTx/>
              <a:buChar char="•"/>
            </a:pPr>
            <a:r>
              <a:rPr lang="en-US" dirty="0" smtClean="0">
                <a:latin typeface="Arial" panose="020B0604020202020204" pitchFamily="34" charset="0"/>
                <a:ea typeface="ＭＳ Ｐゴシック" panose="020B0600070205080204" pitchFamily="34" charset="-128"/>
              </a:rPr>
              <a:t>Lesions vary in size from pinpoint to very large and may appear in a variety of shades. </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6B060D6-0E8B-4850-92CD-57FE57B62B6B}"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955047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latin typeface="Arial" panose="020B0604020202020204" pitchFamily="34" charset="0"/>
                <a:ea typeface="ＭＳ Ｐゴシック" panose="020B0600070205080204" pitchFamily="34" charset="-128"/>
                <a:cs typeface="Arial" panose="020B0604020202020204" pitchFamily="34" charset="0"/>
              </a:rPr>
              <a:t>Oral hairy leukoplakia,</a:t>
            </a:r>
            <a:r>
              <a:rPr lang="en-US" smtClean="0">
                <a:latin typeface="Arial" panose="020B0604020202020204" pitchFamily="34" charset="0"/>
                <a:ea typeface="ＭＳ Ｐゴシック" panose="020B0600070205080204" pitchFamily="34" charset="-128"/>
                <a:cs typeface="Arial" panose="020B0604020202020204" pitchFamily="34" charset="0"/>
              </a:rPr>
              <a:t> an Epstein-Barr virus infection that causes painless, white, raised lesions on the lateral aspect of the tongue, can occur at this phase of the infection and is also an indicator of disease progression.</a:t>
            </a:r>
          </a:p>
          <a:p>
            <a:endParaRPr lang="en-US" smtClean="0">
              <a:latin typeface="Arial" panose="020B0604020202020204" pitchFamily="34" charset="0"/>
              <a:ea typeface="ＭＳ Ｐゴシック" panose="020B0600070205080204"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200FAAB-43ED-4A5A-9B22-DAC98E436B3A}"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194887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A diagnosis of AIDS cannot be made until the HIV-infected patient meets criteria established by the CDC.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AIDS is characterized by:</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Severe immune system suppression and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T-cell counts &lt; 200 cells/</a:t>
            </a:r>
            <a:r>
              <a:rPr lang="en-US" dirty="0" err="1" smtClean="0">
                <a:latin typeface="Arial" panose="020B0604020202020204" pitchFamily="34" charset="0"/>
                <a:ea typeface="ＭＳ Ｐゴシック" panose="020B0600070205080204" pitchFamily="34" charset="-128"/>
                <a:cs typeface="Arial" panose="020B0604020202020204" pitchFamily="34" charset="0"/>
              </a:rPr>
              <a:t>μL</a:t>
            </a:r>
            <a:endParaRPr lang="en-US" dirty="0" smtClean="0">
              <a:latin typeface="Arial" panose="020B0604020202020204" pitchFamily="34" charset="0"/>
              <a:ea typeface="ＭＳ Ｐゴシック" panose="020B0600070205080204" pitchFamily="34" charset="-128"/>
              <a:cs typeface="Arial" panose="020B0604020202020204" pitchFamily="34" charset="0"/>
            </a:endParaRP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An opportunistic infection</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An opportunistic cancer</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Wasting syndrome (loss of 10% or more of ideal body mass)</a:t>
            </a:r>
          </a:p>
          <a:p>
            <a:pPr marL="630936" lvl="2"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AIDS dementia complex (ADC).</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545FD34-EC86-4109-8ECE-336298F2D474}" type="slidenum">
              <a:rPr lang="en-US">
                <a:latin typeface="Calibri" panose="020F0502020204030204" pitchFamily="34" charset="0"/>
              </a:rPr>
              <a:pPr eaLnBrk="1" hangingPunct="1"/>
              <a:t>27</a:t>
            </a:fld>
            <a:endParaRPr lang="en-US">
              <a:latin typeface="Calibri" panose="020F0502020204030204" pitchFamily="34" charset="0"/>
            </a:endParaRPr>
          </a:p>
        </p:txBody>
      </p:sp>
    </p:spTree>
    <p:extLst>
      <p:ext uri="{BB962C8B-B14F-4D97-AF65-F5344CB8AC3E}">
        <p14:creationId xmlns:p14="http://schemas.microsoft.com/office/powerpoint/2010/main" val="1191493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Opportunistic diseases generally do not occur in the presence of a functioning immune system. </a:t>
            </a:r>
          </a:p>
          <a:p>
            <a:pPr marL="171450" indent="-171450">
              <a:buFont typeface="Arial" pitchFamily="34" charset="0"/>
              <a:buChar char="•"/>
              <a:defRPr/>
            </a:pPr>
            <a:r>
              <a:rPr lang="en-US" i="1" dirty="0" smtClean="0">
                <a:latin typeface="Arial" pitchFamily="34" charset="0"/>
                <a:cs typeface="Arial" pitchFamily="34" charset="0"/>
              </a:rPr>
              <a:t>Pneumocystis </a:t>
            </a:r>
            <a:r>
              <a:rPr lang="en-US" i="1" dirty="0" err="1" smtClean="0">
                <a:latin typeface="Arial" pitchFamily="34" charset="0"/>
                <a:cs typeface="Arial" pitchFamily="34" charset="0"/>
              </a:rPr>
              <a:t>jiroveci</a:t>
            </a:r>
            <a:r>
              <a:rPr lang="en-US" i="1" dirty="0" smtClean="0">
                <a:latin typeface="Arial" pitchFamily="34" charset="0"/>
                <a:cs typeface="Arial" pitchFamily="34" charset="0"/>
              </a:rPr>
              <a:t> </a:t>
            </a:r>
            <a:r>
              <a:rPr lang="en-US" dirty="0" smtClean="0">
                <a:latin typeface="Arial" pitchFamily="34" charset="0"/>
                <a:cs typeface="Arial" pitchFamily="34" charset="0"/>
              </a:rPr>
              <a:t>is a type of pneumonia that can appear as an opportunistic disease associated with HIV infection. </a:t>
            </a:r>
          </a:p>
          <a:p>
            <a:pPr>
              <a:defRPr/>
            </a:pPr>
            <a:endParaRPr lang="en-US" dirty="0" smtClean="0">
              <a:latin typeface="Arial"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802CE31-6CE1-44A2-B400-187CE66C9F62}"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991751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rPr>
              <a:t>A.O. is at high risk for contracting another STI and/or HIV because of his active sexual life with multiple partners, direct contact sex with same-sex partners, inability to recall possible exposure when under the influence, unprotected sex, and history of STI.</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EB710BE-CFD2-4DF5-BDDD-E19DB33E946B}" type="slidenum">
              <a:rPr lang="en-US">
                <a:latin typeface="Calibri" panose="020F0502020204030204" pitchFamily="34" charset="0"/>
              </a:rPr>
              <a:pPr eaLnBrk="1" hangingPunct="1"/>
              <a:t>29</a:t>
            </a:fld>
            <a:endParaRPr lang="en-US">
              <a:latin typeface="Calibri" panose="020F0502020204030204" pitchFamily="34" charset="0"/>
            </a:endParaRPr>
          </a:p>
        </p:txBody>
      </p:sp>
    </p:spTree>
    <p:extLst>
      <p:ext uri="{BB962C8B-B14F-4D97-AF65-F5344CB8AC3E}">
        <p14:creationId xmlns:p14="http://schemas.microsoft.com/office/powerpoint/2010/main" val="50686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B81ABA5-0CDE-4E2A-951A-12E9707C22BD}" type="slidenum">
              <a:rPr lang="en-US">
                <a:latin typeface="Calibri" panose="020F0502020204030204" pitchFamily="34" charset="0"/>
              </a:rPr>
              <a:pPr eaLnBrk="1" hangingPunct="1"/>
              <a:t>3</a:t>
            </a:fld>
            <a:endParaRPr lang="en-US">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 the past 30 years, important advances have been made in HIV prevention, testing, and treatment.</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With advances in treatment, HIV is managed as a chronic disease as people are living longer, resulting in a dramatic drop in the death rate attributable to HIV.</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 developed countries, the result has been decreases in the number of HIV-related deaths, improved quality of life, and a significant decrease in the number of children born with HIV.</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More than 1 million people are currently living with HIV in the United States, with an estimated 56,000-60,000 new infections occurring annually. </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 North America the prevalence of HIV has been highest among men who have sex with men, but women, people of color, people who live in poverty, and adolescents contribute an expanding proportion of new HIV infections. </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For the most part, HIV remains a disease of marginalized individuals: those who are disenfranchised by virtue of gender, race, sexual orientation, poverty, drug use, or lack of access to health care.</a:t>
            </a:r>
          </a:p>
        </p:txBody>
      </p:sp>
    </p:spTree>
    <p:extLst>
      <p:ext uri="{BB962C8B-B14F-4D97-AF65-F5344CB8AC3E}">
        <p14:creationId xmlns:p14="http://schemas.microsoft.com/office/powerpoint/2010/main" val="133505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extLst/>
        </p:spPr>
        <p:txBody>
          <a:bodyPr wrap="square" numCol="1" anchor="t" anchorCtr="0" compatLnSpc="1">
            <a:prstTxWarp prst="textNoShape">
              <a:avLst/>
            </a:prstTxWarp>
          </a:bodyPr>
          <a:lstStyle/>
          <a:p>
            <a:pPr marL="173736" indent="-173736">
              <a:buFontTx/>
              <a:buChar char="•"/>
              <a:defRPr/>
            </a:pPr>
            <a:r>
              <a:rPr lang="en-US" dirty="0" smtClean="0">
                <a:latin typeface="Arial" pitchFamily="34" charset="0"/>
                <a:cs typeface="Arial" pitchFamily="34" charset="0"/>
              </a:rPr>
              <a:t>See Table 15-10.</a:t>
            </a:r>
          </a:p>
          <a:p>
            <a:pPr marL="173736" indent="-173736">
              <a:buFontTx/>
              <a:buChar char="•"/>
              <a:defRPr/>
            </a:pPr>
            <a:r>
              <a:rPr lang="en-US" dirty="0" smtClean="0">
                <a:latin typeface="Arial" pitchFamily="34" charset="0"/>
                <a:cs typeface="Arial" pitchFamily="34" charset="0"/>
              </a:rPr>
              <a:t>Organisms that do not cause severe disease in people with functioning immune systems can cause debilitating, disseminated, and life-threatening infections during this stage. </a:t>
            </a:r>
          </a:p>
          <a:p>
            <a:pPr marL="173736" indent="-173736">
              <a:buFontTx/>
              <a:buChar char="•"/>
              <a:defRPr/>
            </a:pPr>
            <a:r>
              <a:rPr lang="en-US" dirty="0" smtClean="0">
                <a:latin typeface="Arial" pitchFamily="34" charset="0"/>
                <a:cs typeface="Arial" pitchFamily="34" charset="0"/>
              </a:rPr>
              <a:t>Several opportunistic diseases may occur at the same time, further compounding the difficulties of diagnosis and treatment. </a:t>
            </a:r>
          </a:p>
          <a:p>
            <a:pPr marL="173736" indent="-173736">
              <a:buFontTx/>
              <a:buChar char="•"/>
              <a:defRPr/>
            </a:pPr>
            <a:r>
              <a:rPr lang="en-US" dirty="0" smtClean="0">
                <a:latin typeface="Arial" pitchFamily="34" charset="0"/>
                <a:cs typeface="Arial" pitchFamily="34" charset="0"/>
              </a:rPr>
              <a:t>Advances in HIV treatment have decreased occurrences of opportunistic diseases</a:t>
            </a:r>
            <a:r>
              <a:rPr lang="en-US" strike="sngStrike" dirty="0" smtClean="0">
                <a:latin typeface="Arial" pitchFamily="34" charset="0"/>
                <a:cs typeface="Arial" pitchFamily="34" charset="0"/>
              </a:rPr>
              <a:t>.</a:t>
            </a:r>
            <a:endParaRPr lang="en-US" dirty="0">
              <a:latin typeface="Arial" pitchFamily="34" charset="0"/>
              <a:cs typeface="Arial" pitchFamily="34"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61012C7-1FCE-4467-A788-FF99CC39B6A0}" type="slidenum">
              <a:rPr lang="en-US">
                <a:latin typeface="Calibri" panose="020F0502020204030204" pitchFamily="34" charset="0"/>
              </a:rPr>
              <a:pPr eaLnBrk="1" hangingPunct="1"/>
              <a:t>30</a:t>
            </a:fld>
            <a:endParaRPr lang="en-US">
              <a:latin typeface="Calibri" panose="020F0502020204030204" pitchFamily="34" charset="0"/>
            </a:endParaRPr>
          </a:p>
        </p:txBody>
      </p:sp>
    </p:spTree>
    <p:extLst>
      <p:ext uri="{BB962C8B-B14F-4D97-AF65-F5344CB8AC3E}">
        <p14:creationId xmlns:p14="http://schemas.microsoft.com/office/powerpoint/2010/main" val="4163113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p:spPr>
        <p:txBody>
          <a:bodyPr wrap="square" numCol="1" anchor="t" anchorCtr="0" compatLnSpc="1">
            <a:prstTxWarp prst="textNoShape">
              <a:avLst/>
            </a:prstTxWarp>
          </a:bodyPr>
          <a:lstStyle/>
          <a:p>
            <a:pPr marL="173736" indent="-173736">
              <a:buFont typeface="Arial" pitchFamily="34" charset="0"/>
              <a:buChar char="•"/>
              <a:defRPr/>
            </a:pPr>
            <a:r>
              <a:rPr lang="en-US" dirty="0" smtClean="0">
                <a:latin typeface="Arial" pitchFamily="34" charset="0"/>
                <a:cs typeface="Arial" pitchFamily="34" charset="0"/>
              </a:rPr>
              <a:t>Diagnosis of HIV infection is made by testing for HIV antibodies and/or antigen in the blood.</a:t>
            </a:r>
          </a:p>
          <a:p>
            <a:pPr marL="173736" indent="-173736">
              <a:buFont typeface="Arial" pitchFamily="34" charset="0"/>
              <a:buChar char="•"/>
              <a:defRPr/>
            </a:pPr>
            <a:r>
              <a:rPr lang="en-US" dirty="0" smtClean="0">
                <a:latin typeface="Arial" pitchFamily="34" charset="0"/>
                <a:cs typeface="Arial" pitchFamily="34" charset="0"/>
              </a:rPr>
              <a:t>The most useful screening tests for HIV are those that detect HIV-specific antibodies. The major problem with these tests is that there is a median delay of 4 weeks after infection before antibodies can be detected. This creates a </a:t>
            </a:r>
            <a:r>
              <a:rPr lang="en-US" i="1" dirty="0" smtClean="0">
                <a:latin typeface="Arial" pitchFamily="34" charset="0"/>
                <a:cs typeface="Arial" pitchFamily="34" charset="0"/>
              </a:rPr>
              <a:t>window period</a:t>
            </a:r>
            <a:r>
              <a:rPr lang="en-US" b="1" dirty="0" smtClean="0">
                <a:latin typeface="Arial" pitchFamily="34" charset="0"/>
                <a:cs typeface="Arial" pitchFamily="34" charset="0"/>
              </a:rPr>
              <a:t> </a:t>
            </a:r>
            <a:r>
              <a:rPr lang="en-US" dirty="0" smtClean="0">
                <a:latin typeface="Arial" pitchFamily="34" charset="0"/>
                <a:cs typeface="Arial" pitchFamily="34" charset="0"/>
              </a:rPr>
              <a:t>during which an infected individual may not test positive for HIV antibodies.</a:t>
            </a:r>
          </a:p>
          <a:p>
            <a:pPr marL="173736" indent="-173736">
              <a:buFontTx/>
              <a:buChar char="•"/>
              <a:defRPr/>
            </a:pPr>
            <a:r>
              <a:rPr lang="en-US" i="1" dirty="0" smtClean="0">
                <a:latin typeface="Arial" charset="0"/>
              </a:rPr>
              <a:t>Rapid HIV-antibody tests</a:t>
            </a:r>
            <a:r>
              <a:rPr lang="en-US" dirty="0" smtClean="0">
                <a:latin typeface="Arial" charset="0"/>
              </a:rPr>
              <a:t> provide results in 20 minutes and are recommended by the CDC.</a:t>
            </a:r>
          </a:p>
          <a:p>
            <a:pPr marL="173736" indent="-173736">
              <a:buFontTx/>
              <a:buChar char="•"/>
              <a:defRPr/>
            </a:pPr>
            <a:r>
              <a:rPr lang="en-US" dirty="0" smtClean="0">
                <a:latin typeface="Arial" charset="0"/>
              </a:rPr>
              <a:t>Standard antibody tests done on blood or oral fluid specimens are tested by a laboratory and provide results from a day to a week later. </a:t>
            </a:r>
          </a:p>
          <a:p>
            <a:pPr marL="173736" indent="-173736">
              <a:buFontTx/>
              <a:buChar char="•"/>
              <a:defRPr/>
            </a:pPr>
            <a:r>
              <a:rPr lang="en-US" dirty="0" smtClean="0">
                <a:latin typeface="Arial" charset="0"/>
              </a:rPr>
              <a:t>Rapid testing is highly reliable and provides immediate feedback to patients who can then be counseled about treatment and prevention. This is an important advantage because many people do not return to get their test results when other testing methods (take longer to obtain the results) are used.</a:t>
            </a:r>
          </a:p>
          <a:p>
            <a:pPr marL="173736" indent="-173736">
              <a:buFontTx/>
              <a:buChar char="•"/>
              <a:defRPr/>
            </a:pPr>
            <a:r>
              <a:rPr lang="en-US" dirty="0" smtClean="0">
                <a:latin typeface="Arial" charset="0"/>
              </a:rPr>
              <a:t>Positive antibody tests should be confirmed by another test, usually the Western blot.</a:t>
            </a:r>
          </a:p>
          <a:p>
            <a:pPr marL="173736" indent="-173736">
              <a:buFontTx/>
              <a:buChar char="•"/>
              <a:defRPr/>
            </a:pPr>
            <a:r>
              <a:rPr lang="en-US" dirty="0" smtClean="0">
                <a:latin typeface="Arial" charset="0"/>
              </a:rPr>
              <a:t>See Table 15-11 on HIV-antibody test screening process. </a:t>
            </a:r>
          </a:p>
          <a:p>
            <a:pPr>
              <a:defRPr/>
            </a:pPr>
            <a:endParaRPr lang="en-US" dirty="0" smtClean="0">
              <a:latin typeface="Arial"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9D6301D-BD90-416D-9D25-949BA123F0AE}" type="slidenum">
              <a:rPr lang="en-US">
                <a:latin typeface="Calibri" panose="020F0502020204030204" pitchFamily="34" charset="0"/>
              </a:rPr>
              <a:pPr eaLnBrk="1" hangingPunct="1"/>
              <a:t>31</a:t>
            </a:fld>
            <a:endParaRPr lang="en-US">
              <a:latin typeface="Calibri" panose="020F0502020204030204" pitchFamily="34" charset="0"/>
            </a:endParaRPr>
          </a:p>
        </p:txBody>
      </p:sp>
    </p:spTree>
    <p:extLst>
      <p:ext uri="{BB962C8B-B14F-4D97-AF65-F5344CB8AC3E}">
        <p14:creationId xmlns:p14="http://schemas.microsoft.com/office/powerpoint/2010/main" val="2724149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progression of HIV infection is monitored by two important laboratory assessments: CD4</a:t>
            </a:r>
            <a:r>
              <a:rPr lang="en-US" baseline="30000" dirty="0" smtClean="0">
                <a:latin typeface="Arial" panose="020B0604020202020204" pitchFamily="34" charset="0"/>
                <a:ea typeface="ＭＳ Ｐゴシック" panose="020B0600070205080204" pitchFamily="34" charset="-128"/>
                <a:cs typeface="Arial" panose="020B0604020202020204" pitchFamily="34" charset="0"/>
              </a:rPr>
              <a:t>+</a:t>
            </a:r>
            <a:r>
              <a:rPr lang="en-US" dirty="0" smtClean="0">
                <a:latin typeface="Arial" panose="020B0604020202020204" pitchFamily="34" charset="0"/>
                <a:ea typeface="ＭＳ Ｐゴシック" panose="020B0600070205080204" pitchFamily="34" charset="-128"/>
                <a:cs typeface="Arial" panose="020B0604020202020204" pitchFamily="34" charset="0"/>
              </a:rPr>
              <a:t> T-cell counts and HIV viral load.</a:t>
            </a:r>
          </a:p>
          <a:p>
            <a:pPr marL="630936" lvl="2" indent="-173736">
              <a:buFontTx/>
              <a:buChar char="•"/>
            </a:pPr>
            <a:r>
              <a:rPr lang="en-US" dirty="0" smtClean="0">
                <a:latin typeface="Arial" panose="020B0604020202020204" pitchFamily="34" charset="0"/>
                <a:ea typeface="ＭＳ Ｐゴシック" panose="020B0600070205080204" pitchFamily="34" charset="-128"/>
              </a:rPr>
              <a:t>CD4</a:t>
            </a:r>
            <a:r>
              <a:rPr lang="en-US" baseline="30000" dirty="0" smtClean="0">
                <a:latin typeface="Arial" panose="020B0604020202020204" pitchFamily="34" charset="0"/>
                <a:ea typeface="ＭＳ Ｐゴシック" panose="020B0600070205080204" pitchFamily="34" charset="-128"/>
              </a:rPr>
              <a:t>+</a:t>
            </a:r>
            <a:r>
              <a:rPr lang="en-US" dirty="0" smtClean="0">
                <a:latin typeface="Arial" panose="020B0604020202020204" pitchFamily="34" charset="0"/>
                <a:ea typeface="ＭＳ Ｐゴシック" panose="020B0600070205080204" pitchFamily="34" charset="-128"/>
              </a:rPr>
              <a:t> normal range is 800 to 1200 cells/</a:t>
            </a:r>
            <a:r>
              <a:rPr lang="en-US" dirty="0" err="1" smtClean="0">
                <a:latin typeface="Arial" panose="020B0604020202020204" pitchFamily="34" charset="0"/>
                <a:ea typeface="ＭＳ Ｐゴシック" panose="020B0600070205080204" pitchFamily="34" charset="-128"/>
              </a:rPr>
              <a:t>μL</a:t>
            </a:r>
            <a:r>
              <a:rPr lang="en-US" dirty="0" smtClean="0">
                <a:latin typeface="Arial" panose="020B0604020202020204" pitchFamily="34" charset="0"/>
                <a:ea typeface="ＭＳ Ｐゴシック" panose="020B0600070205080204" pitchFamily="34" charset="-128"/>
              </a:rPr>
              <a:t>. </a:t>
            </a:r>
          </a:p>
          <a:p>
            <a:pPr marL="630936" lvl="2" indent="-173736">
              <a:buFontTx/>
              <a:buChar char="•"/>
            </a:pPr>
            <a:r>
              <a:rPr lang="en-US" dirty="0" smtClean="0">
                <a:latin typeface="Arial" panose="020B0604020202020204" pitchFamily="34" charset="0"/>
                <a:ea typeface="ＭＳ Ｐゴシック" panose="020B0600070205080204" pitchFamily="34" charset="-128"/>
              </a:rPr>
              <a:t>In HIV, viral loads are reported as real numbers (i.e., 1260 copies/</a:t>
            </a:r>
            <a:r>
              <a:rPr lang="en-US" dirty="0" err="1" smtClean="0">
                <a:latin typeface="Arial" panose="020B0604020202020204" pitchFamily="34" charset="0"/>
                <a:ea typeface="ＭＳ Ｐゴシック" panose="020B0600070205080204" pitchFamily="34" charset="-128"/>
              </a:rPr>
              <a:t>μL</a:t>
            </a:r>
            <a:r>
              <a:rPr lang="en-US" dirty="0" smtClean="0">
                <a:latin typeface="Arial" panose="020B0604020202020204" pitchFamily="34" charset="0"/>
                <a:ea typeface="ＭＳ Ｐゴシック" panose="020B0600070205080204" pitchFamily="34" charset="-128"/>
              </a:rPr>
              <a:t>) or as undetectable.</a:t>
            </a:r>
          </a:p>
          <a:p>
            <a:pPr marL="630936" lvl="2" indent="-173736">
              <a:buFontTx/>
              <a:buChar char="•"/>
            </a:pPr>
            <a:r>
              <a:rPr lang="en-US" dirty="0" smtClean="0">
                <a:latin typeface="Arial" panose="020B0604020202020204" pitchFamily="34" charset="0"/>
                <a:ea typeface="ＭＳ Ｐゴシック" panose="020B0600070205080204" pitchFamily="34" charset="-128"/>
              </a:rPr>
              <a:t>“Undetectable” indicates the viral load is lower than the test is able to report; “undetectable” does </a:t>
            </a:r>
            <a:r>
              <a:rPr lang="en-US" b="1" i="1" dirty="0" smtClean="0">
                <a:latin typeface="Arial" panose="020B0604020202020204" pitchFamily="34" charset="0"/>
                <a:ea typeface="ＭＳ Ｐゴシック" panose="020B0600070205080204" pitchFamily="34" charset="-128"/>
              </a:rPr>
              <a:t>not</a:t>
            </a:r>
            <a:r>
              <a:rPr lang="en-US" dirty="0" smtClean="0">
                <a:latin typeface="Arial" panose="020B0604020202020204" pitchFamily="34" charset="0"/>
                <a:ea typeface="ＭＳ Ｐゴシック" panose="020B0600070205080204" pitchFamily="34" charset="-128"/>
              </a:rPr>
              <a:t> mean that the virus has been eliminated from the body or that the individual can no longer transmit HIV to others.</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E1830F5-3BFE-4817-9135-13640F07BD61}" type="slidenum">
              <a:rPr lang="en-US">
                <a:latin typeface="Calibri" panose="020F0502020204030204" pitchFamily="34" charset="0"/>
              </a:rPr>
              <a:pPr eaLnBrk="1" hangingPunct="1"/>
              <a:t>32</a:t>
            </a:fld>
            <a:endParaRPr lang="en-US">
              <a:latin typeface="Calibri" panose="020F0502020204030204" pitchFamily="34" charset="0"/>
            </a:endParaRPr>
          </a:p>
        </p:txBody>
      </p:sp>
    </p:spTree>
    <p:extLst>
      <p:ext uri="{BB962C8B-B14F-4D97-AF65-F5344CB8AC3E}">
        <p14:creationId xmlns:p14="http://schemas.microsoft.com/office/powerpoint/2010/main" val="2426320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Tx/>
              <a:buChar char="•"/>
              <a:defRPr/>
            </a:pPr>
            <a:r>
              <a:rPr lang="en-US" dirty="0" smtClean="0">
                <a:latin typeface="Arial" charset="0"/>
                <a:cs typeface="Arial" charset="0"/>
              </a:rPr>
              <a:t>Abnormal blood test results are common in HIV infection and may be caused by HIV, opportunistic diseases, or complications of therapy. </a:t>
            </a:r>
          </a:p>
          <a:p>
            <a:pPr marL="171450" indent="-171450">
              <a:buFontTx/>
              <a:buChar char="•"/>
              <a:defRPr/>
            </a:pPr>
            <a:r>
              <a:rPr lang="en-US" dirty="0" smtClean="0">
                <a:latin typeface="Arial" charset="0"/>
                <a:cs typeface="Arial" charset="0"/>
              </a:rPr>
              <a:t>Decreased white blood cell (WBC) counts, especially below-normal numbers of lymphocytes (</a:t>
            </a:r>
            <a:r>
              <a:rPr lang="en-US" dirty="0" err="1" smtClean="0">
                <a:latin typeface="Arial" charset="0"/>
                <a:cs typeface="Arial" charset="0"/>
              </a:rPr>
              <a:t>lymphopenia</a:t>
            </a:r>
            <a:r>
              <a:rPr lang="en-US" dirty="0" smtClean="0">
                <a:latin typeface="Arial" charset="0"/>
                <a:cs typeface="Arial" charset="0"/>
              </a:rPr>
              <a:t>) and neutrophils (neutropenia); low platelet counts (thrombocytopenia) and anemia are often seen.</a:t>
            </a:r>
          </a:p>
          <a:p>
            <a:pPr marL="171450" indent="-171450">
              <a:buFontTx/>
              <a:buChar char="•"/>
              <a:defRPr/>
            </a:pPr>
            <a:r>
              <a:rPr lang="en-US" dirty="0" smtClean="0">
                <a:latin typeface="Arial" charset="0"/>
                <a:cs typeface="Arial" charset="0"/>
              </a:rPr>
              <a:t>Altered liver function, caused by HIV infection, drug therapy, or co-infection with a hepatitis virus, is common. Early identification of co-infection with hepatitis B virus (HBV) and/or hepatitis C virus (HCV) is extremely important because these infections have a more serious course in patients with HIV, may ultimately limit options for ART, and can cause liver-related morbidity and mortality.</a:t>
            </a:r>
          </a:p>
          <a:p>
            <a:pPr>
              <a:defRPr/>
            </a:pPr>
            <a:endParaRPr lang="en-US" dirty="0" smtClean="0">
              <a:latin typeface="Arial"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14E25F9-1AAE-4B36-9D5A-796507382C5F}" type="slidenum">
              <a:rPr lang="en-US">
                <a:latin typeface="Calibri" panose="020F0502020204030204" pitchFamily="34" charset="0"/>
              </a:rPr>
              <a:pPr eaLnBrk="1" hangingPunct="1"/>
              <a:t>33</a:t>
            </a:fld>
            <a:endParaRPr lang="en-US">
              <a:latin typeface="Calibri" panose="020F0502020204030204" pitchFamily="34" charset="0"/>
            </a:endParaRPr>
          </a:p>
        </p:txBody>
      </p:sp>
    </p:spTree>
    <p:extLst>
      <p:ext uri="{BB962C8B-B14F-4D97-AF65-F5344CB8AC3E}">
        <p14:creationId xmlns:p14="http://schemas.microsoft.com/office/powerpoint/2010/main" val="330631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rPr>
              <a:t>Two types of resistance tests can determine if a patient’s HIV is resistant to drugs used in ART: the genotype assay and the phenotype assay.</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a:t>
            </a:r>
            <a:r>
              <a:rPr lang="en-US" i="1" dirty="0" smtClean="0">
                <a:latin typeface="Arial" panose="020B0604020202020204" pitchFamily="34" charset="0"/>
                <a:ea typeface="ＭＳ Ｐゴシック" panose="020B0600070205080204" pitchFamily="34" charset="-128"/>
                <a:cs typeface="Arial" panose="020B0604020202020204" pitchFamily="34" charset="0"/>
              </a:rPr>
              <a:t>genotype assay</a:t>
            </a:r>
            <a:r>
              <a:rPr lang="en-US" dirty="0" smtClean="0">
                <a:latin typeface="Arial" panose="020B0604020202020204" pitchFamily="34" charset="0"/>
                <a:ea typeface="ＭＳ Ｐゴシック" panose="020B0600070205080204" pitchFamily="34" charset="-128"/>
                <a:cs typeface="Arial" panose="020B0604020202020204" pitchFamily="34" charset="0"/>
              </a:rPr>
              <a:t> detects drug-resistant viral mutations that are present in reverse transcriptase and protease genes. The </a:t>
            </a:r>
            <a:r>
              <a:rPr lang="en-US" i="1" dirty="0" smtClean="0">
                <a:latin typeface="Arial" panose="020B0604020202020204" pitchFamily="34" charset="0"/>
                <a:ea typeface="ＭＳ Ｐゴシック" panose="020B0600070205080204" pitchFamily="34" charset="-128"/>
                <a:cs typeface="Arial" panose="020B0604020202020204" pitchFamily="34" charset="0"/>
              </a:rPr>
              <a:t>phenotype assay</a:t>
            </a:r>
            <a:r>
              <a:rPr lang="en-US" i="0" dirty="0" smtClean="0">
                <a:latin typeface="Arial" panose="020B0604020202020204" pitchFamily="34" charset="0"/>
                <a:ea typeface="ＭＳ Ｐゴシック" panose="020B0600070205080204" pitchFamily="34" charset="-128"/>
                <a:cs typeface="Arial" panose="020B0604020202020204" pitchFamily="34" charset="0"/>
              </a:rPr>
              <a:t> </a:t>
            </a:r>
            <a:r>
              <a:rPr lang="en-US" dirty="0" smtClean="0">
                <a:latin typeface="Arial" panose="020B0604020202020204" pitchFamily="34" charset="0"/>
                <a:ea typeface="ＭＳ Ｐゴシック" panose="020B0600070205080204" pitchFamily="34" charset="-128"/>
                <a:cs typeface="Arial" panose="020B0604020202020204" pitchFamily="34" charset="0"/>
              </a:rPr>
              <a:t>measures the growth of HIV in various concentrations of antiretroviral drugs (much like bacteria-antibiotic sensitivity tests). These assays help to determine new drug combinations for patients who are not responding to therapy.</a:t>
            </a:r>
          </a:p>
          <a:p>
            <a:pPr marL="0" indent="0">
              <a:buFontTx/>
              <a:buNone/>
            </a:pPr>
            <a:endParaRPr lang="en-US" dirty="0" smtClean="0">
              <a:latin typeface="Arial" panose="020B0604020202020204" pitchFamily="34" charset="0"/>
              <a:ea typeface="ＭＳ Ｐゴシック" panose="020B0600070205080204"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594B436-7717-46FA-95E1-0C685C0CAE1C}" type="slidenum">
              <a:rPr lang="en-US">
                <a:latin typeface="Calibri" panose="020F0502020204030204" pitchFamily="34" charset="0"/>
              </a:rPr>
              <a:pPr eaLnBrk="1" hangingPunct="1"/>
              <a:t>34</a:t>
            </a:fld>
            <a:endParaRPr lang="en-US">
              <a:latin typeface="Calibri" panose="020F0502020204030204" pitchFamily="34" charset="0"/>
            </a:endParaRPr>
          </a:p>
        </p:txBody>
      </p:sp>
    </p:spTree>
    <p:extLst>
      <p:ext uri="{BB962C8B-B14F-4D97-AF65-F5344CB8AC3E}">
        <p14:creationId xmlns:p14="http://schemas.microsoft.com/office/powerpoint/2010/main" val="424117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Collaborative care of the HIV-infected patient focuses on </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(1) monitoring HIV disease progression and immune function</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(2) initiating and monitoring antiretroviral therapy (ART)</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(3) preventing the development of opportunistic diseases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(4) detecting and treating opportunistic diseases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(5) managing symptoms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(6) preventing or decreasing complications of treatment</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(7) preventing further transmission of HIV. </a:t>
            </a:r>
          </a:p>
          <a:p>
            <a:pPr marL="171450"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To accomplish these objectives, ongoing assessment, clinician-patient interactions, and patient teaching and support are required.</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34C3CCD-996C-421A-8846-363F627C76E1}" type="slidenum">
              <a:rPr lang="en-US">
                <a:latin typeface="Calibri" panose="020F0502020204030204" pitchFamily="34" charset="0"/>
              </a:rPr>
              <a:pPr eaLnBrk="1" hangingPunct="1"/>
              <a:t>35</a:t>
            </a:fld>
            <a:endParaRPr lang="en-US">
              <a:latin typeface="Calibri" panose="020F0502020204030204" pitchFamily="34" charset="0"/>
            </a:endParaRPr>
          </a:p>
        </p:txBody>
      </p:sp>
    </p:spTree>
    <p:extLst>
      <p:ext uri="{BB962C8B-B14F-4D97-AF65-F5344CB8AC3E}">
        <p14:creationId xmlns:p14="http://schemas.microsoft.com/office/powerpoint/2010/main" val="3035100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Collaborative care of the HIV-infected patient focuses on </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(1) monitoring HIV disease progression and immune function</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(2) initiating and monitoring antiretroviral therapy (ART)</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(3) preventing the development of opportunistic diseases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(4) detecting and treating opportunistic diseases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(5) managing symptoms</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(6) preventing or decreasing complications of treatment</a:t>
            </a:r>
          </a:p>
          <a:p>
            <a:pPr marL="628650" lvl="1"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(7) preventing further transmission of HIV. </a:t>
            </a:r>
          </a:p>
          <a:p>
            <a:pPr marL="171450" indent="-171450">
              <a:buFontTx/>
              <a:buChar char="•"/>
            </a:pPr>
            <a:r>
              <a:rPr lang="en-US" smtClean="0">
                <a:latin typeface="Arial" panose="020B0604020202020204" pitchFamily="34" charset="0"/>
                <a:ea typeface="ＭＳ Ｐゴシック" panose="020B0600070205080204" pitchFamily="34" charset="-128"/>
                <a:cs typeface="Arial" panose="020B0604020202020204" pitchFamily="34" charset="0"/>
              </a:rPr>
              <a:t>To accomplish these objectives, ongoing assessment, clinician-patient interactions, and patient teaching and support are required.</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0BAD742-08EC-4709-9D9A-8CD4D6143632}" type="slidenum">
              <a:rPr lang="en-US">
                <a:latin typeface="Calibri" panose="020F0502020204030204" pitchFamily="34" charset="0"/>
              </a:rPr>
              <a:pPr eaLnBrk="1" hangingPunct="1"/>
              <a:t>36</a:t>
            </a:fld>
            <a:endParaRPr lang="en-US">
              <a:latin typeface="Calibri" panose="020F0502020204030204" pitchFamily="34" charset="0"/>
            </a:endParaRPr>
          </a:p>
        </p:txBody>
      </p:sp>
    </p:spTree>
    <p:extLst>
      <p:ext uri="{BB962C8B-B14F-4D97-AF65-F5344CB8AC3E}">
        <p14:creationId xmlns:p14="http://schemas.microsoft.com/office/powerpoint/2010/main" val="1502100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Perform complete history and physical examination. These findings will determine the patient’s needs.</a:t>
            </a:r>
          </a:p>
          <a:p>
            <a:pPr marL="173736" indent="-173736">
              <a:buFontTx/>
              <a:buChar char="•"/>
            </a:pPr>
            <a:r>
              <a:rPr lang="en-US" dirty="0" smtClean="0">
                <a:latin typeface="Arial" panose="020B0604020202020204" pitchFamily="34" charset="0"/>
                <a:ea typeface="ＭＳ Ｐゴシック" panose="020B0600070205080204" pitchFamily="34" charset="-128"/>
              </a:rPr>
              <a:t>This is also a good time to ensure that case reports required by the state health department have been completed. </a:t>
            </a:r>
          </a:p>
          <a:p>
            <a:pPr marL="173736" indent="-173736">
              <a:buFontTx/>
              <a:buChar char="•"/>
            </a:pPr>
            <a:r>
              <a:rPr lang="en-US" dirty="0" smtClean="0">
                <a:latin typeface="Arial" panose="020B0604020202020204" pitchFamily="34" charset="0"/>
                <a:ea typeface="ＭＳ Ｐゴシック" panose="020B0600070205080204" pitchFamily="34" charset="-128"/>
              </a:rPr>
              <a:t>Determine the need for referrals.</a:t>
            </a:r>
          </a:p>
          <a:p>
            <a:pPr marL="173736" indent="-173736">
              <a:buFontTx/>
              <a:buChar char="•"/>
            </a:pPr>
            <a:r>
              <a:rPr lang="en-US" dirty="0" smtClean="0">
                <a:latin typeface="Arial" panose="020B0604020202020204" pitchFamily="34" charset="0"/>
                <a:ea typeface="ＭＳ Ｐゴシック" panose="020B0600070205080204" pitchFamily="34" charset="-128"/>
              </a:rPr>
              <a:t>Remember that a newly diagnosed patient may not be able to retain or understand information. Be prepared to repeat and clarify information over the course of several months. </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9F4C9F6-0B49-45DA-A0F2-FA87DA5F524E}" type="slidenum">
              <a:rPr lang="en-US">
                <a:latin typeface="Calibri" panose="020F0502020204030204" pitchFamily="34" charset="0"/>
              </a:rPr>
              <a:pPr eaLnBrk="1" hangingPunct="1"/>
              <a:t>37</a:t>
            </a:fld>
            <a:endParaRPr lang="en-US">
              <a:latin typeface="Calibri" panose="020F0502020204030204" pitchFamily="34" charset="0"/>
            </a:endParaRPr>
          </a:p>
        </p:txBody>
      </p:sp>
    </p:spTree>
    <p:extLst>
      <p:ext uri="{BB962C8B-B14F-4D97-AF65-F5344CB8AC3E}">
        <p14:creationId xmlns:p14="http://schemas.microsoft.com/office/powerpoint/2010/main" val="2255156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1450">
              <a:buFontTx/>
              <a:buChar char="•"/>
            </a:pPr>
            <a:r>
              <a:rPr lang="en-US" dirty="0" smtClean="0">
                <a:latin typeface="Arial" panose="020B0604020202020204" pitchFamily="34" charset="0"/>
                <a:ea typeface="ＭＳ Ｐゴシック" panose="020B0600070205080204" pitchFamily="34" charset="-128"/>
              </a:rPr>
              <a:t>It involves testing a sample of blood or oral fluid for HIV-specific antibodies.</a:t>
            </a:r>
          </a:p>
          <a:p>
            <a:pPr marL="173736" indent="-171450">
              <a:buFontTx/>
              <a:buChar char="•"/>
            </a:pPr>
            <a:r>
              <a:rPr lang="en-US" dirty="0" smtClean="0">
                <a:latin typeface="Arial" panose="020B0604020202020204" pitchFamily="34" charset="0"/>
                <a:ea typeface="ＭＳ Ｐゴシック" panose="020B0600070205080204" pitchFamily="34" charset="-128"/>
              </a:rPr>
              <a:t>It is important you work together.</a:t>
            </a:r>
          </a:p>
          <a:p>
            <a:pPr marL="173736" indent="-171450">
              <a:buFontTx/>
              <a:buChar char="•"/>
            </a:pPr>
            <a:r>
              <a:rPr lang="en-US" dirty="0" smtClean="0">
                <a:latin typeface="Arial" panose="020B0604020202020204" pitchFamily="34" charset="0"/>
                <a:ea typeface="ＭＳ Ｐゴシック" panose="020B0600070205080204" pitchFamily="34" charset="-128"/>
              </a:rPr>
              <a:t>Testing is the only way to determine if he has HIV.</a:t>
            </a:r>
          </a:p>
          <a:p>
            <a:pPr marL="173736" indent="-171450">
              <a:buFontTx/>
              <a:buChar char="•"/>
            </a:pPr>
            <a:r>
              <a:rPr lang="en-US" dirty="0" smtClean="0">
                <a:latin typeface="Arial" panose="020B0604020202020204" pitchFamily="34" charset="0"/>
                <a:ea typeface="ＭＳ Ｐゴシック" panose="020B0600070205080204" pitchFamily="34" charset="-128"/>
              </a:rPr>
              <a:t>Early treatment and support is very important for his health. </a:t>
            </a:r>
          </a:p>
          <a:p>
            <a:pPr marL="173736" indent="-171450">
              <a:buFontTx/>
              <a:buChar char="•"/>
            </a:pPr>
            <a:r>
              <a:rPr lang="en-US" dirty="0" smtClean="0">
                <a:latin typeface="Arial" panose="020B0604020202020204" pitchFamily="34" charset="0"/>
                <a:ea typeface="ＭＳ Ｐゴシック" panose="020B0600070205080204" pitchFamily="34" charset="-128"/>
              </a:rPr>
              <a:t>You will provide him with information and support to help him understand and deal with this concern.</a:t>
            </a:r>
          </a:p>
          <a:p>
            <a:pPr marL="173736" indent="-171450">
              <a:buFontTx/>
              <a:buChar char="•"/>
            </a:pPr>
            <a:r>
              <a:rPr lang="en-US" dirty="0" smtClean="0">
                <a:latin typeface="Arial" panose="020B0604020202020204" pitchFamily="34" charset="0"/>
                <a:ea typeface="ＭＳ Ｐゴシック" panose="020B0600070205080204" pitchFamily="34" charset="-128"/>
              </a:rPr>
              <a:t>You would like to know more about his available support system.</a:t>
            </a:r>
          </a:p>
          <a:p>
            <a:pPr marL="173736" indent="-171450">
              <a:buFontTx/>
              <a:buChar char="•"/>
            </a:pPr>
            <a:r>
              <a:rPr lang="en-US" dirty="0" smtClean="0">
                <a:latin typeface="Arial" panose="020B0604020202020204" pitchFamily="34" charset="0"/>
                <a:ea typeface="ＭＳ Ｐゴシック" panose="020B0600070205080204" pitchFamily="34" charset="-128"/>
              </a:rPr>
              <a:t>You need to know when the last risk of exposure occurred.</a:t>
            </a:r>
          </a:p>
          <a:p>
            <a:pPr marL="173736" indent="-171450">
              <a:buFontTx/>
              <a:buChar char="•"/>
            </a:pPr>
            <a:r>
              <a:rPr lang="en-US" dirty="0" smtClean="0">
                <a:latin typeface="Arial" panose="020B0604020202020204" pitchFamily="34" charset="0"/>
                <a:ea typeface="ＭＳ Ｐゴシック" panose="020B0600070205080204" pitchFamily="34" charset="-128"/>
              </a:rPr>
              <a:t>Teaching is important to help prevent further STIs.</a:t>
            </a:r>
          </a:p>
          <a:p>
            <a:pPr marL="173736" indent="-171450">
              <a:buFontTx/>
              <a:buChar char="•"/>
            </a:pPr>
            <a:r>
              <a:rPr lang="en-US" dirty="0" smtClean="0">
                <a:latin typeface="Arial" panose="020B0604020202020204" pitchFamily="34" charset="0"/>
                <a:ea typeface="ＭＳ Ｐゴシック" panose="020B0600070205080204" pitchFamily="34" charset="-128"/>
              </a:rPr>
              <a:t>Tests need to be repeated at intervals for up to 3 months after each possible exposure.</a:t>
            </a:r>
          </a:p>
          <a:p>
            <a:pPr marL="173736" indent="-171450">
              <a:buFontTx/>
              <a:buChar char="•"/>
            </a:pPr>
            <a:r>
              <a:rPr lang="en-US" dirty="0" smtClean="0">
                <a:latin typeface="Arial" panose="020B0604020202020204" pitchFamily="34" charset="0"/>
                <a:ea typeface="ＭＳ Ｐゴシック" panose="020B0600070205080204" pitchFamily="34" charset="-128"/>
              </a:rPr>
              <a:t>Let him know if rapid testing is available at your clinic (staff is trained to perform the test and the clinic is qualified for a Clinical Laboratory Improvement Amendments (CLIA) waiver). </a:t>
            </a:r>
          </a:p>
          <a:p>
            <a:pPr marL="630936" lvl="2" indent="-171450">
              <a:buFontTx/>
              <a:buChar char="•"/>
            </a:pPr>
            <a:r>
              <a:rPr lang="en-US" dirty="0" smtClean="0">
                <a:latin typeface="Arial" panose="020B0604020202020204" pitchFamily="34" charset="0"/>
                <a:ea typeface="ＭＳ Ｐゴシック" panose="020B0600070205080204" pitchFamily="34" charset="-128"/>
              </a:rPr>
              <a:t>Results are available in 20 minutes, but it is more expensive than standard testing and should be verified with standard testing.</a:t>
            </a:r>
          </a:p>
          <a:p>
            <a:pPr marL="173736" indent="-171450">
              <a:buFontTx/>
              <a:buChar char="•"/>
            </a:pPr>
            <a:r>
              <a:rPr lang="en-US" dirty="0" smtClean="0">
                <a:latin typeface="Arial" panose="020B0604020202020204" pitchFamily="34" charset="0"/>
                <a:ea typeface="ＭＳ Ｐゴシック" panose="020B0600070205080204" pitchFamily="34" charset="-128"/>
              </a:rPr>
              <a:t>It is important to protect himself and his partners from further risky behaviors during the 3-month interval until final results are available. </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2C25B3E-A802-4C23-9DB2-399DCCAD936A}" type="slidenum">
              <a:rPr lang="en-US">
                <a:latin typeface="Calibri" panose="020F0502020204030204" pitchFamily="34" charset="0"/>
              </a:rPr>
              <a:pPr eaLnBrk="1" hangingPunct="1"/>
              <a:t>38</a:t>
            </a:fld>
            <a:endParaRPr lang="en-US">
              <a:latin typeface="Calibri" panose="020F0502020204030204" pitchFamily="34" charset="0"/>
            </a:endParaRPr>
          </a:p>
        </p:txBody>
      </p:sp>
    </p:spTree>
    <p:extLst>
      <p:ext uri="{BB962C8B-B14F-4D97-AF65-F5344CB8AC3E}">
        <p14:creationId xmlns:p14="http://schemas.microsoft.com/office/powerpoint/2010/main" val="2565135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Recommendations for starting therapy in the chronically infected patient are summarized in Table 15-12.</a:t>
            </a:r>
          </a:p>
          <a:p>
            <a:pPr marL="173736" indent="-173736">
              <a:buFontTx/>
              <a:buChar char="•"/>
            </a:pPr>
            <a:r>
              <a:rPr lang="en-US" dirty="0" smtClean="0">
                <a:latin typeface="Arial" panose="020B0604020202020204" pitchFamily="34" charset="0"/>
                <a:ea typeface="ＭＳ Ｐゴシック" panose="020B0600070205080204" pitchFamily="34" charset="-128"/>
              </a:rPr>
              <a:t>HIV cannot be cured, but ART can delay disease progression by decreasing viral replication. When taken consistently and correctly, ART can reduce viral loads by 90% to 99%, which makes adherence to treatment regimens extremely important.</a:t>
            </a:r>
          </a:p>
          <a:p>
            <a:pPr marL="173736" indent="-173736">
              <a:buFontTx/>
              <a:buChar char="•"/>
            </a:pPr>
            <a:r>
              <a:rPr lang="en-US" dirty="0" smtClean="0">
                <a:latin typeface="Arial" panose="020B0604020202020204" pitchFamily="34" charset="0"/>
                <a:ea typeface="ＭＳ Ｐゴシック" panose="020B0600070205080204" pitchFamily="34" charset="-128"/>
              </a:rPr>
              <a:t>The major advantage of using drugs from different classes is that combination therapy can inhibit viral replication in several different ways, making it more difficult for the virus to recover and decreasing the likelihood of drug resistance. </a:t>
            </a:r>
          </a:p>
          <a:p>
            <a:pPr marL="173736" indent="-173736">
              <a:buFontTx/>
              <a:buChar char="•"/>
            </a:pPr>
            <a:r>
              <a:rPr lang="en-US" dirty="0" smtClean="0">
                <a:latin typeface="Arial" panose="020B0604020202020204" pitchFamily="34" charset="0"/>
                <a:ea typeface="ＭＳ Ｐゴシック" panose="020B0600070205080204" pitchFamily="34" charset="-128"/>
              </a:rPr>
              <a:t>A major problem with most drugs used in ART is that resistance develops rapidly when they are used alone or taken in inadequate doses. Thus, combinations of three or more should be used. </a:t>
            </a:r>
          </a:p>
          <a:p>
            <a:pPr marL="173736" indent="-173736">
              <a:buFontTx/>
              <a:buChar char="•"/>
            </a:pPr>
            <a:r>
              <a:rPr lang="en-US" dirty="0" smtClean="0">
                <a:latin typeface="Arial" panose="020B0604020202020204" pitchFamily="34" charset="0"/>
                <a:ea typeface="ＭＳ Ｐゴシック" panose="020B0600070205080204" pitchFamily="34" charset="-128"/>
              </a:rPr>
              <a:t>Also, many ART drugs have dangerous and potentially lethal interactions with other commonly used drugs, including OTC and herbal therapies.</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5D5F781-8360-4032-B9CA-53C8A9F90128}" type="slidenum">
              <a:rPr lang="en-US">
                <a:latin typeface="Calibri" panose="020F0502020204030204" pitchFamily="34" charset="0"/>
              </a:rPr>
              <a:pPr eaLnBrk="1" hangingPunct="1"/>
              <a:t>39</a:t>
            </a:fld>
            <a:endParaRPr lang="en-US">
              <a:latin typeface="Calibri" panose="020F0502020204030204" pitchFamily="34" charset="0"/>
            </a:endParaRPr>
          </a:p>
        </p:txBody>
      </p:sp>
    </p:spTree>
    <p:extLst>
      <p:ext uri="{BB962C8B-B14F-4D97-AF65-F5344CB8AC3E}">
        <p14:creationId xmlns:p14="http://schemas.microsoft.com/office/powerpoint/2010/main" val="20958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rPr>
              <a:t>Talk about treatment options for the gonorrhea.</a:t>
            </a:r>
          </a:p>
          <a:p>
            <a:pPr marL="171450" indent="-171450">
              <a:buFontTx/>
              <a:buChar char="•"/>
            </a:pPr>
            <a:r>
              <a:rPr lang="en-US" dirty="0" smtClean="0">
                <a:latin typeface="Arial" panose="020B0604020202020204" pitchFamily="34" charset="0"/>
                <a:ea typeface="ＭＳ Ｐゴシック" panose="020B0600070205080204" pitchFamily="34" charset="-128"/>
              </a:rPr>
              <a:t>Obtain a complete health and social history including drug and sexual practices. </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C1F57B2-CB91-45E4-955F-7197EF092290}"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2683720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Management of HIV is complicated by the many opportunistic diseases that can develop as the immune system deteriorates.</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Examples of opportunistic diseases include </a:t>
            </a:r>
            <a:r>
              <a:rPr lang="en-US" i="1" dirty="0" smtClean="0">
                <a:latin typeface="Arial" panose="020B0604020202020204" pitchFamily="34" charset="0"/>
                <a:ea typeface="ＭＳ Ｐゴシック" panose="020B0600070205080204" pitchFamily="34" charset="-128"/>
                <a:cs typeface="Arial" panose="020B0604020202020204" pitchFamily="34" charset="0"/>
              </a:rPr>
              <a:t>Pneumocystis </a:t>
            </a:r>
            <a:r>
              <a:rPr lang="en-US" i="1" dirty="0" err="1" smtClean="0">
                <a:latin typeface="Arial" panose="020B0604020202020204" pitchFamily="34" charset="0"/>
                <a:ea typeface="ＭＳ Ｐゴシック" panose="020B0600070205080204" pitchFamily="34" charset="-128"/>
                <a:cs typeface="Arial" panose="020B0604020202020204" pitchFamily="34" charset="0"/>
              </a:rPr>
              <a:t>jiroveci</a:t>
            </a:r>
            <a:r>
              <a:rPr lang="en-US" i="1" dirty="0" smtClean="0">
                <a:latin typeface="Arial" panose="020B0604020202020204" pitchFamily="34" charset="0"/>
                <a:ea typeface="ＭＳ Ｐゴシック" panose="020B0600070205080204" pitchFamily="34" charset="-128"/>
                <a:cs typeface="Arial" panose="020B0604020202020204" pitchFamily="34" charset="0"/>
              </a:rPr>
              <a:t> </a:t>
            </a:r>
            <a:r>
              <a:rPr lang="en-US" dirty="0" smtClean="0">
                <a:latin typeface="Arial" panose="020B0604020202020204" pitchFamily="34" charset="0"/>
                <a:ea typeface="ＭＳ Ｐゴシック" panose="020B0600070205080204" pitchFamily="34" charset="-128"/>
                <a:cs typeface="Arial" panose="020B0604020202020204" pitchFamily="34" charset="0"/>
              </a:rPr>
              <a:t>pneumonia (PCP), </a:t>
            </a:r>
            <a:r>
              <a:rPr lang="pt-BR" i="1" dirty="0" smtClean="0">
                <a:latin typeface="Arial" panose="020B0604020202020204" pitchFamily="34" charset="0"/>
                <a:ea typeface="ＭＳ Ｐゴシック" panose="020B0600070205080204" pitchFamily="34" charset="-128"/>
                <a:cs typeface="Arial" panose="020B0604020202020204" pitchFamily="34" charset="0"/>
              </a:rPr>
              <a:t>Mycobacterium avium</a:t>
            </a:r>
            <a:r>
              <a:rPr lang="pt-BR" dirty="0" smtClean="0">
                <a:latin typeface="Arial" panose="020B0604020202020204" pitchFamily="34" charset="0"/>
                <a:ea typeface="ＭＳ Ｐゴシック" panose="020B0600070205080204" pitchFamily="34" charset="-128"/>
                <a:cs typeface="Arial" panose="020B0604020202020204" pitchFamily="34" charset="0"/>
              </a:rPr>
              <a:t> complex (MAC),</a:t>
            </a:r>
            <a:r>
              <a:rPr lang="pt-BR" b="1" dirty="0" smtClean="0">
                <a:latin typeface="Arial" panose="020B0604020202020204" pitchFamily="34" charset="0"/>
                <a:ea typeface="ＭＳ Ｐゴシック" panose="020B0600070205080204" pitchFamily="34" charset="-128"/>
                <a:cs typeface="Arial" panose="020B0604020202020204" pitchFamily="34" charset="0"/>
              </a:rPr>
              <a:t> </a:t>
            </a:r>
            <a:r>
              <a:rPr lang="en-US" dirty="0" smtClean="0">
                <a:latin typeface="Arial" panose="020B0604020202020204" pitchFamily="34" charset="0"/>
                <a:ea typeface="ＭＳ Ｐゴシック" panose="020B0600070205080204" pitchFamily="34" charset="-128"/>
                <a:cs typeface="Arial" panose="020B0604020202020204" pitchFamily="34" charset="0"/>
              </a:rPr>
              <a:t>and Kaposi sarcoma.</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Prevention is the preferred approach to opportunistic diseases.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Adequate ART, vaccines (hepatitis B, influenza, pneumococcal), and disease-specific prevention measures can be effective in delaying or preventing many opportunistic diseases associated with HIV.</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Although usually not possible to eradicate opportunistic diseases once they occur, prophylactic medications can significantly decrease morbidity and mortality rates.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Advances in prevention, diagnosis, and treatment of opportunistic diseases have contributed significantly to increased life expectancy.</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See </a:t>
            </a:r>
            <a:r>
              <a:rPr lang="en-US" dirty="0" err="1" smtClean="0">
                <a:latin typeface="Arial" panose="020B0604020202020204" pitchFamily="34" charset="0"/>
                <a:ea typeface="ＭＳ Ｐゴシック" panose="020B0600070205080204" pitchFamily="34" charset="-128"/>
                <a:cs typeface="Arial" panose="020B0604020202020204" pitchFamily="34" charset="0"/>
              </a:rPr>
              <a:t>eTable</a:t>
            </a:r>
            <a:r>
              <a:rPr lang="en-US" dirty="0" smtClean="0">
                <a:latin typeface="Arial" panose="020B0604020202020204" pitchFamily="34" charset="0"/>
                <a:ea typeface="ＭＳ Ｐゴシック" panose="020B0600070205080204" pitchFamily="34" charset="-128"/>
                <a:cs typeface="Arial" panose="020B0604020202020204" pitchFamily="34" charset="0"/>
              </a:rPr>
              <a:t> 15-2 for more information on drug therapy for opportunistic infections.</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7CE154-520E-4614-9263-C1099590DC6D}" type="slidenum">
              <a:rPr lang="en-US">
                <a:latin typeface="Calibri" panose="020F0502020204030204" pitchFamily="34" charset="0"/>
              </a:rPr>
              <a:pPr eaLnBrk="1" hangingPunct="1"/>
              <a:t>40</a:t>
            </a:fld>
            <a:endParaRPr lang="en-US">
              <a:latin typeface="Calibri" panose="020F0502020204030204" pitchFamily="34" charset="0"/>
            </a:endParaRPr>
          </a:p>
        </p:txBody>
      </p:sp>
    </p:spTree>
    <p:extLst>
      <p:ext uri="{BB962C8B-B14F-4D97-AF65-F5344CB8AC3E}">
        <p14:creationId xmlns:p14="http://schemas.microsoft.com/office/powerpoint/2010/main" val="1458858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a:latin typeface="Arial" pitchFamily="34" charset="0"/>
                <a:cs typeface="Arial" pitchFamily="34" charset="0"/>
              </a:rPr>
              <a:t>Since HIV </a:t>
            </a:r>
            <a:r>
              <a:rPr lang="en-US" dirty="0" smtClean="0">
                <a:latin typeface="Arial" pitchFamily="34" charset="0"/>
                <a:cs typeface="Arial" pitchFamily="34" charset="0"/>
              </a:rPr>
              <a:t>infection can </a:t>
            </a:r>
            <a:r>
              <a:rPr lang="en-US" dirty="0">
                <a:latin typeface="Arial" pitchFamily="34" charset="0"/>
                <a:cs typeface="Arial" pitchFamily="34" charset="0"/>
              </a:rPr>
              <a:t>be </a:t>
            </a:r>
            <a:r>
              <a:rPr lang="en-US" dirty="0" smtClean="0">
                <a:latin typeface="Arial" pitchFamily="34" charset="0"/>
                <a:cs typeface="Arial" pitchFamily="34" charset="0"/>
              </a:rPr>
              <a:t>prevented, nursing </a:t>
            </a:r>
            <a:r>
              <a:rPr lang="en-US" dirty="0">
                <a:latin typeface="Arial" pitchFamily="34" charset="0"/>
                <a:cs typeface="Arial" pitchFamily="34" charset="0"/>
              </a:rPr>
              <a:t>care for individuals not known to be infected with HIV should focus on preventing disease </a:t>
            </a:r>
            <a:r>
              <a:rPr lang="en-US" dirty="0" smtClean="0">
                <a:latin typeface="Arial" pitchFamily="34" charset="0"/>
                <a:cs typeface="Arial" pitchFamily="34" charset="0"/>
              </a:rPr>
              <a:t>transmission.</a:t>
            </a:r>
          </a:p>
          <a:p>
            <a:pPr marL="628650" lvl="1" indent="-171450">
              <a:buFont typeface="Arial" pitchFamily="34" charset="0"/>
              <a:buChar char="•"/>
              <a:defRPr/>
            </a:pPr>
            <a:r>
              <a:rPr lang="en-US" dirty="0">
                <a:latin typeface="Arial" pitchFamily="34" charset="0"/>
                <a:cs typeface="Arial" pitchFamily="34" charset="0"/>
              </a:rPr>
              <a:t>T</a:t>
            </a:r>
            <a:r>
              <a:rPr lang="en-US" dirty="0" smtClean="0">
                <a:latin typeface="Arial" pitchFamily="34" charset="0"/>
                <a:cs typeface="Arial" pitchFamily="34" charset="0"/>
              </a:rPr>
              <a:t>he </a:t>
            </a:r>
            <a:r>
              <a:rPr lang="en-US" dirty="0">
                <a:latin typeface="Arial" pitchFamily="34" charset="0"/>
                <a:cs typeface="Arial" pitchFamily="34" charset="0"/>
              </a:rPr>
              <a:t>first step is to assess the patient’s individual risk behaviors, knowledge, and skills</a:t>
            </a:r>
            <a:r>
              <a:rPr lang="en-US" dirty="0" smtClean="0">
                <a:latin typeface="Arial" pitchFamily="34" charset="0"/>
                <a:cs typeface="Arial" pitchFamily="34" charset="0"/>
              </a:rPr>
              <a:t>.</a:t>
            </a:r>
          </a:p>
          <a:p>
            <a:pPr marL="628650" lvl="1" indent="-171450">
              <a:buFont typeface="Arial" pitchFamily="34" charset="0"/>
              <a:buChar char="•"/>
              <a:defRPr/>
            </a:pPr>
            <a:r>
              <a:rPr lang="en-US" dirty="0" smtClean="0">
                <a:latin typeface="Arial" pitchFamily="34" charset="0"/>
                <a:cs typeface="Arial" pitchFamily="34" charset="0"/>
              </a:rPr>
              <a:t>Do not make assumptions about people or their behavior. </a:t>
            </a:r>
          </a:p>
          <a:p>
            <a:pPr marL="628650" lvl="1" indent="-171450">
              <a:buFont typeface="Arial" pitchFamily="34" charset="0"/>
              <a:buChar char="•"/>
              <a:defRPr/>
            </a:pPr>
            <a:r>
              <a:rPr lang="en-US" dirty="0" smtClean="0">
                <a:latin typeface="Arial" pitchFamily="34" charset="0"/>
                <a:cs typeface="Arial" pitchFamily="34" charset="0"/>
              </a:rPr>
              <a:t>Assess for risky behaviors on a regular basis – things can change. </a:t>
            </a:r>
            <a:endParaRPr lang="en-US" dirty="0">
              <a:latin typeface="Arial" pitchFamily="34" charset="0"/>
              <a:cs typeface="Arial" pitchFamily="34" charset="0"/>
            </a:endParaRPr>
          </a:p>
          <a:p>
            <a:pPr>
              <a:defRPr/>
            </a:pPr>
            <a:endParaRPr lang="en-US" dirty="0" smtClean="0">
              <a:latin typeface="Arial" charset="0"/>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C144C4-9C63-460D-884D-9846A9E786AC}" type="slidenum">
              <a:rPr lang="en-US">
                <a:latin typeface="Calibri" panose="020F0502020204030204" pitchFamily="34" charset="0"/>
              </a:rPr>
              <a:pPr eaLnBrk="1" hangingPunct="1"/>
              <a:t>41</a:t>
            </a:fld>
            <a:endParaRPr lang="en-US">
              <a:latin typeface="Calibri" panose="020F0502020204030204" pitchFamily="34" charset="0"/>
            </a:endParaRPr>
          </a:p>
        </p:txBody>
      </p:sp>
    </p:spTree>
    <p:extLst>
      <p:ext uri="{BB962C8B-B14F-4D97-AF65-F5344CB8AC3E}">
        <p14:creationId xmlns:p14="http://schemas.microsoft.com/office/powerpoint/2010/main" val="1330141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These questions provide the minimum information needed to initiate a risk assessment. A positive response to any of these questions should be followed by an in-depth exploration of issues related to the identified risk.</a:t>
            </a:r>
          </a:p>
          <a:p>
            <a:pPr marL="173736" lvl="1"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Based on the assessment, nursing interventions can then encourage the patient to adopt safer, healthier, and less risky behaviors, particularly in regard to sexual intercourse, drug use, perinatal transmission, and work issues.</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E0BCF74-61EA-4501-A735-941FCAFEFF1B}" type="slidenum">
              <a:rPr lang="en-US">
                <a:latin typeface="Calibri" panose="020F0502020204030204" pitchFamily="34" charset="0"/>
              </a:rPr>
              <a:pPr eaLnBrk="1" hangingPunct="1"/>
              <a:t>42</a:t>
            </a:fld>
            <a:endParaRPr lang="en-US">
              <a:latin typeface="Calibri" panose="020F0502020204030204" pitchFamily="34" charset="0"/>
            </a:endParaRPr>
          </a:p>
        </p:txBody>
      </p:sp>
    </p:spTree>
    <p:extLst>
      <p:ext uri="{BB962C8B-B14F-4D97-AF65-F5344CB8AC3E}">
        <p14:creationId xmlns:p14="http://schemas.microsoft.com/office/powerpoint/2010/main" val="1884329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Specific assessments are needed for an individual who has been diagnosed with HIV infection.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Subjective and objective data should be obtained (see Table 15-13).</a:t>
            </a:r>
          </a:p>
          <a:p>
            <a:pPr marL="173736" indent="-173736">
              <a:buFontTx/>
              <a:buChar char="•"/>
            </a:pPr>
            <a:r>
              <a:rPr lang="en-US" dirty="0" smtClean="0">
                <a:latin typeface="Arial" panose="020B0604020202020204" pitchFamily="34" charset="0"/>
                <a:ea typeface="ＭＳ Ｐゴシック" panose="020B0600070205080204" pitchFamily="34" charset="-128"/>
              </a:rPr>
              <a:t>Early recognition and treatment can slow the progression of HIV infection and prevent new infections. A complete history and thorough systems review can help identify and address problems in a timely manner.</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FB6DB60-6EBC-4A7F-9114-6F8063165AF2}" type="slidenum">
              <a:rPr lang="en-US">
                <a:latin typeface="Calibri" panose="020F0502020204030204" pitchFamily="34" charset="0"/>
              </a:rPr>
              <a:pPr eaLnBrk="1" hangingPunct="1"/>
              <a:t>43</a:t>
            </a:fld>
            <a:endParaRPr lang="en-US">
              <a:latin typeface="Calibri" panose="020F0502020204030204" pitchFamily="34" charset="0"/>
            </a:endParaRPr>
          </a:p>
        </p:txBody>
      </p:sp>
    </p:spTree>
    <p:extLst>
      <p:ext uri="{BB962C8B-B14F-4D97-AF65-F5344CB8AC3E}">
        <p14:creationId xmlns:p14="http://schemas.microsoft.com/office/powerpoint/2010/main" val="198923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Nursing interventions can help the patient </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(1) adhere to drug regimens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(2) promote a healthy lifestyle that includes avoiding exposure to other sexually transmitted and blood-borne diseases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(3) protect others from HIV</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(4) maintain or develop healthy and supportive relationships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(5) maintain activities and productivity</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(6) explore spiritual issues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(7) come to terms with issues related to disease, disability, and death</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(8) cope with symptoms caused by HIV and its treatments.</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D3D7A71-FC95-4DF3-9F07-41A634A4E1BA}" type="slidenum">
              <a:rPr lang="en-US">
                <a:latin typeface="Calibri" panose="020F0502020204030204" pitchFamily="34" charset="0"/>
              </a:rPr>
              <a:pPr eaLnBrk="1" hangingPunct="1"/>
              <a:t>44</a:t>
            </a:fld>
            <a:endParaRPr lang="en-US">
              <a:latin typeface="Calibri" panose="020F0502020204030204" pitchFamily="34" charset="0"/>
            </a:endParaRPr>
          </a:p>
        </p:txBody>
      </p:sp>
    </p:spTree>
    <p:extLst>
      <p:ext uri="{BB962C8B-B14F-4D97-AF65-F5344CB8AC3E}">
        <p14:creationId xmlns:p14="http://schemas.microsoft.com/office/powerpoint/2010/main" val="3129141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complexity of HIV disease is related to its chronic nature.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As with most chronic and infectious diseases, primary prevention and health promotion are the most effective health care strategies. </a:t>
            </a:r>
          </a:p>
          <a:p>
            <a:pPr marL="173736" indent="-173736">
              <a:buFontTx/>
              <a:buChar char="•"/>
            </a:pPr>
            <a:r>
              <a:rPr lang="en-US" dirty="0" smtClean="0">
                <a:latin typeface="Arial" panose="020B0604020202020204" pitchFamily="34" charset="0"/>
                <a:ea typeface="ＭＳ Ｐゴシック" panose="020B0600070205080204" pitchFamily="34" charset="-128"/>
              </a:rPr>
              <a:t>Even with recent successes in HIV treatment, prevention is the only way to eventually control the epidemic.</a:t>
            </a:r>
          </a:p>
          <a:p>
            <a:pPr marL="173736" indent="-173736">
              <a:buFontTx/>
              <a:buChar char="•"/>
            </a:pPr>
            <a:r>
              <a:rPr lang="en-US" dirty="0" smtClean="0">
                <a:latin typeface="Arial" panose="020B0604020202020204" pitchFamily="34" charset="0"/>
                <a:ea typeface="ＭＳ Ｐゴシック" panose="020B0600070205080204" pitchFamily="34" charset="-128"/>
              </a:rPr>
              <a:t>Health promotion encourages early detection of the disease so that, if primary prevention has failed, early interventions can be initiated.</a:t>
            </a:r>
          </a:p>
          <a:p>
            <a:pPr marL="173736" indent="-173736">
              <a:buFontTx/>
              <a:buChar char="•"/>
            </a:pPr>
            <a:r>
              <a:rPr lang="en-US" dirty="0" smtClean="0">
                <a:latin typeface="Arial" panose="020B0604020202020204" pitchFamily="34" charset="0"/>
                <a:ea typeface="ＭＳ Ｐゴシック" panose="020B0600070205080204" pitchFamily="34" charset="-128"/>
              </a:rPr>
              <a:t>Table 15-14 presents a synopsis of nursing goals, assessments, and interventions at each stage of HIV infection.</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Nursing interventions are based on and tailored to patient needs at every stage of HIV disease and can be instrumental in improving the quality and quantity of the patient’s life. </a:t>
            </a:r>
          </a:p>
          <a:p>
            <a:pPr marL="173736" indent="-173736">
              <a:buFontTx/>
              <a:buChar char="•"/>
            </a:pPr>
            <a:r>
              <a:rPr lang="en-US" dirty="0" smtClean="0">
                <a:latin typeface="Arial" panose="020B0604020202020204" pitchFamily="34" charset="0"/>
                <a:ea typeface="ＭＳ Ｐゴシック" panose="020B0600070205080204" pitchFamily="34" charset="-128"/>
              </a:rPr>
              <a:t>Care plans are individualized and change as new treatment protocols are developed and/or as HIV disease progresses.</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71DFE3F-548E-4D7A-86CD-7240074E0339}" type="slidenum">
              <a:rPr lang="en-US">
                <a:latin typeface="Calibri" panose="020F0502020204030204" pitchFamily="34" charset="0"/>
              </a:rPr>
              <a:pPr eaLnBrk="1" hangingPunct="1"/>
              <a:t>45</a:t>
            </a:fld>
            <a:endParaRPr lang="en-US">
              <a:latin typeface="Calibri" panose="020F0502020204030204" pitchFamily="34" charset="0"/>
            </a:endParaRPr>
          </a:p>
        </p:txBody>
      </p:sp>
    </p:spTree>
    <p:extLst>
      <p:ext uri="{BB962C8B-B14F-4D97-AF65-F5344CB8AC3E}">
        <p14:creationId xmlns:p14="http://schemas.microsoft.com/office/powerpoint/2010/main" val="3880841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The major drug classifications for HIV include entry/fusion inhibitors, non-nucleoside reverse transcriptase inhibitors (NNRTIs), nucleoside reverse transcriptase inhibitors (NRTIs), nucleotide reverse transcriptase inhibitors (</a:t>
            </a:r>
            <a:r>
              <a:rPr lang="en-US" dirty="0" err="1" smtClean="0">
                <a:latin typeface="Arial" pitchFamily="34" charset="0"/>
                <a:cs typeface="Arial" pitchFamily="34" charset="0"/>
              </a:rPr>
              <a:t>NtRTIs</a:t>
            </a:r>
            <a:r>
              <a:rPr lang="en-US" dirty="0" smtClean="0">
                <a:latin typeface="Arial" pitchFamily="34" charset="0"/>
                <a:cs typeface="Arial" pitchFamily="34" charset="0"/>
              </a:rPr>
              <a:t>), </a:t>
            </a:r>
            <a:r>
              <a:rPr lang="en-US" dirty="0" err="1" smtClean="0">
                <a:latin typeface="Arial" pitchFamily="34" charset="0"/>
                <a:cs typeface="Arial" pitchFamily="34" charset="0"/>
              </a:rPr>
              <a:t>integrase</a:t>
            </a:r>
            <a:r>
              <a:rPr lang="en-US" dirty="0" smtClean="0">
                <a:latin typeface="Arial" pitchFamily="34" charset="0"/>
                <a:cs typeface="Arial" pitchFamily="34" charset="0"/>
              </a:rPr>
              <a:t> inhibitors, and protease inhibitors (PIs).</a:t>
            </a:r>
          </a:p>
          <a:p>
            <a:pPr marL="628650" lvl="1" indent="-171450">
              <a:buFont typeface="Arial" pitchFamily="34" charset="0"/>
              <a:buChar char="•"/>
              <a:defRPr/>
            </a:pPr>
            <a:r>
              <a:rPr lang="en-US" dirty="0" smtClean="0">
                <a:latin typeface="Arial" pitchFamily="34" charset="0"/>
                <a:cs typeface="Arial" pitchFamily="34" charset="0"/>
              </a:rPr>
              <a:t>Treatment regimens can be complex. The drugs have side effects and frequently interact with other medications.</a:t>
            </a:r>
          </a:p>
          <a:p>
            <a:pPr marL="628650" lvl="1" indent="-171450">
              <a:buFont typeface="Arial" pitchFamily="34" charset="0"/>
              <a:buChar char="•"/>
              <a:defRPr/>
            </a:pPr>
            <a:r>
              <a:rPr lang="en-US" dirty="0" smtClean="0">
                <a:latin typeface="Arial" pitchFamily="34" charset="0"/>
                <a:cs typeface="Arial" pitchFamily="34" charset="0"/>
              </a:rPr>
              <a:t>Current guidelines for starting ART are based on the degree of immunosuppression as measured by the CD4</a:t>
            </a:r>
            <a:r>
              <a:rPr lang="en-US" baseline="30000" dirty="0" smtClean="0">
                <a:latin typeface="Arial" pitchFamily="34" charset="0"/>
                <a:cs typeface="Arial" pitchFamily="34" charset="0"/>
              </a:rPr>
              <a:t>+</a:t>
            </a:r>
            <a:r>
              <a:rPr lang="en-US" dirty="0" smtClean="0">
                <a:latin typeface="Arial" pitchFamily="34" charset="0"/>
                <a:cs typeface="Arial" pitchFamily="34" charset="0"/>
              </a:rPr>
              <a:t> T-cell count.</a:t>
            </a:r>
          </a:p>
          <a:p>
            <a:pPr marL="171450" indent="-171450">
              <a:buFont typeface="Arial" pitchFamily="34" charset="0"/>
              <a:buChar char="•"/>
              <a:defRPr/>
            </a:pPr>
            <a:r>
              <a:rPr lang="en-US" dirty="0" smtClean="0">
                <a:latin typeface="Arial" pitchFamily="34" charset="0"/>
                <a:cs typeface="Arial" pitchFamily="34" charset="0"/>
              </a:rPr>
              <a:t>See Table 15-12.</a:t>
            </a:r>
          </a:p>
          <a:p>
            <a:pPr lvl="1">
              <a:defRPr/>
            </a:pPr>
            <a:endParaRPr lang="en-US" dirty="0" smtClean="0"/>
          </a:p>
          <a:p>
            <a:pPr>
              <a:defRPr/>
            </a:pPr>
            <a:endParaRPr lang="en-US" dirty="0" smtClean="0">
              <a:latin typeface="Arial" charset="0"/>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B97D0D6-2F8F-48BB-8534-80202C1CF8A5}" type="slidenum">
              <a:rPr lang="en-US">
                <a:latin typeface="Calibri" panose="020F0502020204030204" pitchFamily="34" charset="0"/>
              </a:rPr>
              <a:pPr eaLnBrk="1" hangingPunct="1"/>
              <a:t>46</a:t>
            </a:fld>
            <a:endParaRPr lang="en-US">
              <a:latin typeface="Calibri" panose="020F0502020204030204" pitchFamily="34" charset="0"/>
            </a:endParaRPr>
          </a:p>
        </p:txBody>
      </p:sp>
    </p:spTree>
    <p:extLst>
      <p:ext uri="{BB962C8B-B14F-4D97-AF65-F5344CB8AC3E}">
        <p14:creationId xmlns:p14="http://schemas.microsoft.com/office/powerpoint/2010/main" val="3655630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latin typeface="Arial" panose="020B0604020202020204" pitchFamily="34" charset="0"/>
                <a:ea typeface="ＭＳ Ｐゴシック" panose="020B0600070205080204" pitchFamily="34" charset="-128"/>
              </a:rPr>
              <a:t>The problems that impede HIV vaccine and microbicide development are numerous. HIV lives inside cells, where it can “hide” from circulating immune factors. HIV also mutates rapidly, so that infected individuals develop HIV variants that may not respond to simple vaccines or microbicides. </a:t>
            </a:r>
          </a:p>
          <a:p>
            <a:pPr marL="171450" indent="-171450">
              <a:buFontTx/>
              <a:buChar char="•"/>
            </a:pPr>
            <a:r>
              <a:rPr lang="en-US" smtClean="0">
                <a:latin typeface="Arial" panose="020B0604020202020204" pitchFamily="34" charset="0"/>
                <a:ea typeface="ＭＳ Ｐゴシック" panose="020B0600070205080204" pitchFamily="34" charset="-128"/>
              </a:rPr>
              <a:t>In addition, two strains of HIV (HIV-1 and HIV-2) cause infection, and at least nine </a:t>
            </a:r>
            <a:r>
              <a:rPr lang="en-US" i="1" smtClean="0">
                <a:latin typeface="Arial" panose="020B0604020202020204" pitchFamily="34" charset="0"/>
                <a:ea typeface="ＭＳ Ｐゴシック" panose="020B0600070205080204" pitchFamily="34" charset="-128"/>
              </a:rPr>
              <a:t>clades</a:t>
            </a:r>
            <a:r>
              <a:rPr lang="en-US" smtClean="0">
                <a:latin typeface="Arial" panose="020B0604020202020204" pitchFamily="34" charset="0"/>
                <a:ea typeface="ＭＳ Ｐゴシック" panose="020B0600070205080204" pitchFamily="34" charset="-128"/>
              </a:rPr>
              <a:t> (subtypes) of HIV may be found around the world. </a:t>
            </a: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E82D885-0166-4978-A605-0BEB3D74257E}" type="slidenum">
              <a:rPr lang="en-US">
                <a:latin typeface="Calibri" panose="020F0502020204030204" pitchFamily="34" charset="0"/>
              </a:rPr>
              <a:pPr eaLnBrk="1" hangingPunct="1"/>
              <a:t>47</a:t>
            </a:fld>
            <a:endParaRPr lang="en-US">
              <a:latin typeface="Calibri" panose="020F0502020204030204" pitchFamily="34" charset="0"/>
            </a:endParaRPr>
          </a:p>
        </p:txBody>
      </p:sp>
    </p:spTree>
    <p:extLst>
      <p:ext uri="{BB962C8B-B14F-4D97-AF65-F5344CB8AC3E}">
        <p14:creationId xmlns:p14="http://schemas.microsoft.com/office/powerpoint/2010/main" val="1707437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anose="020B0604020202020204" pitchFamily="34" charset="0"/>
                <a:ea typeface="ＭＳ Ｐゴシック" panose="020B0600070205080204" pitchFamily="34" charset="-128"/>
                <a:cs typeface="Arial" panose="020B0604020202020204" pitchFamily="34" charset="0"/>
              </a:rPr>
              <a:t>(1) Use only condoms made of latex or polyurethane; (2) store condoms in a cool, dry place, protect them from trauma, and do not use them past the expiration date; (3) use only water-soluble lubricants with condoms; (4) place the condom on the erect penis before any contact is made with the partner’s mouth, vagina, or rectum; (5) hold the condom at the base of the penis and remove the penis and condom from the partner’s body immediately after ejaculation; (6) dispose of the condom by removing it, wrapping in tissue, and discarding it; and (7) never reuse condoms. </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A7C7FA8-26A3-4341-A5D1-F07C83B7AC26}" type="slidenum">
              <a:rPr lang="en-US">
                <a:latin typeface="Calibri" panose="020F0502020204030204" pitchFamily="34" charset="0"/>
              </a:rPr>
              <a:pPr eaLnBrk="1" hangingPunct="1"/>
              <a:t>48</a:t>
            </a:fld>
            <a:endParaRPr lang="en-US">
              <a:latin typeface="Calibri" panose="020F0502020204030204" pitchFamily="34" charset="0"/>
            </a:endParaRPr>
          </a:p>
        </p:txBody>
      </p:sp>
    </p:spTree>
    <p:extLst>
      <p:ext uri="{BB962C8B-B14F-4D97-AF65-F5344CB8AC3E}">
        <p14:creationId xmlns:p14="http://schemas.microsoft.com/office/powerpoint/2010/main" val="2874306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 goal is to develop safer, healthier, and less risky behaviors. </a:t>
            </a:r>
          </a:p>
          <a:p>
            <a:pPr marL="630936" lvl="2" indent="-173736">
              <a:buFontTx/>
              <a:buChar char="•"/>
            </a:pPr>
            <a:r>
              <a:rPr lang="en-US" dirty="0" smtClean="0">
                <a:latin typeface="Arial" panose="020B0604020202020204" pitchFamily="34" charset="0"/>
                <a:ea typeface="ＭＳ Ｐゴシック" panose="020B0600070205080204" pitchFamily="34" charset="-128"/>
              </a:rPr>
              <a:t>These techniques can be divided into </a:t>
            </a:r>
            <a:r>
              <a:rPr lang="en-US" i="1" dirty="0" smtClean="0">
                <a:latin typeface="Arial" panose="020B0604020202020204" pitchFamily="34" charset="0"/>
                <a:ea typeface="ＭＳ Ｐゴシック" panose="020B0600070205080204" pitchFamily="34" charset="-128"/>
              </a:rPr>
              <a:t>safe activities</a:t>
            </a:r>
            <a:r>
              <a:rPr lang="en-US" dirty="0" smtClean="0">
                <a:latin typeface="Arial" panose="020B0604020202020204" pitchFamily="34" charset="0"/>
                <a:ea typeface="ＭＳ Ｐゴシック" panose="020B0600070205080204" pitchFamily="34" charset="-128"/>
              </a:rPr>
              <a:t> (those that eliminate risk) and </a:t>
            </a:r>
            <a:r>
              <a:rPr lang="en-US" i="1" dirty="0" smtClean="0">
                <a:latin typeface="Arial" panose="020B0604020202020204" pitchFamily="34" charset="0"/>
                <a:ea typeface="ＭＳ Ｐゴシック" panose="020B0600070205080204" pitchFamily="34" charset="-128"/>
              </a:rPr>
              <a:t>risk-reducing activities</a:t>
            </a:r>
            <a:r>
              <a:rPr lang="en-US" dirty="0" smtClean="0">
                <a:latin typeface="Arial" panose="020B0604020202020204" pitchFamily="34" charset="0"/>
                <a:ea typeface="ＭＳ Ｐゴシック" panose="020B0600070205080204" pitchFamily="34" charset="-128"/>
              </a:rPr>
              <a:t> (those that decrease, but do not eliminate, risk). </a:t>
            </a:r>
          </a:p>
          <a:p>
            <a:pPr marL="630936" lvl="2" indent="-173736">
              <a:buFontTx/>
              <a:buChar char="•"/>
            </a:pPr>
            <a:r>
              <a:rPr lang="en-US" dirty="0" smtClean="0">
                <a:latin typeface="Arial" panose="020B0604020202020204" pitchFamily="34" charset="0"/>
                <a:ea typeface="ＭＳ Ｐゴシック" panose="020B0600070205080204" pitchFamily="34" charset="-128"/>
              </a:rPr>
              <a:t>You need to be prepared to discuss sensitive topics including sexuality and drug use.</a:t>
            </a:r>
          </a:p>
          <a:p>
            <a:pPr marL="630936" lvl="2" indent="-173736">
              <a:buFontTx/>
              <a:buChar char="•"/>
            </a:pPr>
            <a:r>
              <a:rPr lang="en-US" dirty="0" smtClean="0">
                <a:latin typeface="Arial" panose="020B0604020202020204" pitchFamily="34" charset="0"/>
                <a:ea typeface="ＭＳ Ｐゴシック" panose="020B0600070205080204" pitchFamily="34" charset="-128"/>
              </a:rPr>
              <a:t>Suggest a wide variety of activities to reduce the risk of HIV infection so individuals can choose methods that best fit their needs and circumstances and individual life patterns. </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D587FF3-F6DD-42EA-B92E-44580037814B}" type="slidenum">
              <a:rPr lang="en-US">
                <a:latin typeface="Calibri" panose="020F0502020204030204" pitchFamily="34" charset="0"/>
              </a:rPr>
              <a:pPr eaLnBrk="1" hangingPunct="1"/>
              <a:t>49</a:t>
            </a:fld>
            <a:endParaRPr lang="en-US">
              <a:latin typeface="Calibri" panose="020F0502020204030204" pitchFamily="34" charset="0"/>
            </a:endParaRPr>
          </a:p>
        </p:txBody>
      </p:sp>
    </p:spTree>
    <p:extLst>
      <p:ext uri="{BB962C8B-B14F-4D97-AF65-F5344CB8AC3E}">
        <p14:creationId xmlns:p14="http://schemas.microsoft.com/office/powerpoint/2010/main" val="133823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HIV can only be transmitted under specific conditions that allow contact with infected body fluids, including blood, semen, vaginal secretions, and breast milk.</a:t>
            </a:r>
          </a:p>
          <a:p>
            <a:pPr marL="171450" indent="-171450">
              <a:buFont typeface="Arial" pitchFamily="34" charset="0"/>
              <a:buChar char="•"/>
              <a:defRPr/>
            </a:pPr>
            <a:r>
              <a:rPr lang="en-US" dirty="0" smtClean="0">
                <a:latin typeface="Arial" charset="0"/>
              </a:rPr>
              <a:t>In developing countries, the major route of transmission is heterosexual sex, and women and children bear a large part of the burden of illness. </a:t>
            </a:r>
          </a:p>
          <a:p>
            <a:pPr marL="171450" indent="-171450">
              <a:buFont typeface="Arial" pitchFamily="34" charset="0"/>
              <a:buChar char="•"/>
              <a:defRPr/>
            </a:pPr>
            <a:r>
              <a:rPr lang="en-US" dirty="0">
                <a:latin typeface="Arial" pitchFamily="34" charset="0"/>
                <a:cs typeface="Arial" pitchFamily="34" charset="0"/>
              </a:rPr>
              <a:t>The most common mode of HIV transmission is </a:t>
            </a:r>
            <a:r>
              <a:rPr lang="en-US" dirty="0" smtClean="0">
                <a:latin typeface="Arial" pitchFamily="34" charset="0"/>
                <a:cs typeface="Arial" pitchFamily="34" charset="0"/>
              </a:rPr>
              <a:t>unprotected </a:t>
            </a:r>
            <a:r>
              <a:rPr lang="en-US" dirty="0">
                <a:latin typeface="Arial" pitchFamily="34" charset="0"/>
                <a:cs typeface="Arial" pitchFamily="34" charset="0"/>
              </a:rPr>
              <a:t>sexual contact with an HIV-infected </a:t>
            </a:r>
            <a:r>
              <a:rPr lang="en-US" dirty="0" smtClean="0">
                <a:latin typeface="Arial" pitchFamily="34" charset="0"/>
                <a:cs typeface="Arial" pitchFamily="34" charset="0"/>
              </a:rPr>
              <a:t>partner</a:t>
            </a:r>
            <a:r>
              <a:rPr lang="en-US" strike="sngStrike" dirty="0" smtClean="0">
                <a:latin typeface="Arial" pitchFamily="34" charset="0"/>
                <a:cs typeface="Arial" pitchFamily="34" charset="0"/>
              </a:rPr>
              <a:t>.</a:t>
            </a:r>
          </a:p>
          <a:p>
            <a:pPr marL="171450" indent="-171450">
              <a:buFont typeface="Arial" pitchFamily="34" charset="0"/>
              <a:buChar char="•"/>
              <a:defRPr/>
            </a:pPr>
            <a:r>
              <a:rPr lang="en-US" dirty="0">
                <a:latin typeface="Arial" pitchFamily="34" charset="0"/>
                <a:cs typeface="Arial" pitchFamily="34" charset="0"/>
              </a:rPr>
              <a:t>Sexual activity involves contact with semen, vaginal secretions, and/or blood, all of which have lymphocytes that may contain </a:t>
            </a:r>
            <a:r>
              <a:rPr lang="en-US" dirty="0" smtClean="0">
                <a:latin typeface="Arial" pitchFamily="34" charset="0"/>
                <a:cs typeface="Arial" pitchFamily="34" charset="0"/>
              </a:rPr>
              <a:t>HIV.</a:t>
            </a:r>
          </a:p>
          <a:p>
            <a:pPr marL="171450" indent="-171450">
              <a:buFont typeface="Arial" pitchFamily="34" charset="0"/>
              <a:buChar char="•"/>
              <a:defRPr/>
            </a:pPr>
            <a:r>
              <a:rPr lang="en-US" dirty="0" smtClean="0">
                <a:latin typeface="Arial" pitchFamily="34" charset="0"/>
                <a:cs typeface="Arial" pitchFamily="34" charset="0"/>
              </a:rPr>
              <a:t>During </a:t>
            </a:r>
            <a:r>
              <a:rPr lang="en-US" dirty="0">
                <a:latin typeface="Arial" pitchFamily="34" charset="0"/>
                <a:cs typeface="Arial" pitchFamily="34" charset="0"/>
              </a:rPr>
              <a:t>any form of sexual intercourse (anal, vaginal, or oral), the risk of infection is greater for the partner who receives the semen, although infection can also be transmitted to the inserting partner. This occurs because the receiver has prolonged contact with infected </a:t>
            </a:r>
            <a:r>
              <a:rPr lang="en-US" dirty="0" smtClean="0">
                <a:latin typeface="Arial" pitchFamily="34" charset="0"/>
                <a:cs typeface="Arial" pitchFamily="34" charset="0"/>
              </a:rPr>
              <a:t>fluids </a:t>
            </a:r>
            <a:r>
              <a:rPr lang="en-US" dirty="0">
                <a:latin typeface="Arial" pitchFamily="34" charset="0"/>
                <a:cs typeface="Arial" pitchFamily="34" charset="0"/>
              </a:rPr>
              <a:t>and helps explain why it is easier to infect women than men during heterosexual intercourse. </a:t>
            </a:r>
            <a:endParaRPr lang="en-US" dirty="0" smtClean="0">
              <a:latin typeface="Arial" pitchFamily="34" charset="0"/>
              <a:cs typeface="Arial" pitchFamily="34" charset="0"/>
            </a:endParaRPr>
          </a:p>
          <a:p>
            <a:pPr marL="171450" indent="-171450">
              <a:buFont typeface="Arial" pitchFamily="34" charset="0"/>
              <a:buChar char="•"/>
              <a:defRPr/>
            </a:pPr>
            <a:r>
              <a:rPr lang="en-US" dirty="0" smtClean="0">
                <a:latin typeface="Arial" pitchFamily="34" charset="0"/>
                <a:cs typeface="Arial" pitchFamily="34" charset="0"/>
              </a:rPr>
              <a:t>Sexual </a:t>
            </a:r>
            <a:r>
              <a:rPr lang="en-US" dirty="0">
                <a:latin typeface="Arial" pitchFamily="34" charset="0"/>
                <a:cs typeface="Arial" pitchFamily="34" charset="0"/>
              </a:rPr>
              <a:t>activities that cause trauma to local tissues can increase the risk of transmission. </a:t>
            </a:r>
            <a:endParaRPr lang="en-US" dirty="0" smtClean="0">
              <a:latin typeface="Arial" pitchFamily="34" charset="0"/>
              <a:cs typeface="Arial" pitchFamily="34" charset="0"/>
            </a:endParaRPr>
          </a:p>
          <a:p>
            <a:pPr marL="171450" indent="-171450">
              <a:buFont typeface="Arial" pitchFamily="34" charset="0"/>
              <a:buChar char="•"/>
              <a:defRPr/>
            </a:pPr>
            <a:r>
              <a:rPr lang="en-US" dirty="0" smtClean="0">
                <a:latin typeface="Arial" pitchFamily="34" charset="0"/>
                <a:cs typeface="Arial" pitchFamily="34" charset="0"/>
              </a:rPr>
              <a:t>In </a:t>
            </a:r>
            <a:r>
              <a:rPr lang="en-US" dirty="0">
                <a:latin typeface="Arial" pitchFamily="34" charset="0"/>
                <a:cs typeface="Arial" pitchFamily="34" charset="0"/>
              </a:rPr>
              <a:t>addition, the presence of genital lesions from other sexually transmitted diseases (e.g., herpes, syphilis) significantly increases the likelihood of transmission.</a:t>
            </a:r>
            <a:endParaRPr lang="en-US" dirty="0" smtClean="0">
              <a:latin typeface="Arial" pitchFamily="34" charset="0"/>
              <a:cs typeface="Arial" pitchFamily="34"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FAFEFF6-A92E-4EF2-BF8D-001446F4E0C1}"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p14="http://schemas.microsoft.com/office/powerpoint/2010/main" val="1061656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Safe sexual activities eliminate the risk of exposure to HIV in semen and vaginal secretions.</a:t>
            </a:r>
          </a:p>
          <a:p>
            <a:pPr marL="630936" lvl="2" indent="-173736">
              <a:buFontTx/>
              <a:buChar char="•"/>
            </a:pPr>
            <a:r>
              <a:rPr lang="en-US" dirty="0" smtClean="0">
                <a:latin typeface="Arial" panose="020B0604020202020204" pitchFamily="34" charset="0"/>
                <a:ea typeface="ＭＳ Ｐゴシック" panose="020B0600070205080204" pitchFamily="34" charset="-128"/>
              </a:rPr>
              <a:t>Abstinence is the most effective strategy.</a:t>
            </a:r>
          </a:p>
          <a:p>
            <a:pPr marL="630936" lvl="2" indent="-173736">
              <a:buFontTx/>
              <a:buChar char="•"/>
            </a:pPr>
            <a:r>
              <a:rPr lang="en-US" dirty="0" smtClean="0">
                <a:latin typeface="Arial" panose="020B0604020202020204" pitchFamily="34" charset="0"/>
                <a:ea typeface="ＭＳ Ｐゴシック" panose="020B0600070205080204" pitchFamily="34" charset="-128"/>
              </a:rPr>
              <a:t>There are safe options for those who cannot or do not wish to abstain.</a:t>
            </a:r>
          </a:p>
          <a:p>
            <a:pPr marL="173736" indent="-173736">
              <a:buFontTx/>
              <a:buChar char="•"/>
            </a:pPr>
            <a:r>
              <a:rPr lang="en-US" i="1" dirty="0" smtClean="0">
                <a:latin typeface="Arial" panose="020B0604020202020204" pitchFamily="34" charset="0"/>
                <a:ea typeface="ＭＳ Ｐゴシック" panose="020B0600070205080204" pitchFamily="34" charset="-128"/>
              </a:rPr>
              <a:t>Safe sexual activities </a:t>
            </a:r>
            <a:r>
              <a:rPr lang="en-US" dirty="0" smtClean="0">
                <a:latin typeface="Arial" panose="020B0604020202020204" pitchFamily="34" charset="0"/>
                <a:ea typeface="ＭＳ Ｐゴシック" panose="020B0600070205080204" pitchFamily="34" charset="-128"/>
              </a:rPr>
              <a:t>include masturbation, mutual masturbation (“hand job”), and other activities that meet the “no contact” requirements. </a:t>
            </a:r>
            <a:r>
              <a:rPr lang="en-US" dirty="0" err="1" smtClean="0">
                <a:latin typeface="Arial" panose="020B0604020202020204" pitchFamily="34" charset="0"/>
                <a:ea typeface="ＭＳ Ｐゴシック" panose="020B0600070205080204" pitchFamily="34" charset="-128"/>
              </a:rPr>
              <a:t>Insertive</a:t>
            </a:r>
            <a:r>
              <a:rPr lang="en-US" dirty="0" smtClean="0">
                <a:latin typeface="Arial" panose="020B0604020202020204" pitchFamily="34" charset="0"/>
                <a:ea typeface="ＭＳ Ｐゴシック" panose="020B0600070205080204" pitchFamily="34" charset="-128"/>
              </a:rPr>
              <a:t> sex between partners who are not infected with HIV and are not at risk of becoming infected with HIV is also considered to be safe.</a:t>
            </a:r>
          </a:p>
          <a:p>
            <a:pPr marL="173736" indent="-173736">
              <a:buFontTx/>
              <a:buChar char="•"/>
            </a:pPr>
            <a:r>
              <a:rPr lang="en-US" i="1" dirty="0" smtClean="0">
                <a:latin typeface="Arial" panose="020B0604020202020204" pitchFamily="34" charset="0"/>
                <a:ea typeface="ＭＳ Ｐゴシック" panose="020B0600070205080204" pitchFamily="34" charset="-128"/>
              </a:rPr>
              <a:t>Risk-reducing sexual activities</a:t>
            </a:r>
            <a:r>
              <a:rPr lang="en-US" dirty="0" smtClean="0">
                <a:latin typeface="Arial" panose="020B0604020202020204" pitchFamily="34" charset="0"/>
                <a:ea typeface="ＭＳ Ｐゴシック" panose="020B0600070205080204" pitchFamily="34" charset="-128"/>
              </a:rPr>
              <a:t> decrease the risk of contact with HIV through the use of barriers. Barriers should be used when engaging in </a:t>
            </a:r>
            <a:r>
              <a:rPr lang="en-US" dirty="0" err="1" smtClean="0">
                <a:latin typeface="Arial" panose="020B0604020202020204" pitchFamily="34" charset="0"/>
                <a:ea typeface="ＭＳ Ｐゴシック" panose="020B0600070205080204" pitchFamily="34" charset="-128"/>
              </a:rPr>
              <a:t>insertive</a:t>
            </a:r>
            <a:r>
              <a:rPr lang="en-US" dirty="0" smtClean="0">
                <a:latin typeface="Arial" panose="020B0604020202020204" pitchFamily="34" charset="0"/>
                <a:ea typeface="ＭＳ Ｐゴシック" panose="020B0600070205080204" pitchFamily="34" charset="-128"/>
              </a:rPr>
              <a:t> sexual activity (oral, vaginal, or anal) with a partner whose HIV status is not known or who is known to have HIV.</a:t>
            </a:r>
          </a:p>
          <a:p>
            <a:pPr marL="630936" lvl="2" indent="-173736">
              <a:buFontTx/>
              <a:buChar char="•"/>
            </a:pPr>
            <a:r>
              <a:rPr lang="en-US" dirty="0" smtClean="0">
                <a:latin typeface="Arial" panose="020B0604020202020204" pitchFamily="34" charset="0"/>
                <a:ea typeface="ＭＳ Ｐゴシック" panose="020B0600070205080204" pitchFamily="34" charset="-128"/>
              </a:rPr>
              <a:t>The most commonly used barrier is the male condom.</a:t>
            </a:r>
          </a:p>
          <a:p>
            <a:pPr marL="630936" lvl="2" indent="-173736">
              <a:buFontTx/>
              <a:buChar char="•"/>
            </a:pPr>
            <a:r>
              <a:rPr lang="en-US" dirty="0" smtClean="0">
                <a:latin typeface="Arial" panose="020B0604020202020204" pitchFamily="34" charset="0"/>
                <a:ea typeface="ＭＳ Ｐゴシック" panose="020B0600070205080204" pitchFamily="34" charset="-128"/>
              </a:rPr>
              <a:t>Efficacy means protection provided under ideal circumstances.</a:t>
            </a:r>
          </a:p>
          <a:p>
            <a:pPr marL="630936" lvl="2" indent="-173736">
              <a:buFontTx/>
              <a:buChar char="•"/>
            </a:pPr>
            <a:r>
              <a:rPr lang="en-US" dirty="0" smtClean="0">
                <a:latin typeface="Arial" panose="020B0604020202020204" pitchFamily="34" charset="0"/>
                <a:ea typeface="ＭＳ Ｐゴシック" panose="020B0600070205080204" pitchFamily="34" charset="-128"/>
              </a:rPr>
              <a:t>Effectiveness means protection provided in real-life circumstances.</a:t>
            </a:r>
          </a:p>
          <a:p>
            <a:pPr marL="630936" lvl="2" indent="-173736">
              <a:buFontTx/>
              <a:buChar char="•"/>
            </a:pPr>
            <a:r>
              <a:rPr lang="en-US" dirty="0" smtClean="0">
                <a:latin typeface="Arial" panose="020B0604020202020204" pitchFamily="34" charset="0"/>
                <a:ea typeface="ＭＳ Ｐゴシック" panose="020B0600070205080204" pitchFamily="34" charset="-128"/>
              </a:rPr>
              <a:t>Female condom effectiveness is 94-97% against HIV and other STIs.</a:t>
            </a:r>
          </a:p>
          <a:p>
            <a:pPr marL="630936" lvl="2" indent="-173736">
              <a:buFontTx/>
              <a:buChar char="•"/>
            </a:pPr>
            <a:r>
              <a:rPr lang="en-US" dirty="0" smtClean="0">
                <a:latin typeface="Arial" panose="020B0604020202020204" pitchFamily="34" charset="0"/>
                <a:ea typeface="ＭＳ Ｐゴシック" panose="020B0600070205080204" pitchFamily="34" charset="-128"/>
              </a:rPr>
              <a:t>Dental dams are squares of latex used to cover external female genitalia during oral sex.</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25B3C55-49C1-40D4-B2D2-44A84888C338}" type="slidenum">
              <a:rPr lang="en-US">
                <a:latin typeface="Calibri" panose="020F0502020204030204" pitchFamily="34" charset="0"/>
              </a:rPr>
              <a:pPr eaLnBrk="1" hangingPunct="1"/>
              <a:t>50</a:t>
            </a:fld>
            <a:endParaRPr lang="en-US">
              <a:latin typeface="Calibri" panose="020F0502020204030204" pitchFamily="34" charset="0"/>
            </a:endParaRPr>
          </a:p>
        </p:txBody>
      </p:sp>
    </p:spTree>
    <p:extLst>
      <p:ext uri="{BB962C8B-B14F-4D97-AF65-F5344CB8AC3E}">
        <p14:creationId xmlns:p14="http://schemas.microsoft.com/office/powerpoint/2010/main" val="2854143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Injecting equipment (“works”) includes needles, syringes, cookers (spoons or bottle caps used to mix the drug), cotton, and rinse water. Equipment used to snort (straws) or smoke (pipes) drugs can also be contaminated with blood and should not be shared. </a:t>
            </a:r>
          </a:p>
          <a:p>
            <a:pPr marL="173736" indent="-173736">
              <a:buFontTx/>
              <a:buChar char="•"/>
            </a:pPr>
            <a:r>
              <a:rPr lang="en-US" dirty="0" smtClean="0">
                <a:latin typeface="Arial" panose="020B0604020202020204" pitchFamily="34" charset="0"/>
                <a:ea typeface="ＭＳ Ｐゴシック" panose="020B0600070205080204" pitchFamily="34" charset="-128"/>
              </a:rPr>
              <a:t>Some communities have needle and syringe exchange programs (NSEPs) that provide sterile equipment in exchange for used equipment.</a:t>
            </a:r>
          </a:p>
          <a:p>
            <a:pPr marL="630936" lvl="2" indent="-173736">
              <a:buFontTx/>
              <a:buChar char="•"/>
            </a:pPr>
            <a:r>
              <a:rPr lang="en-US" dirty="0" smtClean="0">
                <a:latin typeface="Arial" panose="020B0604020202020204" pitchFamily="34" charset="0"/>
                <a:ea typeface="ＭＳ Ｐゴシック" panose="020B0600070205080204" pitchFamily="34" charset="-128"/>
              </a:rPr>
              <a:t>Studies show drug use does not increase, rates of HIV and other blood-borne infections are controlled, and an overall cost benefit results in these communities.</a:t>
            </a:r>
          </a:p>
          <a:p>
            <a:pPr marL="173736" indent="-173736">
              <a:buFontTx/>
              <a:buChar char="•"/>
            </a:pPr>
            <a:r>
              <a:rPr lang="en-US" dirty="0" smtClean="0">
                <a:latin typeface="Arial" panose="020B0604020202020204" pitchFamily="34" charset="0"/>
                <a:ea typeface="ＭＳ Ｐゴシック" panose="020B0600070205080204" pitchFamily="34" charset="-128"/>
              </a:rPr>
              <a:t>Cleaning equipment before use can also reduce risk by decreasing the chance of blood contact.</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F963CD9-3E93-44FA-B9B0-54C0D0960938}" type="slidenum">
              <a:rPr lang="en-US">
                <a:latin typeface="Calibri" panose="020F0502020204030204" pitchFamily="34" charset="0"/>
              </a:rPr>
              <a:pPr eaLnBrk="1" hangingPunct="1"/>
              <a:t>51</a:t>
            </a:fld>
            <a:endParaRPr lang="en-US">
              <a:latin typeface="Calibri" panose="020F0502020204030204" pitchFamily="34" charset="0"/>
            </a:endParaRPr>
          </a:p>
        </p:txBody>
      </p:sp>
    </p:spTree>
    <p:extLst>
      <p:ext uri="{BB962C8B-B14F-4D97-AF65-F5344CB8AC3E}">
        <p14:creationId xmlns:p14="http://schemas.microsoft.com/office/powerpoint/2010/main" val="785826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Women need to have information about family planning methods, HIV, HIV-antibody testing, and ART if infected.</a:t>
            </a:r>
          </a:p>
          <a:p>
            <a:pPr marL="173736" indent="-173736">
              <a:buFontTx/>
              <a:buChar char="•"/>
            </a:pPr>
            <a:r>
              <a:rPr lang="en-US" dirty="0" smtClean="0">
                <a:latin typeface="Arial" panose="020B0604020202020204" pitchFamily="34" charset="0"/>
                <a:ea typeface="ＭＳ Ｐゴシック" panose="020B0600070205080204" pitchFamily="34" charset="-128"/>
              </a:rPr>
              <a:t>Pregnant HIV-infected women need information about abortion, how to maintain the pregnancy, and using ART to decrease the risk of transmission.</a:t>
            </a:r>
          </a:p>
          <a:p>
            <a:pPr marL="173736" indent="-173736">
              <a:buFontTx/>
              <a:buChar char="•"/>
            </a:pPr>
            <a:r>
              <a:rPr lang="en-US" dirty="0" smtClean="0">
                <a:latin typeface="Arial" panose="020B0604020202020204" pitchFamily="34" charset="0"/>
                <a:ea typeface="ＭＳ Ｐゴシック" panose="020B0600070205080204" pitchFamily="34" charset="-128"/>
              </a:rPr>
              <a:t>If HIV-infected pregnant women are appropriately treated during pregnancy, the rate of perinatal transmission can be decreased from 25% to less than 2%. </a:t>
            </a:r>
          </a:p>
          <a:p>
            <a:pPr marL="173736" indent="-173736">
              <a:buFontTx/>
              <a:buChar char="•"/>
            </a:pPr>
            <a:r>
              <a:rPr lang="en-US" dirty="0" smtClean="0">
                <a:latin typeface="Arial" panose="020B0604020202020204" pitchFamily="34" charset="0"/>
                <a:ea typeface="ＭＳ Ｐゴシック" panose="020B0600070205080204" pitchFamily="34" charset="-128"/>
              </a:rPr>
              <a:t>ART has significantly decreased the risk for infants born to HIV-infected women, and more of these women are now becoming mothers. </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8B7BB5D-B87B-4F82-821D-CFFF84E78D3B}" type="slidenum">
              <a:rPr lang="en-US">
                <a:latin typeface="Calibri" panose="020F0502020204030204" pitchFamily="34" charset="0"/>
              </a:rPr>
              <a:pPr eaLnBrk="1" hangingPunct="1"/>
              <a:t>52</a:t>
            </a:fld>
            <a:endParaRPr lang="en-US">
              <a:latin typeface="Calibri" panose="020F0502020204030204" pitchFamily="34" charset="0"/>
            </a:endParaRPr>
          </a:p>
        </p:txBody>
      </p:sp>
    </p:spTree>
    <p:extLst>
      <p:ext uri="{BB962C8B-B14F-4D97-AF65-F5344CB8AC3E}">
        <p14:creationId xmlns:p14="http://schemas.microsoft.com/office/powerpoint/2010/main" val="3689139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 risk of infection from occupational exposure to HIV is small but real.</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Should the nurse be exposed to HIV-infected fluids, post-exposure prophylaxis</a:t>
            </a:r>
            <a:r>
              <a:rPr lang="en-US" b="1" dirty="0" smtClean="0">
                <a:latin typeface="Arial" panose="020B0604020202020204" pitchFamily="34" charset="0"/>
                <a:ea typeface="ＭＳ Ｐゴシック" panose="020B0600070205080204" pitchFamily="34" charset="-128"/>
                <a:cs typeface="Arial" panose="020B0604020202020204" pitchFamily="34" charset="0"/>
              </a:rPr>
              <a:t> </a:t>
            </a:r>
            <a:r>
              <a:rPr lang="en-US" dirty="0" smtClean="0">
                <a:latin typeface="Arial" panose="020B0604020202020204" pitchFamily="34" charset="0"/>
                <a:ea typeface="ＭＳ Ｐゴシック" panose="020B0600070205080204" pitchFamily="34" charset="-128"/>
                <a:cs typeface="Arial" panose="020B0604020202020204" pitchFamily="34" charset="0"/>
              </a:rPr>
              <a:t>with combination ART can significantly decrease the risk of infection.</a:t>
            </a:r>
            <a:r>
              <a:rPr lang="en-US" dirty="0" smtClean="0">
                <a:latin typeface="Arial" panose="020B0604020202020204" pitchFamily="34" charset="0"/>
                <a:ea typeface="ＭＳ Ｐゴシック" panose="020B0600070205080204" pitchFamily="34" charset="-128"/>
              </a:rPr>
              <a:t> </a:t>
            </a:r>
          </a:p>
          <a:p>
            <a:pPr>
              <a:buFontTx/>
              <a:buChar char="•"/>
            </a:pPr>
            <a:endParaRPr lang="en-US" dirty="0" smtClean="0">
              <a:latin typeface="Arial" panose="020B0604020202020204" pitchFamily="34" charset="0"/>
              <a:ea typeface="ＭＳ Ｐゴシック" panose="020B0600070205080204" pitchFamily="34" charset="-128"/>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45FE60D-F144-47DC-94A7-06724EE4DF3D}" type="slidenum">
              <a:rPr lang="en-US">
                <a:latin typeface="Calibri" panose="020F0502020204030204" pitchFamily="34" charset="0"/>
              </a:rPr>
              <a:pPr eaLnBrk="1" hangingPunct="1"/>
              <a:t>53</a:t>
            </a:fld>
            <a:endParaRPr lang="en-US">
              <a:latin typeface="Calibri" panose="020F0502020204030204" pitchFamily="34" charset="0"/>
            </a:endParaRPr>
          </a:p>
        </p:txBody>
      </p:sp>
    </p:spTree>
    <p:extLst>
      <p:ext uri="{BB962C8B-B14F-4D97-AF65-F5344CB8AC3E}">
        <p14:creationId xmlns:p14="http://schemas.microsoft.com/office/powerpoint/2010/main" val="33724703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 CDC recommends testing for all people regardless of the patient’s risk or perceived risk. </a:t>
            </a:r>
          </a:p>
          <a:p>
            <a:pPr marL="173736" indent="-173736">
              <a:buFontTx/>
              <a:buChar char="•"/>
            </a:pPr>
            <a:r>
              <a:rPr lang="en-US" dirty="0" smtClean="0">
                <a:latin typeface="Arial" panose="020B0604020202020204" pitchFamily="34" charset="0"/>
                <a:ea typeface="ＭＳ Ｐゴシック" panose="020B0600070205080204" pitchFamily="34" charset="-128"/>
              </a:rPr>
              <a:t>The CDC recommends an “opt out” process in which the patient is given the opportunity to decline a test, but it is offered as “routine.”</a:t>
            </a:r>
          </a:p>
          <a:p>
            <a:pPr marL="173736" indent="-173736">
              <a:buFontTx/>
              <a:buChar char="•"/>
            </a:pPr>
            <a:r>
              <a:rPr lang="en-US" dirty="0" smtClean="0">
                <a:latin typeface="Arial" panose="020B0604020202020204" pitchFamily="34" charset="0"/>
                <a:ea typeface="ＭＳ Ｐゴシック" panose="020B0600070205080204" pitchFamily="34" charset="-128"/>
              </a:rPr>
              <a:t>The goal is to normalize the test, decrease the stigma related to HIV testing, find hidden cases, get infected individuals into care, and prevent new cases of infection. </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9A1D1E3-2006-40CA-B2D6-E7A2DEE2FAA9}" type="slidenum">
              <a:rPr lang="en-US">
                <a:latin typeface="Calibri" panose="020F0502020204030204" pitchFamily="34" charset="0"/>
              </a:rPr>
              <a:pPr eaLnBrk="1" hangingPunct="1"/>
              <a:t>54</a:t>
            </a:fld>
            <a:endParaRPr lang="en-US">
              <a:latin typeface="Calibri" panose="020F0502020204030204" pitchFamily="34" charset="0"/>
            </a:endParaRPr>
          </a:p>
        </p:txBody>
      </p:sp>
    </p:spTree>
    <p:extLst>
      <p:ext uri="{BB962C8B-B14F-4D97-AF65-F5344CB8AC3E}">
        <p14:creationId xmlns:p14="http://schemas.microsoft.com/office/powerpoint/2010/main" val="1584446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Hispanic culture may influence an individual’s acceptance of condoms. Condoms not only protect an individual from disease, they also prevent conception.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Contraception is problematic for many Hispanic cultures, either because of religious prohibitions or the desire to have children.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Hispanic men may also have been raised with the cultural concept of </a:t>
            </a:r>
            <a:r>
              <a:rPr lang="en-US" i="1" dirty="0" smtClean="0">
                <a:latin typeface="Arial" panose="020B0604020202020204" pitchFamily="34" charset="0"/>
                <a:ea typeface="ＭＳ Ｐゴシック" panose="020B0600070205080204" pitchFamily="34" charset="-128"/>
                <a:cs typeface="Arial" panose="020B0604020202020204" pitchFamily="34" charset="0"/>
              </a:rPr>
              <a:t>machismo</a:t>
            </a:r>
            <a:r>
              <a:rPr lang="en-US" dirty="0" smtClean="0">
                <a:latin typeface="Arial" panose="020B0604020202020204" pitchFamily="34" charset="0"/>
                <a:ea typeface="ＭＳ Ｐゴシック" panose="020B0600070205080204" pitchFamily="34" charset="-128"/>
                <a:cs typeface="Arial" panose="020B0604020202020204" pitchFamily="34" charset="0"/>
              </a:rPr>
              <a:t>, which supports the notion that men are in control. </a:t>
            </a:r>
          </a:p>
          <a:p>
            <a:pPr marL="173736" indent="-173736">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This may especially interfere with condom use in heterosexual encounters if condom use is seen as weak and not using condoms is seen as a way to control the female partner.</a:t>
            </a:r>
          </a:p>
          <a:p>
            <a:pPr>
              <a:buFontTx/>
              <a:buChar char="•"/>
            </a:pPr>
            <a:endParaRPr lang="en-US" dirty="0" smtClean="0">
              <a:latin typeface="Arial" panose="020B0604020202020204" pitchFamily="34" charset="0"/>
              <a:ea typeface="ＭＳ Ｐゴシック" panose="020B0600070205080204" pitchFamily="34" charset="-128"/>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378B8E2-8D2A-4250-9526-A2F23D015DFC}" type="slidenum">
              <a:rPr lang="en-US">
                <a:latin typeface="Calibri" panose="020F0502020204030204" pitchFamily="34" charset="0"/>
              </a:rPr>
              <a:pPr eaLnBrk="1" hangingPunct="1"/>
              <a:t>55</a:t>
            </a:fld>
            <a:endParaRPr lang="en-US">
              <a:latin typeface="Calibri" panose="020F0502020204030204" pitchFamily="34" charset="0"/>
            </a:endParaRPr>
          </a:p>
        </p:txBody>
      </p:sp>
    </p:spTree>
    <p:extLst>
      <p:ext uri="{BB962C8B-B14F-4D97-AF65-F5344CB8AC3E}">
        <p14:creationId xmlns:p14="http://schemas.microsoft.com/office/powerpoint/2010/main" val="4186089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 nursing assessment in HIV disease should focus on early detection of symptoms, opportunistic diseases, and psychosocial problems.</a:t>
            </a:r>
          </a:p>
          <a:p>
            <a:pPr marL="173736" indent="-173736">
              <a:buFontTx/>
              <a:buChar char="•"/>
            </a:pPr>
            <a:r>
              <a:rPr lang="en-US" dirty="0" smtClean="0">
                <a:latin typeface="Arial" panose="020B0604020202020204" pitchFamily="34" charset="0"/>
                <a:ea typeface="ＭＳ Ｐゴシック" panose="020B0600070205080204" pitchFamily="34" charset="-128"/>
              </a:rPr>
              <a:t>They will be confronted with complex treatment decisions; feelings of loss, anger, powerlessness, depression, and grief; social isolation; altered concepts of the physical, social, emotional, and creative self; the possibility of death; and/or thoughts of suicide.</a:t>
            </a:r>
          </a:p>
          <a:p>
            <a:pPr marL="173736" indent="-173736">
              <a:buFontTx/>
              <a:buChar char="•"/>
            </a:pPr>
            <a:r>
              <a:rPr lang="en-US" dirty="0" smtClean="0">
                <a:latin typeface="Arial" panose="020B0604020202020204" pitchFamily="34" charset="0"/>
                <a:ea typeface="ＭＳ Ｐゴシック" panose="020B0600070205080204" pitchFamily="34" charset="-128"/>
              </a:rPr>
              <a:t>Patients and their family members, friends, and caregivers must also deal with associated social stigma and discrimination.</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AEEF4B5-A628-4127-B9E1-741F0F39A5E8}" type="slidenum">
              <a:rPr lang="en-US">
                <a:latin typeface="Calibri" panose="020F0502020204030204" pitchFamily="34" charset="0"/>
              </a:rPr>
              <a:pPr eaLnBrk="1" hangingPunct="1"/>
              <a:t>56</a:t>
            </a:fld>
            <a:endParaRPr lang="en-US">
              <a:latin typeface="Calibri" panose="020F0502020204030204" pitchFamily="34" charset="0"/>
            </a:endParaRPr>
          </a:p>
        </p:txBody>
      </p:sp>
    </p:spTree>
    <p:extLst>
      <p:ext uri="{BB962C8B-B14F-4D97-AF65-F5344CB8AC3E}">
        <p14:creationId xmlns:p14="http://schemas.microsoft.com/office/powerpoint/2010/main" val="3007557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These factors can contribute to problems with adherence to treatment, a dangerous situation because of the high risk of developing drug resistance. </a:t>
            </a:r>
          </a:p>
          <a:p>
            <a:pPr marL="173736" indent="-173736">
              <a:buFontTx/>
              <a:buChar char="•"/>
            </a:pPr>
            <a:r>
              <a:rPr lang="en-US" dirty="0" smtClean="0">
                <a:latin typeface="Arial" panose="020B0604020202020204" pitchFamily="34" charset="0"/>
                <a:ea typeface="ＭＳ Ｐゴシック" panose="020B0600070205080204" pitchFamily="34" charset="-128"/>
              </a:rPr>
              <a:t>Interventions you may provide include teaching about (1) advantages and disadvantages of new treatments, (2) dangers of poor adherence to therapeutic regimens, (3) how and when to take each drug, (4) drug interactions to avoid, and (5) side effects that must be reported to the health care provider.</a:t>
            </a: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D35A4DA-9539-4E3A-9A1E-95313CDFD94E}" type="slidenum">
              <a:rPr lang="en-US">
                <a:latin typeface="Calibri" panose="020F0502020204030204" pitchFamily="34" charset="0"/>
              </a:rPr>
              <a:pPr eaLnBrk="1" hangingPunct="1"/>
              <a:t>57</a:t>
            </a:fld>
            <a:endParaRPr lang="en-US">
              <a:latin typeface="Calibri" panose="020F0502020204030204" pitchFamily="34" charset="0"/>
            </a:endParaRPr>
          </a:p>
        </p:txBody>
      </p:sp>
    </p:spTree>
    <p:extLst>
      <p:ext uri="{BB962C8B-B14F-4D97-AF65-F5344CB8AC3E}">
        <p14:creationId xmlns:p14="http://schemas.microsoft.com/office/powerpoint/2010/main" val="1189976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Guidelines on when and how to initiate ART are based on the degree of immune suppression. </a:t>
            </a:r>
          </a:p>
          <a:p>
            <a:pPr marL="173736" indent="-173736">
              <a:buFontTx/>
              <a:buChar char="•"/>
            </a:pPr>
            <a:r>
              <a:rPr lang="en-US" dirty="0" smtClean="0">
                <a:latin typeface="Arial" panose="020B0604020202020204" pitchFamily="34" charset="0"/>
                <a:ea typeface="ＭＳ Ｐゴシック" panose="020B0600070205080204" pitchFamily="34" charset="-128"/>
              </a:rPr>
              <a:t>Table 15-12 provides the recommendations for treatment. </a:t>
            </a:r>
          </a:p>
          <a:p>
            <a:pPr marL="173736" indent="-173736">
              <a:buFontTx/>
              <a:buChar char="•"/>
            </a:pPr>
            <a:r>
              <a:rPr lang="en-US" dirty="0" smtClean="0">
                <a:latin typeface="Arial" panose="020B0604020202020204" pitchFamily="34" charset="0"/>
                <a:ea typeface="ＭＳ Ｐゴシック" panose="020B0600070205080204" pitchFamily="34" charset="-128"/>
              </a:rPr>
              <a:t>Issues to consider when selecting an initial drug regimen include the ability of the patient’s HIV to resist specific drugs, potential medication side effects, existing co-morbidities, and dosing schedules.</a:t>
            </a:r>
            <a:r>
              <a:rPr lang="en-US" baseline="30000" dirty="0" smtClean="0">
                <a:latin typeface="Arial" panose="020B0604020202020204" pitchFamily="34" charset="0"/>
                <a:ea typeface="ＭＳ Ｐゴシック" panose="020B0600070205080204" pitchFamily="34" charset="-128"/>
              </a:rPr>
              <a:t> </a:t>
            </a:r>
          </a:p>
          <a:p>
            <a:pPr marL="630936" lvl="2" indent="-173736">
              <a:buFontTx/>
              <a:buChar char="•"/>
            </a:pPr>
            <a:r>
              <a:rPr lang="en-US" dirty="0" smtClean="0">
                <a:latin typeface="Arial" panose="020B0604020202020204" pitchFamily="34" charset="0"/>
                <a:ea typeface="ＭＳ Ｐゴシック" panose="020B0600070205080204" pitchFamily="34" charset="-128"/>
              </a:rPr>
              <a:t>This is a critical decision, because the first treatment regimen is generally the patient’s best chance for success. </a:t>
            </a: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660093A-8754-42ED-95A5-D94900E62804}" type="slidenum">
              <a:rPr lang="en-US">
                <a:latin typeface="Calibri" panose="020F0502020204030204" pitchFamily="34" charset="0"/>
              </a:rPr>
              <a:pPr eaLnBrk="1" hangingPunct="1"/>
              <a:t>58</a:t>
            </a:fld>
            <a:endParaRPr lang="en-US">
              <a:latin typeface="Calibri" panose="020F0502020204030204" pitchFamily="34" charset="0"/>
            </a:endParaRPr>
          </a:p>
        </p:txBody>
      </p:sp>
    </p:spTree>
    <p:extLst>
      <p:ext uri="{BB962C8B-B14F-4D97-AF65-F5344CB8AC3E}">
        <p14:creationId xmlns:p14="http://schemas.microsoft.com/office/powerpoint/2010/main" val="2675829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Example: The difficulty of adhering consistently is probably clear to anyone who has tried to take a 10-day course of antibiotics. </a:t>
            </a:r>
          </a:p>
          <a:p>
            <a:pPr marL="173736" indent="-173736">
              <a:buFontTx/>
              <a:buChar char="•"/>
            </a:pPr>
            <a:r>
              <a:rPr lang="en-US" dirty="0" smtClean="0">
                <a:latin typeface="Arial" panose="020B0604020202020204" pitchFamily="34" charset="0"/>
                <a:ea typeface="ＭＳ Ｐゴシック" panose="020B0600070205080204" pitchFamily="34" charset="-128"/>
              </a:rPr>
              <a:t>Patients in treatment for HIV infection must take at least 1 pill a day (but most take many more), and they must take those pills every day for the rest of their lives, even when uncomfortable side effects occur. </a:t>
            </a:r>
          </a:p>
          <a:p>
            <a:pPr marL="173736" indent="-173736">
              <a:buFontTx/>
              <a:buChar char="•"/>
            </a:pPr>
            <a:r>
              <a:rPr lang="en-US" dirty="0" smtClean="0">
                <a:latin typeface="Arial" panose="020B0604020202020204" pitchFamily="34" charset="0"/>
                <a:ea typeface="ＭＳ Ｐゴシック" panose="020B0600070205080204" pitchFamily="34" charset="-128"/>
              </a:rPr>
              <a:t>Missing even a few doses can lead to drug resistance.</a:t>
            </a:r>
          </a:p>
          <a:p>
            <a:pPr marL="173736" indent="-173736">
              <a:buFontTx/>
              <a:buChar char="•"/>
            </a:pPr>
            <a:r>
              <a:rPr lang="en-US" dirty="0" smtClean="0">
                <a:latin typeface="Arial" panose="020B0604020202020204" pitchFamily="34" charset="0"/>
                <a:ea typeface="ＭＳ Ｐゴシック" panose="020B0600070205080204" pitchFamily="34" charset="-128"/>
              </a:rPr>
              <a:t>See Table 15-18 for strategies to improve adherence to ART.</a:t>
            </a:r>
          </a:p>
          <a:p>
            <a:pPr marL="630936" lvl="2" indent="-173736">
              <a:buFontTx/>
              <a:buChar char="•"/>
            </a:pPr>
            <a:r>
              <a:rPr lang="en-US" dirty="0" smtClean="0">
                <a:latin typeface="Arial" panose="020B0604020202020204" pitchFamily="34" charset="0"/>
                <a:ea typeface="ＭＳ Ｐゴシック" panose="020B0600070205080204" pitchFamily="34" charset="-128"/>
              </a:rPr>
              <a:t>Simplify regimens.</a:t>
            </a:r>
          </a:p>
          <a:p>
            <a:pPr marL="630936" lvl="2" indent="-173736">
              <a:buFontTx/>
              <a:buChar char="•"/>
            </a:pPr>
            <a:r>
              <a:rPr lang="en-US" dirty="0" smtClean="0">
                <a:latin typeface="Arial" panose="020B0604020202020204" pitchFamily="34" charset="0"/>
                <a:ea typeface="ＭＳ Ｐゴシック" panose="020B0600070205080204" pitchFamily="34" charset="-128"/>
              </a:rPr>
              <a:t>Use reminders.</a:t>
            </a:r>
          </a:p>
          <a:p>
            <a:pPr marL="630936" lvl="2" indent="-173736">
              <a:buFontTx/>
              <a:buChar char="•"/>
            </a:pPr>
            <a:r>
              <a:rPr lang="en-US" dirty="0" smtClean="0">
                <a:latin typeface="Arial" panose="020B0604020202020204" pitchFamily="34" charset="0"/>
                <a:ea typeface="ＭＳ Ｐゴシック" panose="020B0600070205080204" pitchFamily="34" charset="-128"/>
              </a:rPr>
              <a:t>Elicit support.</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98558F3-504D-4353-B4A3-6B66CDFD938A}" type="slidenum">
              <a:rPr lang="en-US">
                <a:latin typeface="Calibri" panose="020F0502020204030204" pitchFamily="34" charset="0"/>
              </a:rPr>
              <a:pPr eaLnBrk="1" hangingPunct="1"/>
              <a:t>59</a:t>
            </a:fld>
            <a:endParaRPr lang="en-US">
              <a:latin typeface="Calibri" panose="020F0502020204030204" pitchFamily="34" charset="0"/>
            </a:endParaRPr>
          </a:p>
        </p:txBody>
      </p:sp>
    </p:spTree>
    <p:extLst>
      <p:ext uri="{BB962C8B-B14F-4D97-AF65-F5344CB8AC3E}">
        <p14:creationId xmlns:p14="http://schemas.microsoft.com/office/powerpoint/2010/main" val="225904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HIV can be transmitted during exposure to blood through drug-using equipment. Used equipment may be contaminated with HIV and other blood-borne organisms, and sharing that equipment can result in disease transmission.</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 North America, transfusion of infected blood and blood products has caused only 1% of adult AIDS cases.</a:t>
            </a:r>
            <a:endParaRPr lang="en-US" baseline="30000" dirty="0" smtClean="0">
              <a:latin typeface="Arial" panose="020B0604020202020204" pitchFamily="34" charset="0"/>
              <a:ea typeface="ＭＳ Ｐゴシック" panose="020B0600070205080204" pitchFamily="34" charset="-128"/>
              <a:cs typeface="Arial" panose="020B0604020202020204" pitchFamily="34" charset="0"/>
            </a:endParaRP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Routine screening of blood donors to identify at-risk individuals and testing donated blood for the presence of HIV have improved the safety of the blood supply. </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The risk of infection after a needle-stick exposure to HIV-infected blood is 0.3% to 0.4% (or 3 to 4 out of 1000). The risk is higher if the exposure involves blood from a patient with a high level of circulating HIV, a deep puncture wound, a needle with a hollow bore and visible blood, a device used for venous or arterial access, or a patient who dies within 60 days. </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Splash exposures of blood on skin with an open lesion present some risk, but it is much lower than from a puncture wound.</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Health care workers have a low risk of acquiring HIV at work, even after a needle-stick injury.</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7D47DA5-D769-4D7E-8ED8-50F2B220D856}"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2359807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Supporting a healthy immune system can help delay HIV disease progression whether or not the patient chooses to use ART.</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Interventions include </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(1) nutritional support to maintain lean body mass and ensure appropriate levels of vitamins and micronutrients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(2) moderation or elimination of alcohol, tobacco, and drug use</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(3) keeping up to date with recommended vaccines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(4) getting adequate rest and exercise</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(5) reducing stress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(6) avoiding exposure to new infectious agents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(7) accessing mental health counseling</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(8) getting involved in support groups and community activities</a:t>
            </a:r>
          </a:p>
          <a:p>
            <a:pPr marL="628650" lvl="1"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(9) developing a consistent relationship with health care providers, including attendance at regular appointments.</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Teach patients to recognize symptoms that may indicate disease progression and/or drug side effects so that prompt medical care can be initiated. </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See Table 15-17 for symptoms that patients should report. </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0111E71-7B8E-45CD-B5D2-CCA57D4D47BF}" type="slidenum">
              <a:rPr lang="en-US">
                <a:latin typeface="Calibri" panose="020F0502020204030204" pitchFamily="34" charset="0"/>
              </a:rPr>
              <a:pPr eaLnBrk="1" hangingPunct="1"/>
              <a:t>60</a:t>
            </a:fld>
            <a:endParaRPr lang="en-US">
              <a:latin typeface="Calibri" panose="020F0502020204030204" pitchFamily="34" charset="0"/>
            </a:endParaRPr>
          </a:p>
        </p:txBody>
      </p:sp>
    </p:spTree>
    <p:extLst>
      <p:ext uri="{BB962C8B-B14F-4D97-AF65-F5344CB8AC3E}">
        <p14:creationId xmlns:p14="http://schemas.microsoft.com/office/powerpoint/2010/main" val="1822009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A.O. </a:t>
            </a:r>
            <a:r>
              <a:rPr lang="en-US" dirty="0">
                <a:latin typeface="Arial" pitchFamily="34" charset="0"/>
                <a:cs typeface="Arial" pitchFamily="34" charset="0"/>
              </a:rPr>
              <a:t>should be encouraged to inform his sexual partners about his gonorrhea diagnosis. He should be told that gonorrhea is often asymptomatic in women, and his recent female sexual partners need to be tested and receive </a:t>
            </a:r>
            <a:r>
              <a:rPr lang="en-US" dirty="0" smtClean="0">
                <a:latin typeface="Arial" pitchFamily="34" charset="0"/>
                <a:cs typeface="Arial" pitchFamily="34" charset="0"/>
              </a:rPr>
              <a:t>treatment, </a:t>
            </a:r>
            <a:r>
              <a:rPr lang="en-US" dirty="0">
                <a:latin typeface="Arial" pitchFamily="34" charset="0"/>
                <a:cs typeface="Arial" pitchFamily="34" charset="0"/>
              </a:rPr>
              <a:t>or they may develop infertility. His male partners also need to be diagnosed, treated, and counseled about transmitting the infection to others. Gonorrhea is a reportable disease, which means that the diagnosing clinician must report </a:t>
            </a:r>
            <a:r>
              <a:rPr lang="en-US" dirty="0" smtClean="0">
                <a:latin typeface="Arial" pitchFamily="34" charset="0"/>
                <a:cs typeface="Arial" pitchFamily="34" charset="0"/>
              </a:rPr>
              <a:t>A.O.</a:t>
            </a:r>
            <a:r>
              <a:rPr lang="en-US" dirty="0">
                <a:latin typeface="Arial" pitchFamily="34" charset="0"/>
                <a:cs typeface="Arial" pitchFamily="34" charset="0"/>
              </a:rPr>
              <a:t>’s case to the health department. Personnel at the health department have been trained to trace the sexual contacts of people with sexually transmitted infections and to tell them of their risks for infection. </a:t>
            </a:r>
            <a:r>
              <a:rPr lang="en-US" dirty="0" smtClean="0">
                <a:latin typeface="Arial" pitchFamily="34" charset="0"/>
                <a:cs typeface="Arial" pitchFamily="34" charset="0"/>
              </a:rPr>
              <a:t>A.O. </a:t>
            </a:r>
            <a:r>
              <a:rPr lang="en-US" dirty="0">
                <a:latin typeface="Arial" pitchFamily="34" charset="0"/>
                <a:cs typeface="Arial" pitchFamily="34" charset="0"/>
              </a:rPr>
              <a:t>will be encouraged to provide the names of his recent sexual partners to health department personnel. Health department personnel can make disclosures anonymously (i.e., </a:t>
            </a:r>
            <a:r>
              <a:rPr lang="en-US" dirty="0" smtClean="0">
                <a:latin typeface="Arial" pitchFamily="34" charset="0"/>
                <a:cs typeface="Arial" pitchFamily="34" charset="0"/>
              </a:rPr>
              <a:t>A.O.’s </a:t>
            </a:r>
            <a:r>
              <a:rPr lang="en-US" dirty="0">
                <a:latin typeface="Arial" pitchFamily="34" charset="0"/>
                <a:cs typeface="Arial" pitchFamily="34" charset="0"/>
              </a:rPr>
              <a:t>name will not be used). </a:t>
            </a:r>
            <a:endParaRPr lang="en-US" dirty="0" smtClean="0">
              <a:latin typeface="Arial" pitchFamily="34" charset="0"/>
              <a:cs typeface="Arial" pitchFamily="34" charset="0"/>
            </a:endParaRPr>
          </a:p>
          <a:p>
            <a:pPr marL="171450" indent="-171450">
              <a:buFont typeface="Arial" pitchFamily="34" charset="0"/>
              <a:buChar char="•"/>
              <a:defRPr/>
            </a:pPr>
            <a:r>
              <a:rPr lang="en-US" dirty="0" smtClean="0">
                <a:latin typeface="Arial" pitchFamily="34" charset="0"/>
                <a:cs typeface="Arial" pitchFamily="34" charset="0"/>
              </a:rPr>
              <a:t>HIV </a:t>
            </a:r>
            <a:r>
              <a:rPr lang="en-US" dirty="0">
                <a:latin typeface="Arial" pitchFamily="34" charset="0"/>
                <a:cs typeface="Arial" pitchFamily="34" charset="0"/>
              </a:rPr>
              <a:t>is also a reportable </a:t>
            </a:r>
            <a:r>
              <a:rPr lang="en-US" dirty="0" smtClean="0">
                <a:latin typeface="Arial" pitchFamily="34" charset="0"/>
                <a:cs typeface="Arial" pitchFamily="34" charset="0"/>
              </a:rPr>
              <a:t>disease, </a:t>
            </a:r>
            <a:r>
              <a:rPr lang="en-US" dirty="0">
                <a:latin typeface="Arial" pitchFamily="34" charset="0"/>
                <a:cs typeface="Arial" pitchFamily="34" charset="0"/>
              </a:rPr>
              <a:t>and partner tracing and notification can be </a:t>
            </a:r>
            <a:r>
              <a:rPr lang="en-US" dirty="0" smtClean="0">
                <a:latin typeface="Arial" pitchFamily="34" charset="0"/>
                <a:cs typeface="Arial" pitchFamily="34" charset="0"/>
              </a:rPr>
              <a:t>handled </a:t>
            </a:r>
            <a:r>
              <a:rPr lang="en-US" dirty="0">
                <a:latin typeface="Arial" pitchFamily="34" charset="0"/>
                <a:cs typeface="Arial" pitchFamily="34" charset="0"/>
              </a:rPr>
              <a:t>in a similar manner. If </a:t>
            </a:r>
            <a:r>
              <a:rPr lang="en-US" dirty="0" smtClean="0">
                <a:latin typeface="Arial" pitchFamily="34" charset="0"/>
                <a:cs typeface="Arial" pitchFamily="34" charset="0"/>
              </a:rPr>
              <a:t>A.O. </a:t>
            </a:r>
            <a:r>
              <a:rPr lang="en-US" dirty="0">
                <a:latin typeface="Arial" pitchFamily="34" charset="0"/>
                <a:cs typeface="Arial" pitchFamily="34" charset="0"/>
              </a:rPr>
              <a:t>chooses to notify his partners himself, he should be provided with assistance and counseling on how to approach the discussion and how to prepare for his partner’s reactions.</a:t>
            </a:r>
          </a:p>
          <a:p>
            <a:pPr>
              <a:defRPr/>
            </a:pPr>
            <a:endParaRPr lang="en-US" dirty="0" smtClean="0">
              <a:latin typeface="Arial" charset="0"/>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044690F-2B9C-44BF-B102-57EEDEACD836}" type="slidenum">
              <a:rPr lang="en-US">
                <a:latin typeface="Calibri" panose="020F0502020204030204" pitchFamily="34" charset="0"/>
              </a:rPr>
              <a:pPr eaLnBrk="1" hangingPunct="1"/>
              <a:t>61</a:t>
            </a:fld>
            <a:endParaRPr lang="en-US">
              <a:latin typeface="Calibri" panose="020F0502020204030204" pitchFamily="34" charset="0"/>
            </a:endParaRPr>
          </a:p>
        </p:txBody>
      </p:sp>
    </p:spTree>
    <p:extLst>
      <p:ext uri="{BB962C8B-B14F-4D97-AF65-F5344CB8AC3E}">
        <p14:creationId xmlns:p14="http://schemas.microsoft.com/office/powerpoint/2010/main" val="10987751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Chronic diseases are characterized by acute exacerbations. </a:t>
            </a:r>
          </a:p>
          <a:p>
            <a:pPr marL="173736" indent="-173736">
              <a:buFontTx/>
              <a:buChar char="•"/>
            </a:pPr>
            <a:r>
              <a:rPr lang="en-US" dirty="0" smtClean="0">
                <a:latin typeface="Arial" panose="020B0604020202020204" pitchFamily="34" charset="0"/>
                <a:ea typeface="ＭＳ Ｐゴシック" panose="020B0600070205080204" pitchFamily="34" charset="-128"/>
              </a:rPr>
              <a:t>Nursing care becomes more complex as the patient’s immune system deteriorates and new problems arise to compound existing difficulties. </a:t>
            </a:r>
          </a:p>
          <a:p>
            <a:pPr marL="173736" indent="-173736">
              <a:buFontTx/>
              <a:buChar char="•"/>
            </a:pPr>
            <a:r>
              <a:rPr lang="en-US" dirty="0" smtClean="0">
                <a:latin typeface="Arial" panose="020B0604020202020204" pitchFamily="34" charset="0"/>
                <a:ea typeface="ＭＳ Ｐゴシック" panose="020B0600070205080204" pitchFamily="34" charset="-128"/>
              </a:rPr>
              <a:t>The best way to prevent opportunistic disease is to assure that the patient is adhering to an effective ART regimen and taking prophylactic medications for opportunistic infections. </a:t>
            </a:r>
          </a:p>
          <a:p>
            <a:pPr marL="173736" indent="-173736">
              <a:buFontTx/>
              <a:buChar char="•"/>
            </a:pPr>
            <a:r>
              <a:rPr lang="en-US" dirty="0" smtClean="0">
                <a:latin typeface="Arial" panose="020B0604020202020204" pitchFamily="34" charset="0"/>
                <a:ea typeface="ＭＳ Ｐゴシック" panose="020B0600070205080204" pitchFamily="34" charset="-128"/>
              </a:rPr>
              <a:t>Providing supportive care specific to the opportunistic disease, should it occur, is important nursing care.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44B91BC-1F91-4247-8341-D00E646D1570}" type="slidenum">
              <a:rPr lang="en-US">
                <a:latin typeface="Calibri" panose="020F0502020204030204" pitchFamily="34" charset="0"/>
              </a:rPr>
              <a:pPr eaLnBrk="1" hangingPunct="1"/>
              <a:t>62</a:t>
            </a:fld>
            <a:endParaRPr lang="en-US">
              <a:latin typeface="Calibri" panose="020F0502020204030204" pitchFamily="34" charset="0"/>
            </a:endParaRPr>
          </a:p>
        </p:txBody>
      </p:sp>
    </p:spTree>
    <p:extLst>
      <p:ext uri="{BB962C8B-B14F-4D97-AF65-F5344CB8AC3E}">
        <p14:creationId xmlns:p14="http://schemas.microsoft.com/office/powerpoint/2010/main" val="2908413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extLst/>
        </p:spPr>
        <p:txBody>
          <a:bodyPr wrap="square" numCol="1" anchor="t" anchorCtr="0" compatLnSpc="1">
            <a:prstTxWarp prst="textNoShape">
              <a:avLst/>
            </a:prstTxWarp>
          </a:bodyPr>
          <a:lstStyle/>
          <a:p>
            <a:pPr marL="171450" indent="-171450">
              <a:buFont typeface="Arial" pitchFamily="34" charset="0"/>
              <a:buChar char="•"/>
              <a:defRPr/>
            </a:pPr>
            <a:r>
              <a:rPr lang="en-US" dirty="0" smtClean="0">
                <a:latin typeface="Arial" pitchFamily="34" charset="0"/>
                <a:cs typeface="Arial" pitchFamily="34" charset="0"/>
              </a:rPr>
              <a:t>While HIV-infected patients share problems experienced by all individuals with chronic diseases, these problems are exacerbated by negative social constructs associated with HIV. </a:t>
            </a:r>
          </a:p>
          <a:p>
            <a:pPr marL="171450" indent="-171450">
              <a:buFont typeface="Arial" pitchFamily="34" charset="0"/>
              <a:buChar char="•"/>
              <a:defRPr/>
            </a:pPr>
            <a:r>
              <a:rPr lang="en-US" dirty="0" smtClean="0">
                <a:latin typeface="Arial" pitchFamily="34" charset="0"/>
                <a:cs typeface="Arial" pitchFamily="34" charset="0"/>
              </a:rPr>
              <a:t>Behaviors may be viewed as immoral, illegal, or reflect a lack of personal control.</a:t>
            </a:r>
          </a:p>
          <a:p>
            <a:pPr marL="171450" indent="-171450">
              <a:buFont typeface="Arial" pitchFamily="34" charset="0"/>
              <a:buChar char="•"/>
              <a:defRPr/>
            </a:pPr>
            <a:r>
              <a:rPr lang="en-US" dirty="0" smtClean="0">
                <a:latin typeface="Arial" pitchFamily="34" charset="0"/>
                <a:cs typeface="Arial" pitchFamily="34" charset="0"/>
              </a:rPr>
              <a:t>Even though illegal according to the ADA, fear surrounding the transmittable nature of the disease can lead to pervasive stigma and discrimination. </a:t>
            </a:r>
          </a:p>
          <a:p>
            <a:pPr>
              <a:defRPr/>
            </a:pPr>
            <a:endParaRPr lang="en-US" dirty="0" smtClean="0">
              <a:latin typeface="Arial"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FF1993-5F95-4FD5-B96C-A79BA99D06A4}" type="slidenum">
              <a:rPr lang="en-US">
                <a:latin typeface="Calibri" panose="020F0502020204030204" pitchFamily="34" charset="0"/>
              </a:rPr>
              <a:pPr eaLnBrk="1" hangingPunct="1"/>
              <a:t>63</a:t>
            </a:fld>
            <a:endParaRPr lang="en-US">
              <a:latin typeface="Calibri" panose="020F0502020204030204" pitchFamily="34" charset="0"/>
            </a:endParaRPr>
          </a:p>
        </p:txBody>
      </p:sp>
    </p:spTree>
    <p:extLst>
      <p:ext uri="{BB962C8B-B14F-4D97-AF65-F5344CB8AC3E}">
        <p14:creationId xmlns:p14="http://schemas.microsoft.com/office/powerpoint/2010/main" val="2155876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Physical problems related to HIV and/or its treatment can interrupt the patient’s ability to maintain a desired lifestyle.</a:t>
            </a:r>
          </a:p>
          <a:p>
            <a:pPr marL="173736" indent="-173736">
              <a:buFontTx/>
              <a:buChar char="•"/>
            </a:pPr>
            <a:r>
              <a:rPr lang="en-US" dirty="0" smtClean="0">
                <a:latin typeface="Arial" panose="020B0604020202020204" pitchFamily="34" charset="0"/>
                <a:ea typeface="ＭＳ Ｐゴシック" panose="020B0600070205080204" pitchFamily="34" charset="-128"/>
              </a:rPr>
              <a:t>Nursing interventions are similar to those for patients who do not have HIV.</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35AEA24-1AE9-410B-A40F-588404217ACB}" type="slidenum">
              <a:rPr lang="en-US">
                <a:latin typeface="Calibri" panose="020F0502020204030204" pitchFamily="34" charset="0"/>
              </a:rPr>
              <a:pPr eaLnBrk="1" hangingPunct="1"/>
              <a:t>64</a:t>
            </a:fld>
            <a:endParaRPr lang="en-US">
              <a:latin typeface="Calibri" panose="020F0502020204030204" pitchFamily="34" charset="0"/>
            </a:endParaRPr>
          </a:p>
        </p:txBody>
      </p:sp>
    </p:spTree>
    <p:extLst>
      <p:ext uri="{BB962C8B-B14F-4D97-AF65-F5344CB8AC3E}">
        <p14:creationId xmlns:p14="http://schemas.microsoft.com/office/powerpoint/2010/main" val="30989053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Some patients develop metabolic disorders with certain characteristics.</a:t>
            </a:r>
          </a:p>
          <a:p>
            <a:pPr marL="173736" indent="-173736">
              <a:buFontTx/>
              <a:buChar char="•"/>
            </a:pPr>
            <a:r>
              <a:rPr lang="en-US" dirty="0" smtClean="0">
                <a:latin typeface="Arial" panose="020B0604020202020204" pitchFamily="34" charset="0"/>
                <a:ea typeface="ＭＳ Ｐゴシック" panose="020B0600070205080204" pitchFamily="34" charset="-128"/>
              </a:rPr>
              <a:t>It’s not clear why these disorders develop, but it is probably from a combination of factors including:</a:t>
            </a:r>
          </a:p>
          <a:p>
            <a:pPr marL="630936" lvl="2" indent="-173736">
              <a:buFontTx/>
              <a:buChar char="•"/>
            </a:pPr>
            <a:r>
              <a:rPr lang="en-US" dirty="0" smtClean="0">
                <a:latin typeface="Arial" panose="020B0604020202020204" pitchFamily="34" charset="0"/>
                <a:ea typeface="ＭＳ Ｐゴシック" panose="020B0600070205080204" pitchFamily="34" charset="-128"/>
              </a:rPr>
              <a:t>Long-term infection with HIV</a:t>
            </a:r>
          </a:p>
          <a:p>
            <a:pPr marL="630936" lvl="2" indent="-173736">
              <a:buFontTx/>
              <a:buChar char="•"/>
            </a:pPr>
            <a:r>
              <a:rPr lang="en-US" dirty="0" smtClean="0">
                <a:latin typeface="Arial" panose="020B0604020202020204" pitchFamily="34" charset="0"/>
                <a:ea typeface="ＭＳ Ｐゴシック" panose="020B0600070205080204" pitchFamily="34" charset="-128"/>
              </a:rPr>
              <a:t>Side effects of ART</a:t>
            </a:r>
          </a:p>
          <a:p>
            <a:pPr marL="630936" lvl="2" indent="-173736">
              <a:buFontTx/>
              <a:buChar char="•"/>
            </a:pPr>
            <a:r>
              <a:rPr lang="en-US" dirty="0" smtClean="0">
                <a:latin typeface="Arial" panose="020B0604020202020204" pitchFamily="34" charset="0"/>
                <a:ea typeface="ＭＳ Ｐゴシック" panose="020B0600070205080204" pitchFamily="34" charset="-128"/>
              </a:rPr>
              <a:t>Genetic predisposition</a:t>
            </a:r>
          </a:p>
          <a:p>
            <a:pPr marL="630936" lvl="2" indent="-173736">
              <a:buFontTx/>
              <a:buChar char="•"/>
            </a:pPr>
            <a:r>
              <a:rPr lang="en-US" dirty="0" smtClean="0">
                <a:latin typeface="Arial" panose="020B0604020202020204" pitchFamily="34" charset="0"/>
                <a:ea typeface="ＭＳ Ｐゴシック" panose="020B0600070205080204" pitchFamily="34" charset="-128"/>
              </a:rPr>
              <a:t>Chronic stress.</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ACDFAB9-A9A3-47FC-8411-C405A44006CB}" type="slidenum">
              <a:rPr lang="en-US">
                <a:latin typeface="Calibri" panose="020F0502020204030204" pitchFamily="34" charset="0"/>
              </a:rPr>
              <a:pPr eaLnBrk="1" hangingPunct="1"/>
              <a:t>65</a:t>
            </a:fld>
            <a:endParaRPr lang="en-US">
              <a:latin typeface="Calibri" panose="020F0502020204030204" pitchFamily="34" charset="0"/>
            </a:endParaRPr>
          </a:p>
        </p:txBody>
      </p:sp>
    </p:spTree>
    <p:extLst>
      <p:ext uri="{BB962C8B-B14F-4D97-AF65-F5344CB8AC3E}">
        <p14:creationId xmlns:p14="http://schemas.microsoft.com/office/powerpoint/2010/main" val="42484729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Other characteristics include changes in body shape</a:t>
            </a:r>
          </a:p>
          <a:p>
            <a:pPr marL="630936" lvl="2" indent="-173736">
              <a:buFontTx/>
              <a:buChar char="•"/>
            </a:pPr>
            <a:r>
              <a:rPr lang="en-US" dirty="0" smtClean="0">
                <a:latin typeface="Arial" panose="020B0604020202020204" pitchFamily="34" charset="0"/>
                <a:ea typeface="ＭＳ Ｐゴシック" panose="020B0600070205080204" pitchFamily="34" charset="-128"/>
              </a:rPr>
              <a:t>Fat deposits in abdomen, upper back, and breasts</a:t>
            </a:r>
          </a:p>
          <a:p>
            <a:pPr marL="630936" lvl="2" indent="-173736">
              <a:buFontTx/>
              <a:buChar char="•"/>
            </a:pPr>
            <a:r>
              <a:rPr lang="en-US" dirty="0" smtClean="0">
                <a:latin typeface="Arial" panose="020B0604020202020204" pitchFamily="34" charset="0"/>
                <a:ea typeface="ＭＳ Ｐゴシック" panose="020B0600070205080204" pitchFamily="34" charset="-128"/>
              </a:rPr>
              <a:t>Fat loss in arms, legs and face</a:t>
            </a:r>
          </a:p>
          <a:p>
            <a:pPr marL="630936" lvl="2" indent="-173736">
              <a:buFontTx/>
              <a:buChar char="•"/>
            </a:pPr>
            <a:r>
              <a:rPr lang="en-US" dirty="0" smtClean="0">
                <a:latin typeface="Arial" panose="020B0604020202020204" pitchFamily="34" charset="0"/>
                <a:ea typeface="ＭＳ Ｐゴシック" panose="020B0600070205080204" pitchFamily="34" charset="-128"/>
              </a:rPr>
              <a:t>May be due to </a:t>
            </a:r>
            <a:r>
              <a:rPr lang="en-US" dirty="0" err="1" smtClean="0">
                <a:latin typeface="Arial" panose="020B0604020202020204" pitchFamily="34" charset="0"/>
                <a:ea typeface="ＭＳ Ｐゴシック" panose="020B0600070205080204" pitchFamily="34" charset="-128"/>
              </a:rPr>
              <a:t>lipodystrophy</a:t>
            </a:r>
            <a:r>
              <a:rPr lang="en-US" dirty="0" smtClean="0">
                <a:latin typeface="Arial" panose="020B0604020202020204" pitchFamily="34" charset="0"/>
                <a:ea typeface="ＭＳ Ｐゴシック" panose="020B0600070205080204" pitchFamily="34" charset="-128"/>
              </a:rPr>
              <a:t> which manifests in: </a:t>
            </a:r>
          </a:p>
          <a:p>
            <a:pPr marL="1088136" lvl="4" indent="-173736">
              <a:buFontTx/>
              <a:buChar char="•"/>
            </a:pPr>
            <a:r>
              <a:rPr lang="en-US" dirty="0" smtClean="0">
                <a:latin typeface="Arial" panose="020B0604020202020204" pitchFamily="34" charset="0"/>
                <a:ea typeface="ＭＳ Ｐゴシック" panose="020B0600070205080204" pitchFamily="34" charset="-128"/>
              </a:rPr>
              <a:t>A buffalo hump (hypertrophy)</a:t>
            </a:r>
          </a:p>
          <a:p>
            <a:pPr marL="1088136" lvl="4" indent="-173736">
              <a:buFontTx/>
              <a:buChar char="•"/>
            </a:pPr>
            <a:r>
              <a:rPr lang="en-US" dirty="0" smtClean="0">
                <a:latin typeface="Arial" panose="020B0604020202020204" pitchFamily="34" charset="0"/>
                <a:ea typeface="ＭＳ Ｐゴシック" panose="020B0600070205080204" pitchFamily="34" charset="-128"/>
              </a:rPr>
              <a:t>Facial wasting. </a:t>
            </a:r>
          </a:p>
          <a:p>
            <a:pPr marL="173736" indent="-173736">
              <a:buFontTx/>
              <a:buChar char="•"/>
            </a:pPr>
            <a:r>
              <a:rPr lang="en-US" dirty="0" smtClean="0">
                <a:latin typeface="Arial" panose="020B0604020202020204" pitchFamily="34" charset="0"/>
                <a:ea typeface="ＭＳ Ｐゴシック" panose="020B0600070205080204" pitchFamily="34" charset="-128"/>
              </a:rPr>
              <a:t>Management of these metabolic disorders focuses on early detection, symptom management, and helping patients cope with emerging problems and changing treatment regimens, especially to avoid potentially fatal complications. </a:t>
            </a:r>
          </a:p>
          <a:p>
            <a:pPr marL="173736" indent="-173736">
              <a:buFontTx/>
              <a:buChar char="•"/>
            </a:pPr>
            <a:r>
              <a:rPr lang="en-US" dirty="0" smtClean="0">
                <a:latin typeface="Arial" panose="020B0604020202020204" pitchFamily="34" charset="0"/>
                <a:ea typeface="ＭＳ Ｐゴシック" panose="020B0600070205080204" pitchFamily="34" charset="-128"/>
              </a:rPr>
              <a:t>A frequent first intervention is to change ART medications because some drugs are more often associated with these disorders.</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7CD78CA-3700-4E8C-9E73-4A4087E535DC}" type="slidenum">
              <a:rPr lang="en-US">
                <a:latin typeface="Calibri" panose="020F0502020204030204" pitchFamily="34" charset="0"/>
              </a:rPr>
              <a:pPr eaLnBrk="1" hangingPunct="1"/>
              <a:t>66</a:t>
            </a:fld>
            <a:endParaRPr lang="en-US">
              <a:latin typeface="Calibri" panose="020F0502020204030204" pitchFamily="34" charset="0"/>
            </a:endParaRPr>
          </a:p>
        </p:txBody>
      </p:sp>
    </p:spTree>
    <p:extLst>
      <p:ext uri="{BB962C8B-B14F-4D97-AF65-F5344CB8AC3E}">
        <p14:creationId xmlns:p14="http://schemas.microsoft.com/office/powerpoint/2010/main" val="1409906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extLst/>
        </p:spPr>
        <p:txBody>
          <a:bodyPr wrap="square" numCol="1" anchor="t" anchorCtr="0" compatLnSpc="1">
            <a:prstTxWarp prst="textNoShape">
              <a:avLst/>
            </a:prstTxWarp>
          </a:bodyPr>
          <a:lstStyle/>
          <a:p>
            <a:pPr marL="228600" indent="-228600">
              <a:buFont typeface="Arial" pitchFamily="34" charset="0"/>
              <a:buChar char="•"/>
              <a:defRPr/>
            </a:pPr>
            <a:r>
              <a:rPr lang="en-US" dirty="0" smtClean="0">
                <a:latin typeface="Arial" charset="0"/>
              </a:rPr>
              <a:t>He has an opportunistic infection and is likely HIV+.</a:t>
            </a:r>
          </a:p>
          <a:p>
            <a:pPr marL="228600" indent="-228600">
              <a:buFont typeface="Arial" pitchFamily="34" charset="0"/>
              <a:buChar char="•"/>
              <a:defRPr/>
            </a:pPr>
            <a:r>
              <a:rPr lang="en-US" dirty="0" smtClean="0">
                <a:latin typeface="Arial" charset="0"/>
              </a:rPr>
              <a:t>Indications are it is:</a:t>
            </a:r>
          </a:p>
          <a:p>
            <a:pPr marL="685800" lvl="1" indent="-228600">
              <a:buFontTx/>
              <a:buAutoNum type="arabicPeriod"/>
              <a:defRPr/>
            </a:pPr>
            <a:r>
              <a:rPr lang="en-US" i="1" dirty="0" smtClean="0">
                <a:latin typeface="Arial" charset="0"/>
              </a:rPr>
              <a:t>Mycobacterium tuberculosis.</a:t>
            </a:r>
          </a:p>
          <a:p>
            <a:pPr marL="685800" lvl="1" indent="-228600">
              <a:buFontTx/>
              <a:buAutoNum type="arabicPeriod"/>
              <a:defRPr/>
            </a:pPr>
            <a:r>
              <a:rPr lang="en-US" dirty="0" smtClean="0">
                <a:latin typeface="Arial" charset="0"/>
              </a:rPr>
              <a:t>Collectively, the night sweats, productive cough, weight loss, and history of positive tuberculin skin test result indicate this diagnosis.</a:t>
            </a:r>
          </a:p>
          <a:p>
            <a:pPr>
              <a:defRPr/>
            </a:pPr>
            <a:endParaRPr lang="en-US" dirty="0" smtClean="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3582DAA-3FDD-4AFC-B495-A80165A9212D}" type="slidenum">
              <a:rPr lang="en-US">
                <a:latin typeface="Calibri" panose="020F0502020204030204" pitchFamily="34" charset="0"/>
              </a:rPr>
              <a:pPr eaLnBrk="1" hangingPunct="1"/>
              <a:t>67</a:t>
            </a:fld>
            <a:endParaRPr lang="en-US">
              <a:latin typeface="Calibri" panose="020F0502020204030204" pitchFamily="34" charset="0"/>
            </a:endParaRPr>
          </a:p>
        </p:txBody>
      </p:sp>
    </p:spTree>
    <p:extLst>
      <p:ext uri="{BB962C8B-B14F-4D97-AF65-F5344CB8AC3E}">
        <p14:creationId xmlns:p14="http://schemas.microsoft.com/office/powerpoint/2010/main" val="24831461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extLst/>
        </p:spPr>
        <p:txBody>
          <a:bodyPr wrap="square" numCol="1" anchor="t" anchorCtr="0" compatLnSpc="1">
            <a:prstTxWarp prst="textNoShape">
              <a:avLst/>
            </a:prstTxWarp>
          </a:bodyPr>
          <a:lstStyle/>
          <a:p>
            <a:pPr marL="228600" indent="-228600">
              <a:buFont typeface="Arial" pitchFamily="34" charset="0"/>
              <a:buChar char="•"/>
              <a:defRPr/>
            </a:pPr>
            <a:r>
              <a:rPr lang="en-US" dirty="0" smtClean="0">
                <a:latin typeface="Arial" charset="0"/>
              </a:rPr>
              <a:t>He has an opportunistic infection and is likely HIV+.</a:t>
            </a:r>
          </a:p>
          <a:p>
            <a:pPr marL="228600" indent="-228600">
              <a:buFont typeface="Arial" pitchFamily="34" charset="0"/>
              <a:buChar char="•"/>
              <a:defRPr/>
            </a:pPr>
            <a:r>
              <a:rPr lang="en-US" dirty="0" smtClean="0">
                <a:latin typeface="Arial" charset="0"/>
              </a:rPr>
              <a:t>Indications are it is:</a:t>
            </a:r>
          </a:p>
          <a:p>
            <a:pPr marL="685800" lvl="1" indent="-228600">
              <a:buFontTx/>
              <a:buAutoNum type="arabicPeriod"/>
              <a:defRPr/>
            </a:pPr>
            <a:r>
              <a:rPr lang="en-US" i="1" dirty="0" smtClean="0">
                <a:latin typeface="Arial" charset="0"/>
              </a:rPr>
              <a:t>Mycobacterium tuberculosis.</a:t>
            </a:r>
          </a:p>
          <a:p>
            <a:pPr marL="685800" lvl="1" indent="-228600">
              <a:buFontTx/>
              <a:buAutoNum type="arabicPeriod"/>
              <a:defRPr/>
            </a:pPr>
            <a:r>
              <a:rPr lang="en-US" dirty="0" smtClean="0">
                <a:latin typeface="Arial" charset="0"/>
              </a:rPr>
              <a:t>Collectively, the night sweats, productive cough, weight loss, and history of positive tuberculin skin test result indicate this diagnosis.</a:t>
            </a:r>
          </a:p>
          <a:p>
            <a:pPr>
              <a:defRPr/>
            </a:pPr>
            <a:endParaRPr lang="en-US" dirty="0" smtClean="0">
              <a:latin typeface="Arial" charset="0"/>
            </a:endParaRP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F6135C2-CCD2-45F5-9167-266104A667FC}" type="slidenum">
              <a:rPr lang="en-US">
                <a:latin typeface="Calibri" panose="020F0502020204030204" pitchFamily="34" charset="0"/>
              </a:rPr>
              <a:pPr eaLnBrk="1" hangingPunct="1"/>
              <a:t>68</a:t>
            </a:fld>
            <a:endParaRPr lang="en-US">
              <a:latin typeface="Calibri" panose="020F0502020204030204" pitchFamily="34" charset="0"/>
            </a:endParaRPr>
          </a:p>
        </p:txBody>
      </p:sp>
    </p:spTree>
    <p:extLst>
      <p:ext uri="{BB962C8B-B14F-4D97-AF65-F5344CB8AC3E}">
        <p14:creationId xmlns:p14="http://schemas.microsoft.com/office/powerpoint/2010/main" val="4197559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Despite new developments in the treatment of HIV infection, many patients eventually experience disease progression, disability, and death.</a:t>
            </a:r>
          </a:p>
          <a:p>
            <a:pPr marL="173736" indent="-173736">
              <a:buFontTx/>
              <a:buChar char="•"/>
            </a:pPr>
            <a:r>
              <a:rPr lang="en-US" dirty="0" smtClean="0">
                <a:latin typeface="Arial" panose="020B0604020202020204" pitchFamily="34" charset="0"/>
                <a:ea typeface="ＭＳ Ｐゴシック" panose="020B0600070205080204" pitchFamily="34" charset="-128"/>
              </a:rPr>
              <a:t>Sometimes treatments do not work for the patient. </a:t>
            </a:r>
          </a:p>
          <a:p>
            <a:pPr marL="173736" indent="-173736">
              <a:buFontTx/>
              <a:buChar char="•"/>
            </a:pPr>
            <a:r>
              <a:rPr lang="en-US" dirty="0" smtClean="0">
                <a:latin typeface="Arial" panose="020B0604020202020204" pitchFamily="34" charset="0"/>
                <a:ea typeface="ＭＳ Ｐゴシック" panose="020B0600070205080204" pitchFamily="34" charset="-128"/>
              </a:rPr>
              <a:t>Sometimes the patient’s HIV becomes resistant to all available drug therapies. </a:t>
            </a:r>
          </a:p>
          <a:p>
            <a:pPr marL="173736" indent="-173736">
              <a:buFontTx/>
              <a:buChar char="•"/>
            </a:pPr>
            <a:r>
              <a:rPr lang="en-US" dirty="0" smtClean="0">
                <a:latin typeface="Arial" panose="020B0604020202020204" pitchFamily="34" charset="0"/>
                <a:ea typeface="ＭＳ Ｐゴシック" panose="020B0600070205080204" pitchFamily="34" charset="-128"/>
              </a:rPr>
              <a:t>In other cases, a patient may make a decision to forego further treatment, allowing the disease to progress toward death. </a:t>
            </a:r>
          </a:p>
          <a:p>
            <a:pPr marL="173736" indent="-173736">
              <a:buFontTx/>
              <a:buChar char="•"/>
            </a:pPr>
            <a:r>
              <a:rPr lang="en-US" dirty="0" smtClean="0">
                <a:latin typeface="Arial" panose="020B0604020202020204" pitchFamily="34" charset="0"/>
                <a:ea typeface="ＭＳ Ｐゴシック" panose="020B0600070205080204" pitchFamily="34" charset="-128"/>
              </a:rPr>
              <a:t>(End-of-life care is discussed in Chapter 11.)</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C4A6056-2F2A-4C0F-A0E5-0F5BB1CFC8CA}" type="slidenum">
              <a:rPr lang="en-US">
                <a:latin typeface="Calibri" panose="020F0502020204030204" pitchFamily="34" charset="0"/>
              </a:rPr>
              <a:pPr eaLnBrk="1" hangingPunct="1"/>
              <a:t>69</a:t>
            </a:fld>
            <a:endParaRPr lang="en-US">
              <a:latin typeface="Calibri" panose="020F0502020204030204" pitchFamily="34" charset="0"/>
            </a:endParaRPr>
          </a:p>
        </p:txBody>
      </p:sp>
    </p:spTree>
    <p:extLst>
      <p:ext uri="{BB962C8B-B14F-4D97-AF65-F5344CB8AC3E}">
        <p14:creationId xmlns:p14="http://schemas.microsoft.com/office/powerpoint/2010/main" val="16662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Perinatal transmission can occur from an HIV-infected mother to her infant.</a:t>
            </a:r>
          </a:p>
          <a:p>
            <a:pPr marL="171450" indent="-171450">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Fortunately, the risk of transmission can be reduced to less than 2% in settings where pregnant women are routinely tested for HIV infection and, if found to be infected, treated with antiretroviral therapy (ART).</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E7BF89A-3CD4-46C5-91B5-0C106230A28C}"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16186204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buFontTx/>
              <a:buChar char="•"/>
            </a:pPr>
            <a:r>
              <a:rPr lang="en-US" dirty="0" smtClean="0">
                <a:latin typeface="Arial" panose="020B0604020202020204" pitchFamily="34" charset="0"/>
                <a:ea typeface="ＭＳ Ｐゴシック" panose="020B0600070205080204" pitchFamily="34" charset="-128"/>
              </a:rPr>
              <a:t>The number of persons over age 60 living with HIV is anticipated to grow.</a:t>
            </a:r>
          </a:p>
          <a:p>
            <a:pPr marL="173736" indent="-173736">
              <a:buFontTx/>
              <a:buChar char="•"/>
            </a:pPr>
            <a:r>
              <a:rPr lang="en-US" dirty="0" smtClean="0">
                <a:latin typeface="Arial" panose="020B0604020202020204" pitchFamily="34" charset="0"/>
                <a:ea typeface="ＭＳ Ｐゴシック" panose="020B0600070205080204" pitchFamily="34" charset="-128"/>
              </a:rPr>
              <a:t>As a nurse, you need to be aware of the special health concerns of the HIV-infected older adult.</a:t>
            </a:r>
          </a:p>
          <a:p>
            <a:pPr marL="173736" indent="-173736">
              <a:buFontTx/>
              <a:buChar char="•"/>
            </a:pPr>
            <a:r>
              <a:rPr lang="en-US" dirty="0" smtClean="0">
                <a:latin typeface="Arial" panose="020B0604020202020204" pitchFamily="34" charset="0"/>
                <a:ea typeface="ＭＳ Ｐゴシック" panose="020B0600070205080204" pitchFamily="34" charset="-128"/>
              </a:rPr>
              <a:t>They are susceptible to the same diseases (heart, cancer, diabetes, bone disease, arthritis, HTN, kidney disease, cognitive impairment) as non-HIV-infected older people but </a:t>
            </a:r>
          </a:p>
          <a:p>
            <a:pPr marL="630936" lvl="2" indent="-173736">
              <a:buFontTx/>
              <a:buChar char="•"/>
            </a:pPr>
            <a:r>
              <a:rPr lang="en-US" dirty="0" smtClean="0">
                <a:latin typeface="Arial" panose="020B0604020202020204" pitchFamily="34" charset="0"/>
                <a:ea typeface="ＭＳ Ｐゴシック" panose="020B0600070205080204" pitchFamily="34" charset="-128"/>
              </a:rPr>
              <a:t>may experience them at an earlier age </a:t>
            </a:r>
          </a:p>
          <a:p>
            <a:pPr marL="630936" lvl="2" indent="-173736">
              <a:buFontTx/>
              <a:buChar char="•"/>
            </a:pPr>
            <a:r>
              <a:rPr lang="en-US" dirty="0" smtClean="0">
                <a:latin typeface="Arial" panose="020B0604020202020204" pitchFamily="34" charset="0"/>
                <a:ea typeface="ＭＳ Ｐゴシック" panose="020B0600070205080204" pitchFamily="34" charset="-128"/>
              </a:rPr>
              <a:t>may be at higher risk of co-morbidities due to the effects of the medications used to treat HIV.</a:t>
            </a:r>
          </a:p>
          <a:p>
            <a:pPr marL="173736" indent="-173736">
              <a:buFontTx/>
              <a:buChar char="•"/>
            </a:pPr>
            <a:r>
              <a:rPr lang="en-US" dirty="0" err="1" smtClean="0">
                <a:latin typeface="Arial" panose="020B0604020202020204" pitchFamily="34" charset="0"/>
                <a:ea typeface="ＭＳ Ｐゴシック" panose="020B0600070205080204" pitchFamily="34" charset="-128"/>
              </a:rPr>
              <a:t>Polypharmacy</a:t>
            </a:r>
            <a:r>
              <a:rPr lang="en-US" dirty="0" smtClean="0">
                <a:latin typeface="Arial" panose="020B0604020202020204" pitchFamily="34" charset="0"/>
                <a:ea typeface="ＭＳ Ｐゴシック" panose="020B0600070205080204" pitchFamily="34" charset="-128"/>
              </a:rPr>
              <a:t> is a concern because the multiple medications older adults may have to take could have interactions or be potentiated by HIV medications.</a:t>
            </a:r>
          </a:p>
          <a:p>
            <a:pPr marL="173736" indent="-173736">
              <a:buFontTx/>
              <a:buChar char="•"/>
            </a:pPr>
            <a:r>
              <a:rPr lang="en-US" dirty="0" smtClean="0">
                <a:latin typeface="Arial" panose="020B0604020202020204" pitchFamily="34" charset="0"/>
                <a:ea typeface="ＭＳ Ｐゴシック" panose="020B0600070205080204" pitchFamily="34" charset="-128"/>
              </a:rPr>
              <a:t>It may be difficult for the older adult to get appropriate health care and support if they are ashamed and hesitate to tell anyone they have HIV.</a:t>
            </a:r>
          </a:p>
          <a:p>
            <a:pPr marL="114300" indent="-114300">
              <a:buFontTx/>
              <a:buChar char="•"/>
            </a:pPr>
            <a:endParaRPr lang="en-US" dirty="0" smtClean="0">
              <a:latin typeface="Arial" panose="020B0604020202020204" pitchFamily="34" charset="0"/>
              <a:ea typeface="ＭＳ Ｐゴシック" panose="020B0600070205080204" pitchFamily="34" charset="-128"/>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07D66D2-D12B-4523-B16D-553F223A4E6D}" type="slidenum">
              <a:rPr lang="en-US">
                <a:latin typeface="Calibri" panose="020F0502020204030204" pitchFamily="34" charset="0"/>
              </a:rPr>
              <a:pPr eaLnBrk="1" hangingPunct="1"/>
              <a:t>70</a:t>
            </a:fld>
            <a:endParaRPr lang="en-US">
              <a:latin typeface="Calibri" panose="020F0502020204030204" pitchFamily="34" charset="0"/>
            </a:endParaRPr>
          </a:p>
        </p:txBody>
      </p:sp>
    </p:spTree>
    <p:extLst>
      <p:ext uri="{BB962C8B-B14F-4D97-AF65-F5344CB8AC3E}">
        <p14:creationId xmlns:p14="http://schemas.microsoft.com/office/powerpoint/2010/main" val="2513961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6D98E5A-94AA-4DC0-86F6-43680CA5F93B}" type="slidenum">
              <a:rPr lang="en-GB">
                <a:latin typeface="Calibri" panose="020F0502020204030204" pitchFamily="34" charset="0"/>
              </a:rPr>
              <a:pPr eaLnBrk="1" hangingPunct="1"/>
              <a:t>71</a:t>
            </a:fld>
            <a:endParaRPr lang="en-GB">
              <a:latin typeface="Calibri" panose="020F0502020204030204" pitchFamily="34" charset="0"/>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anose="020B0604020202020204" pitchFamily="34" charset="0"/>
                <a:ea typeface="ＭＳ Ｐゴシック" panose="020B0600070205080204" pitchFamily="34" charset="-128"/>
              </a:rPr>
              <a:t>Answer: d</a:t>
            </a:r>
          </a:p>
          <a:p>
            <a:pPr eaLnBrk="1" hangingPunct="1"/>
            <a:r>
              <a:rPr lang="en-US" smtClean="0">
                <a:latin typeface="Arial" panose="020B0604020202020204" pitchFamily="34" charset="0"/>
                <a:ea typeface="ＭＳ Ｐゴシック" panose="020B0600070205080204" pitchFamily="34" charset="-128"/>
              </a:rPr>
              <a:t>Rationale: The Centers for Disease Control (CDC) has established criteria for a patient to be diagnosed with AIDS. AIDS is diagnosed when an HIV-positive individual develops at least one of several criteria: examples are CD4</a:t>
            </a:r>
            <a:r>
              <a:rPr lang="en-US" baseline="30000" smtClean="0">
                <a:latin typeface="Arial" panose="020B0604020202020204" pitchFamily="34" charset="0"/>
                <a:ea typeface="ＭＳ Ｐゴシック" panose="020B0600070205080204" pitchFamily="34" charset="-128"/>
              </a:rPr>
              <a:t>+</a:t>
            </a:r>
            <a:r>
              <a:rPr lang="en-US" smtClean="0">
                <a:latin typeface="Arial" panose="020B0604020202020204" pitchFamily="34" charset="0"/>
                <a:ea typeface="ＭＳ Ｐゴシック" panose="020B0600070205080204" pitchFamily="34" charset="-128"/>
              </a:rPr>
              <a:t> T-cell count less than 200 cells/</a:t>
            </a:r>
            <a:r>
              <a:rPr lang="en-US" i="1" smtClean="0">
                <a:latin typeface="Arial" panose="020B0604020202020204" pitchFamily="34" charset="0"/>
                <a:ea typeface="ＭＳ Ｐゴシック" panose="020B0600070205080204" pitchFamily="34" charset="-128"/>
              </a:rPr>
              <a:t>u</a:t>
            </a:r>
            <a:r>
              <a:rPr lang="en-US" smtClean="0">
                <a:latin typeface="Arial" panose="020B0604020202020204" pitchFamily="34" charset="0"/>
                <a:ea typeface="ＭＳ Ｐゴシック" panose="020B0600070205080204" pitchFamily="34" charset="-128"/>
              </a:rPr>
              <a:t>L and fungal infection such as </a:t>
            </a:r>
            <a:r>
              <a:rPr lang="en-US" i="1" smtClean="0">
                <a:latin typeface="Arial" panose="020B0604020202020204" pitchFamily="34" charset="0"/>
                <a:ea typeface="ＭＳ Ｐゴシック" panose="020B0600070205080204" pitchFamily="34" charset="-128"/>
              </a:rPr>
              <a:t>Pneumocystis jiroveci </a:t>
            </a:r>
            <a:r>
              <a:rPr lang="en-US" smtClean="0">
                <a:latin typeface="Arial" panose="020B0604020202020204" pitchFamily="34" charset="0"/>
                <a:ea typeface="ＭＳ Ｐゴシック" panose="020B0600070205080204" pitchFamily="34" charset="-128"/>
              </a:rPr>
              <a:t>pneumonia (PCP). Candidiasis infection must be of the bronchi, trachea, lungs, or esophagus (not only the mouth).</a:t>
            </a:r>
            <a:endParaRPr lang="en-GB"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79286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B44838E-D277-40F1-A964-8D7B304FC83B}" type="slidenum">
              <a:rPr lang="en-GB">
                <a:latin typeface="Calibri" panose="020F0502020204030204" pitchFamily="34" charset="0"/>
              </a:rPr>
              <a:pPr eaLnBrk="1" hangingPunct="1"/>
              <a:t>72</a:t>
            </a:fld>
            <a:endParaRPr lang="en-GB">
              <a:latin typeface="Calibri" panose="020F0502020204030204"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anose="020B0604020202020204" pitchFamily="34" charset="0"/>
                <a:ea typeface="ＭＳ Ｐゴシック" panose="020B0600070205080204" pitchFamily="34" charset="-128"/>
              </a:rPr>
              <a:t>Answer: a</a:t>
            </a:r>
          </a:p>
          <a:p>
            <a:pPr eaLnBrk="1" hangingPunct="1"/>
            <a:r>
              <a:rPr lang="en-US" smtClean="0">
                <a:latin typeface="Arial" panose="020B0604020202020204" pitchFamily="34" charset="0"/>
                <a:ea typeface="ＭＳ Ｐゴシック" panose="020B0600070205080204" pitchFamily="34" charset="-128"/>
              </a:rPr>
              <a:t>Rationale: Antiretroviral therapy initiation is recommended for the following patients infected with HIV: history of AIDS-defining illness (such as tuberculosis), CD4</a:t>
            </a:r>
            <a:r>
              <a:rPr lang="en-US" baseline="30000" smtClean="0">
                <a:latin typeface="Arial" panose="020B0604020202020204" pitchFamily="34" charset="0"/>
                <a:ea typeface="ＭＳ Ｐゴシック" panose="020B0600070205080204" pitchFamily="34" charset="-128"/>
              </a:rPr>
              <a:t>+</a:t>
            </a:r>
            <a:r>
              <a:rPr lang="en-US" smtClean="0">
                <a:latin typeface="Arial" panose="020B0604020202020204" pitchFamily="34" charset="0"/>
                <a:ea typeface="ＭＳ Ｐゴシック" panose="020B0600070205080204" pitchFamily="34" charset="-128"/>
              </a:rPr>
              <a:t> T-cell count &lt;200 cells/uL or between 200 and 350 cells/uL, pregnant women, persons with HIV-associated nephropathy, and persons co-infected with hepatitis B. </a:t>
            </a:r>
            <a:endParaRPr lang="en-GB"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19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7312D3D-6B27-402F-9361-EDD2E229F480}" type="slidenum">
              <a:rPr lang="en-GB">
                <a:latin typeface="Calibri" panose="020F0502020204030204" pitchFamily="34" charset="0"/>
              </a:rPr>
              <a:pPr eaLnBrk="1" hangingPunct="1"/>
              <a:t>73</a:t>
            </a:fld>
            <a:endParaRPr lang="en-GB">
              <a:latin typeface="Calibri" panose="020F0502020204030204" pitchFamily="34" charset="0"/>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Arial" panose="020B0604020202020204" pitchFamily="34" charset="0"/>
                <a:ea typeface="ＭＳ Ｐゴシック" panose="020B0600070205080204" pitchFamily="34" charset="-128"/>
                <a:cs typeface="Arial" panose="020B0604020202020204" pitchFamily="34" charset="0"/>
              </a:rPr>
              <a:t>Answer: a</a:t>
            </a:r>
          </a:p>
          <a:p>
            <a:pPr eaLnBrk="1" hangingPunct="1"/>
            <a:r>
              <a:rPr lang="en-US" dirty="0" smtClean="0">
                <a:latin typeface="Arial" panose="020B0604020202020204" pitchFamily="34" charset="0"/>
                <a:ea typeface="ＭＳ Ｐゴシック" panose="020B0600070205080204" pitchFamily="34" charset="-128"/>
                <a:cs typeface="Arial" panose="020B0604020202020204" pitchFamily="34" charset="0"/>
              </a:rPr>
              <a:t>Rationale: Goals of antiretroviral therapy (ART) in the treatment of a patient with HIV are to decrease the viral load and maintain or increase CD4+ T-cell counts. Combination drugs are prescribed to prevent or decrease drug resistance. Some of these drugs may impair liver function; increased aminotransferase levels indicate impaired liver function.</a:t>
            </a:r>
            <a:endParaRPr lang="en-GB"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464098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FC3A584-C13C-45D7-8019-D0FBE45DC584}" type="slidenum">
              <a:rPr lang="en-GB">
                <a:latin typeface="Calibri" panose="020F0502020204030204" pitchFamily="34" charset="0"/>
              </a:rPr>
              <a:pPr eaLnBrk="1" hangingPunct="1"/>
              <a:t>74</a:t>
            </a:fld>
            <a:endParaRPr lang="en-GB">
              <a:latin typeface="Calibri" panose="020F0502020204030204" pitchFamily="34"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Arial" panose="020B0604020202020204" pitchFamily="34" charset="0"/>
                <a:ea typeface="ＭＳ Ｐゴシック" panose="020B0600070205080204" pitchFamily="34" charset="-128"/>
              </a:rPr>
              <a:t>Answer: b</a:t>
            </a:r>
          </a:p>
          <a:p>
            <a:pPr eaLnBrk="1" hangingPunct="1"/>
            <a:r>
              <a:rPr lang="en-US" dirty="0" smtClean="0">
                <a:latin typeface="Arial" panose="020B0604020202020204" pitchFamily="34" charset="0"/>
                <a:ea typeface="ＭＳ Ｐゴシック" panose="020B0600070205080204" pitchFamily="34" charset="-128"/>
              </a:rPr>
              <a:t>Rationale: To prevent the emergence of antibiotic-resistant organisms, patients need to take the entire prescription even if symptoms have resolved. Antibiotics should not be used routinely to prevent bacterial pneumonia.</a:t>
            </a:r>
            <a:endParaRPr lang="en-GB"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74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eaLnBrk="1" hangingPunct="1">
              <a:buFontTx/>
              <a:buChar char="•"/>
            </a:pPr>
            <a:r>
              <a:rPr lang="en-US" dirty="0" smtClean="0">
                <a:latin typeface="Arial" panose="020B0604020202020204" pitchFamily="34" charset="0"/>
                <a:ea typeface="ＭＳ Ｐゴシック" panose="020B0600070205080204" pitchFamily="34" charset="-128"/>
              </a:rPr>
              <a:t>HIV-infected individuals can transmit HIV to others within a few days after becoming infected.</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rPr>
              <a:t>Transmission of HIV is subject to the same requirements as other microorganisms (i.e., a large enough amount of the virus must enter the body of a susceptible host). </a:t>
            </a:r>
          </a:p>
          <a:p>
            <a:pPr marL="173736" indent="-173736" eaLnBrk="1" hangingPunct="1">
              <a:buFontTx/>
              <a:buChar char="•"/>
            </a:pPr>
            <a:r>
              <a:rPr lang="en-US" dirty="0" smtClean="0">
                <a:latin typeface="Arial" panose="020B0604020202020204" pitchFamily="34" charset="0"/>
                <a:ea typeface="ＭＳ Ｐゴシック" panose="020B0600070205080204" pitchFamily="34" charset="-128"/>
                <a:cs typeface="Arial" panose="020B0604020202020204" pitchFamily="34" charset="0"/>
              </a:rPr>
              <a:t>Variables that influence whether infection will be established after an exposure include (1) duration and frequency of contact with the organism; (2) volume, virulence, and concentration of the organism; and (3) host immune status.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525498A-1B13-4D90-BA7B-3F37FF09CF45}"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196993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99F7D99-90F5-431C-9678-5D75F711BD46}" type="slidenum">
              <a:rPr lang="en-US">
                <a:latin typeface="Calibri" panose="020F0502020204030204" pitchFamily="34" charset="0"/>
              </a:rPr>
              <a:pPr eaLnBrk="1" hangingPunct="1"/>
              <a:t>9</a:t>
            </a:fld>
            <a:endParaRPr lang="en-US">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marL="173736" indent="-173736" eaLnBrk="1" hangingPunct="1">
              <a:buFontTx/>
              <a:buChar char="•"/>
              <a:defRPr/>
            </a:pPr>
            <a:r>
              <a:rPr lang="en-US" dirty="0">
                <a:latin typeface="Arial" pitchFamily="34" charset="0"/>
                <a:cs typeface="Arial" pitchFamily="34" charset="0"/>
              </a:rPr>
              <a:t>Initial infection with HIV results in </a:t>
            </a:r>
            <a:r>
              <a:rPr lang="en-US" b="1" dirty="0" err="1">
                <a:latin typeface="Arial" pitchFamily="34" charset="0"/>
                <a:cs typeface="Arial" pitchFamily="34" charset="0"/>
              </a:rPr>
              <a:t>viremia</a:t>
            </a:r>
            <a:r>
              <a:rPr lang="en-US" dirty="0">
                <a:latin typeface="Arial" pitchFamily="34" charset="0"/>
                <a:cs typeface="Arial" pitchFamily="34" charset="0"/>
              </a:rPr>
              <a:t> (large amounts of virus in the blood</a:t>
            </a:r>
            <a:r>
              <a:rPr lang="en-US" dirty="0" smtClean="0">
                <a:latin typeface="Arial" pitchFamily="34" charset="0"/>
                <a:cs typeface="Arial" pitchFamily="34" charset="0"/>
              </a:rPr>
              <a:t>).</a:t>
            </a:r>
          </a:p>
          <a:p>
            <a:pPr marL="173736" indent="-173736" eaLnBrk="1" hangingPunct="1">
              <a:buFontTx/>
              <a:buChar char="•"/>
              <a:defRPr/>
            </a:pPr>
            <a:r>
              <a:rPr lang="en-US" dirty="0" smtClean="0">
                <a:latin typeface="Arial" pitchFamily="34" charset="0"/>
                <a:cs typeface="Arial" pitchFamily="34" charset="0"/>
              </a:rPr>
              <a:t>The concentration of virus is an important variable. Large amounts of HIV can be found in the blood and, to a lesser extent, in the semen during the first 6 months of infection and again during the late stages of the disease. </a:t>
            </a:r>
          </a:p>
          <a:p>
            <a:pPr marL="173736" indent="-173736" eaLnBrk="1" hangingPunct="1">
              <a:buFontTx/>
              <a:buChar char="•"/>
              <a:defRPr/>
            </a:pPr>
            <a:r>
              <a:rPr lang="en-US" dirty="0" smtClean="0">
                <a:latin typeface="Arial" pitchFamily="34" charset="0"/>
                <a:cs typeface="Arial" pitchFamily="34" charset="0"/>
              </a:rPr>
              <a:t>Although unprotected sexual intercourse or blood exposure to an infected individual during these periods is more risky, HIV can be transmitted during all phases of the disease.</a:t>
            </a:r>
          </a:p>
          <a:p>
            <a:pPr eaLnBrk="1" hangingPunct="1">
              <a:defRPr/>
            </a:pPr>
            <a:endParaRPr lang="en-US" dirty="0" smtClean="0">
              <a:latin typeface="Arial" charset="0"/>
            </a:endParaRPr>
          </a:p>
        </p:txBody>
      </p:sp>
    </p:spTree>
    <p:extLst>
      <p:ext uri="{BB962C8B-B14F-4D97-AF65-F5344CB8AC3E}">
        <p14:creationId xmlns:p14="http://schemas.microsoft.com/office/powerpoint/2010/main" val="403040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712075" y="3136900"/>
            <a:ext cx="911225" cy="2074863"/>
          </a:xfrm>
          <a:prstGeom prst="rect">
            <a:avLst/>
          </a:prstGeom>
          <a:solidFill>
            <a:srgbClr val="CC9900">
              <a:alpha val="69804"/>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Autofit/>
          </a:bodyPr>
          <a:lstStyle>
            <a:lvl1pPr marL="0" indent="0" algn="ctr">
              <a:buNone/>
              <a:defRPr sz="2800" cap="none"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oAutofit/>
          </a:bodyPr>
          <a:lstStyle>
            <a:lvl1pPr>
              <a:defRPr sz="5400">
                <a:solidFill>
                  <a:srgbClr val="0F7B9D"/>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C698A0A8-3A93-4EE3-BBEC-2926C10B46BB}" type="datetime1">
              <a:rPr lang="en-US" smtClean="0"/>
              <a:pPr>
                <a:defRPr/>
              </a:pPr>
              <a:t>11/28/2017</a:t>
            </a:fld>
            <a:endParaRPr lang="en-US"/>
          </a:p>
        </p:txBody>
      </p:sp>
      <p:sp>
        <p:nvSpPr>
          <p:cNvPr id="13"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163E50"/>
                </a:solidFill>
              </a:defRPr>
            </a:lvl1pPr>
          </a:lstStyle>
          <a:p>
            <a:fld id="{28D2AC89-EEDE-4116-9FCE-A5C77269AFDC}" type="slidenum">
              <a:rPr lang="en-US"/>
              <a:pPr/>
              <a:t>‹#›</a:t>
            </a:fld>
            <a:endParaRPr lang="en-US"/>
          </a:p>
        </p:txBody>
      </p:sp>
    </p:spTree>
    <p:extLst>
      <p:ext uri="{BB962C8B-B14F-4D97-AF65-F5344CB8AC3E}">
        <p14:creationId xmlns:p14="http://schemas.microsoft.com/office/powerpoint/2010/main" val="195320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02FCF-501F-410A-8B80-8995DB4C471D}" type="datetime1">
              <a:rPr lang="en-US" smtClean="0"/>
              <a:pPr>
                <a:defRPr/>
              </a:pPr>
              <a:t>11/28/2017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6" name="Slide Number Placeholder 5"/>
          <p:cNvSpPr>
            <a:spLocks noGrp="1"/>
          </p:cNvSpPr>
          <p:nvPr>
            <p:ph type="sldNum" sz="quarter" idx="12"/>
          </p:nvPr>
        </p:nvSpPr>
        <p:spPr/>
        <p:txBody>
          <a:bodyPr/>
          <a:lstStyle>
            <a:lvl1pPr>
              <a:defRPr/>
            </a:lvl1pPr>
          </a:lstStyle>
          <a:p>
            <a:fld id="{6AB18CA5-BB85-40E2-885D-F4F50866C04A}" type="slidenum">
              <a:rPr lang="en-US"/>
              <a:pPr/>
              <a:t>‹#›</a:t>
            </a:fld>
            <a:endParaRPr lang="en-US"/>
          </a:p>
        </p:txBody>
      </p:sp>
    </p:spTree>
    <p:extLst>
      <p:ext uri="{BB962C8B-B14F-4D97-AF65-F5344CB8AC3E}">
        <p14:creationId xmlns:p14="http://schemas.microsoft.com/office/powerpoint/2010/main" val="272806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011ECBD2-B370-4382-8C07-87E2AD43BD2A}" type="datetime1">
              <a:rPr lang="en-US" smtClean="0"/>
              <a:pPr>
                <a:defRPr/>
              </a:pPr>
              <a:t>11/28/2017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8" name="Slide Number Placeholder 5"/>
          <p:cNvSpPr>
            <a:spLocks noGrp="1"/>
          </p:cNvSpPr>
          <p:nvPr>
            <p:ph type="sldNum" sz="quarter" idx="12"/>
          </p:nvPr>
        </p:nvSpPr>
        <p:spPr/>
        <p:txBody>
          <a:bodyPr/>
          <a:lstStyle>
            <a:lvl1pPr>
              <a:defRPr/>
            </a:lvl1pPr>
          </a:lstStyle>
          <a:p>
            <a:fld id="{93032C57-243F-4D44-A78A-825EAB7DA8C4}" type="slidenum">
              <a:rPr lang="en-US"/>
              <a:pPr/>
              <a:t>‹#›</a:t>
            </a:fld>
            <a:endParaRPr lang="en-US"/>
          </a:p>
        </p:txBody>
      </p:sp>
    </p:spTree>
    <p:extLst>
      <p:ext uri="{BB962C8B-B14F-4D97-AF65-F5344CB8AC3E}">
        <p14:creationId xmlns:p14="http://schemas.microsoft.com/office/powerpoint/2010/main" val="36135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CC9900"/>
              </a:buClr>
              <a:defRPr/>
            </a:lvl2pPr>
            <a:lvl3pPr>
              <a:buClr>
                <a:schemeClr val="accent4">
                  <a:lumMod val="75000"/>
                </a:schemeClr>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CAD60D8-9F23-46AF-8DAF-71690A238F71}" type="datetime1">
              <a:rPr lang="en-US" smtClean="0"/>
              <a:pPr>
                <a:defRPr/>
              </a:pPr>
              <a:t>11/28/2017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6" name="Slide Number Placeholder 5"/>
          <p:cNvSpPr>
            <a:spLocks noGrp="1"/>
          </p:cNvSpPr>
          <p:nvPr>
            <p:ph type="sldNum" sz="quarter" idx="12"/>
          </p:nvPr>
        </p:nvSpPr>
        <p:spPr/>
        <p:txBody>
          <a:bodyPr/>
          <a:lstStyle>
            <a:lvl1pPr>
              <a:defRPr/>
            </a:lvl1pPr>
          </a:lstStyle>
          <a:p>
            <a:fld id="{7D1C53E3-55C2-4D19-88EB-4C4263BD6FE7}" type="slidenum">
              <a:rPr lang="en-US"/>
              <a:pPr/>
              <a:t>‹#›</a:t>
            </a:fld>
            <a:endParaRPr lang="en-US"/>
          </a:p>
        </p:txBody>
      </p:sp>
    </p:spTree>
    <p:extLst>
      <p:ext uri="{BB962C8B-B14F-4D97-AF65-F5344CB8AC3E}">
        <p14:creationId xmlns:p14="http://schemas.microsoft.com/office/powerpoint/2010/main" val="3335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A331DAAA-FD75-41B0-AE32-336AEEA6645D}" type="datetime1">
              <a:rPr lang="en-US" smtClean="0"/>
              <a:pPr>
                <a:defRPr/>
              </a:pPr>
              <a:t>11/28/2017</a:t>
            </a:fld>
            <a:endParaRPr lang="en-US"/>
          </a:p>
        </p:txBody>
      </p:sp>
      <p:sp>
        <p:nvSpPr>
          <p:cNvPr id="11"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12" name="Slide Number Placeholder 5"/>
          <p:cNvSpPr>
            <a:spLocks noGrp="1"/>
          </p:cNvSpPr>
          <p:nvPr>
            <p:ph type="sldNum" sz="quarter" idx="12"/>
          </p:nvPr>
        </p:nvSpPr>
        <p:spPr/>
        <p:txBody>
          <a:bodyPr/>
          <a:lstStyle>
            <a:lvl1pPr>
              <a:defRPr/>
            </a:lvl1pPr>
          </a:lstStyle>
          <a:p>
            <a:fld id="{FCB68646-1085-4002-A23B-F834CF30EE96}" type="slidenum">
              <a:rPr lang="en-US"/>
              <a:pPr/>
              <a:t>‹#›</a:t>
            </a:fld>
            <a:endParaRPr lang="en-US"/>
          </a:p>
        </p:txBody>
      </p:sp>
    </p:spTree>
    <p:extLst>
      <p:ext uri="{BB962C8B-B14F-4D97-AF65-F5344CB8AC3E}">
        <p14:creationId xmlns:p14="http://schemas.microsoft.com/office/powerpoint/2010/main" val="61612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B461B74-2661-4D3C-8CA8-E057E2F31EDA}" type="datetime1">
              <a:rPr lang="en-US" smtClean="0"/>
              <a:pPr>
                <a:defRPr/>
              </a:pPr>
              <a:t>11/28/2017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7" name="Slide Number Placeholder 5"/>
          <p:cNvSpPr>
            <a:spLocks noGrp="1"/>
          </p:cNvSpPr>
          <p:nvPr>
            <p:ph type="sldNum" sz="quarter" idx="12"/>
          </p:nvPr>
        </p:nvSpPr>
        <p:spPr/>
        <p:txBody>
          <a:bodyPr/>
          <a:lstStyle>
            <a:lvl1pPr>
              <a:defRPr/>
            </a:lvl1pPr>
          </a:lstStyle>
          <a:p>
            <a:fld id="{320BE60D-3DE5-4E4A-8961-2DB15AE2DEA5}" type="slidenum">
              <a:rPr lang="en-US"/>
              <a:pPr/>
              <a:t>‹#›</a:t>
            </a:fld>
            <a:endParaRPr lang="en-US"/>
          </a:p>
        </p:txBody>
      </p:sp>
    </p:spTree>
    <p:extLst>
      <p:ext uri="{BB962C8B-B14F-4D97-AF65-F5344CB8AC3E}">
        <p14:creationId xmlns:p14="http://schemas.microsoft.com/office/powerpoint/2010/main" val="374975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F2A022-85E2-4DBF-BECF-03A82790895A}" type="datetime1">
              <a:rPr lang="en-US" smtClean="0"/>
              <a:pPr>
                <a:defRPr/>
              </a:pPr>
              <a:t>11/28/2017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9" name="Slide Number Placeholder 5"/>
          <p:cNvSpPr>
            <a:spLocks noGrp="1"/>
          </p:cNvSpPr>
          <p:nvPr>
            <p:ph type="sldNum" sz="quarter" idx="12"/>
          </p:nvPr>
        </p:nvSpPr>
        <p:spPr/>
        <p:txBody>
          <a:bodyPr/>
          <a:lstStyle>
            <a:lvl1pPr>
              <a:defRPr/>
            </a:lvl1pPr>
          </a:lstStyle>
          <a:p>
            <a:fld id="{054A29B5-FCC9-4C3F-8388-A5E57D4B3628}" type="slidenum">
              <a:rPr lang="en-US"/>
              <a:pPr/>
              <a:t>‹#›</a:t>
            </a:fld>
            <a:endParaRPr lang="en-US"/>
          </a:p>
        </p:txBody>
      </p:sp>
    </p:spTree>
    <p:extLst>
      <p:ext uri="{BB962C8B-B14F-4D97-AF65-F5344CB8AC3E}">
        <p14:creationId xmlns:p14="http://schemas.microsoft.com/office/powerpoint/2010/main" val="232142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1C2336-9206-4056-B8B0-3C8AC823D407}" type="datetime1">
              <a:rPr lang="en-US" smtClean="0"/>
              <a:pPr>
                <a:defRPr/>
              </a:pPr>
              <a:t>11/28/2017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5" name="Slide Number Placeholder 5"/>
          <p:cNvSpPr>
            <a:spLocks noGrp="1"/>
          </p:cNvSpPr>
          <p:nvPr>
            <p:ph type="sldNum" sz="quarter" idx="12"/>
          </p:nvPr>
        </p:nvSpPr>
        <p:spPr/>
        <p:txBody>
          <a:bodyPr/>
          <a:lstStyle>
            <a:lvl1pPr>
              <a:defRPr/>
            </a:lvl1pPr>
          </a:lstStyle>
          <a:p>
            <a:fld id="{E8D15487-D21E-488A-88B3-18F241E99027}" type="slidenum">
              <a:rPr lang="en-US"/>
              <a:pPr/>
              <a:t>‹#›</a:t>
            </a:fld>
            <a:endParaRPr lang="en-US"/>
          </a:p>
        </p:txBody>
      </p:sp>
    </p:spTree>
    <p:extLst>
      <p:ext uri="{BB962C8B-B14F-4D97-AF65-F5344CB8AC3E}">
        <p14:creationId xmlns:p14="http://schemas.microsoft.com/office/powerpoint/2010/main" val="216267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03B9864B-C5E4-4991-8FE6-DD1CEF00BC93}" type="datetime1">
              <a:rPr lang="en-US" smtClean="0"/>
              <a:pPr>
                <a:defRPr/>
              </a:pPr>
              <a:t>11/28/2017</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6" name="Slide Number Placeholder 3"/>
          <p:cNvSpPr>
            <a:spLocks noGrp="1"/>
          </p:cNvSpPr>
          <p:nvPr>
            <p:ph type="sldNum" sz="quarter" idx="12"/>
          </p:nvPr>
        </p:nvSpPr>
        <p:spPr/>
        <p:txBody>
          <a:bodyPr/>
          <a:lstStyle>
            <a:lvl1pPr>
              <a:defRPr/>
            </a:lvl1pPr>
          </a:lstStyle>
          <a:p>
            <a:fld id="{20151148-F617-4435-95FD-60EE10D5C362}" type="slidenum">
              <a:rPr lang="en-US"/>
              <a:pPr/>
              <a:t>‹#›</a:t>
            </a:fld>
            <a:endParaRPr lang="en-US"/>
          </a:p>
        </p:txBody>
      </p:sp>
    </p:spTree>
    <p:extLst>
      <p:ext uri="{BB962C8B-B14F-4D97-AF65-F5344CB8AC3E}">
        <p14:creationId xmlns:p14="http://schemas.microsoft.com/office/powerpoint/2010/main" val="144137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703B477A-019F-401B-B9B9-86DAD8C5F595}" type="datetime1">
              <a:rPr lang="en-US" smtClean="0"/>
              <a:pPr>
                <a:defRPr/>
              </a:pPr>
              <a:t>11/28/2017</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Copyright © 2014 by Mosby, an imprint of Elsevier Inc.</a:t>
            </a:r>
            <a:endParaRPr lang="en-US"/>
          </a:p>
        </p:txBody>
      </p:sp>
      <p:sp>
        <p:nvSpPr>
          <p:cNvPr id="11" name="Slide Number Placeholder 6"/>
          <p:cNvSpPr>
            <a:spLocks noGrp="1"/>
          </p:cNvSpPr>
          <p:nvPr>
            <p:ph type="sldNum" sz="quarter" idx="12"/>
          </p:nvPr>
        </p:nvSpPr>
        <p:spPr/>
        <p:txBody>
          <a:bodyPr/>
          <a:lstStyle>
            <a:lvl1pPr>
              <a:defRPr/>
            </a:lvl1pPr>
          </a:lstStyle>
          <a:p>
            <a:fld id="{6A06F6A1-912D-4FEF-AA15-F4FC6DC7C1E4}" type="slidenum">
              <a:rPr lang="en-US"/>
              <a:pPr/>
              <a:t>‹#›</a:t>
            </a:fld>
            <a:endParaRPr lang="en-US"/>
          </a:p>
        </p:txBody>
      </p:sp>
    </p:spTree>
    <p:extLst>
      <p:ext uri="{BB962C8B-B14F-4D97-AF65-F5344CB8AC3E}">
        <p14:creationId xmlns:p14="http://schemas.microsoft.com/office/powerpoint/2010/main" val="349984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DC0AC892-180F-4607-B3B6-6B0A1F9DE165}" type="datetime1">
              <a:rPr lang="en-US" smtClean="0"/>
              <a:pPr>
                <a:defRPr/>
              </a:pPr>
              <a:t>11/28/2017</a:t>
            </a:fld>
            <a:endParaRPr lang="en-US"/>
          </a:p>
        </p:txBody>
      </p:sp>
      <p:sp>
        <p:nvSpPr>
          <p:cNvPr id="12" name="Slide Number Placeholder 6"/>
          <p:cNvSpPr>
            <a:spLocks noGrp="1"/>
          </p:cNvSpPr>
          <p:nvPr>
            <p:ph type="sldNum" sz="quarter" idx="11"/>
          </p:nvPr>
        </p:nvSpPr>
        <p:spPr/>
        <p:txBody>
          <a:bodyPr/>
          <a:lstStyle>
            <a:lvl1pPr>
              <a:defRPr/>
            </a:lvl1pPr>
          </a:lstStyle>
          <a:p>
            <a:fld id="{830B8617-52B8-4CA9-8950-851F80776316}" type="slidenum">
              <a:rPr lang="en-US"/>
              <a:pPr/>
              <a:t>‹#›</a:t>
            </a:fld>
            <a:endParaRPr lang="en-US"/>
          </a:p>
        </p:txBody>
      </p:sp>
      <p:sp>
        <p:nvSpPr>
          <p:cNvPr id="13" name="Footer Placeholder 5"/>
          <p:cNvSpPr>
            <a:spLocks noGrp="1"/>
          </p:cNvSpPr>
          <p:nvPr>
            <p:ph type="ftr" sz="quarter" idx="12"/>
          </p:nvPr>
        </p:nvSpPr>
        <p:spPr/>
        <p:txBody>
          <a:bodyPr/>
          <a:lstStyle>
            <a:lvl1pPr>
              <a:defRPr/>
            </a:lvl1pPr>
          </a:lstStyle>
          <a:p>
            <a:pPr>
              <a:defRPr/>
            </a:pPr>
            <a:r>
              <a:rPr lang="en-US" smtClean="0"/>
              <a:t>Copyright © 2014 by Mosby, an imprint of Elsevier Inc.</a:t>
            </a:r>
            <a:endParaRPr lang="en-US"/>
          </a:p>
        </p:txBody>
      </p:sp>
    </p:spTree>
    <p:extLst>
      <p:ext uri="{BB962C8B-B14F-4D97-AF65-F5344CB8AC3E}">
        <p14:creationId xmlns:p14="http://schemas.microsoft.com/office/powerpoint/2010/main" val="121689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822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tx2"/>
                </a:solidFill>
                <a:latin typeface="Century Gothic" pitchFamily="-110" charset="0"/>
                <a:ea typeface="ＭＳ Ｐゴシック" pitchFamily="-110" charset="-128"/>
              </a:defRPr>
            </a:lvl1pPr>
          </a:lstStyle>
          <a:p>
            <a:pPr>
              <a:defRPr/>
            </a:pPr>
            <a:fld id="{15FD771D-B94C-4831-A211-94DAEE78850F}" type="datetime1">
              <a:rPr lang="en-US" smtClean="0"/>
              <a:pPr>
                <a:defRPr/>
              </a:pPr>
              <a:t>11/28/2017</a:t>
            </a:fld>
            <a:endParaRPr lang="en-US"/>
          </a:p>
        </p:txBody>
      </p:sp>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ea typeface="+mn-ea"/>
                <a:cs typeface="+mn-cs"/>
              </a:defRPr>
            </a:lvl1pPr>
          </a:lstStyle>
          <a:p>
            <a:pPr>
              <a:defRPr/>
            </a:pPr>
            <a:r>
              <a:rPr lang="en-US" smtClean="0"/>
              <a:t>Copyright © 2014 by Mosby, an imprint of Elsevier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Gothic" panose="020B0502020202020204" pitchFamily="34" charset="0"/>
              </a:defRPr>
            </a:lvl1pPr>
          </a:lstStyle>
          <a:p>
            <a:fld id="{289E1D58-CAD3-4A7A-9CD7-355DC69A50D5}" type="slidenum">
              <a:rPr lang="en-US"/>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6" name="Title Placeholder 1"/>
          <p:cNvSpPr>
            <a:spLocks noGrp="1"/>
          </p:cNvSpPr>
          <p:nvPr>
            <p:ph type="title"/>
          </p:nvPr>
        </p:nvSpPr>
        <p:spPr bwMode="auto">
          <a:xfrm>
            <a:off x="425450" y="407988"/>
            <a:ext cx="8261350" cy="1039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4864" r:id="rId1"/>
    <p:sldLayoutId id="2147484859" r:id="rId2"/>
    <p:sldLayoutId id="2147484865" r:id="rId3"/>
    <p:sldLayoutId id="2147484860" r:id="rId4"/>
    <p:sldLayoutId id="2147484861" r:id="rId5"/>
    <p:sldLayoutId id="2147484862" r:id="rId6"/>
    <p:sldLayoutId id="2147484866" r:id="rId7"/>
    <p:sldLayoutId id="2147484867" r:id="rId8"/>
    <p:sldLayoutId id="2147484868" r:id="rId9"/>
    <p:sldLayoutId id="2147484863" r:id="rId10"/>
    <p:sldLayoutId id="2147484869" r:id="rId11"/>
  </p:sldLayoutIdLst>
  <p:hf sldNum="0" hdr="0" dt="0"/>
  <p:txStyles>
    <p:titleStyle>
      <a:lvl1pPr algn="ctr" rtl="0" eaLnBrk="0" fontAlgn="base" hangingPunct="0">
        <a:spcBef>
          <a:spcPct val="0"/>
        </a:spcBef>
        <a:spcAft>
          <a:spcPct val="0"/>
        </a:spcAft>
        <a:defRPr sz="4000" b="1" kern="1200">
          <a:solidFill>
            <a:srgbClr val="0091C4"/>
          </a:solidFill>
          <a:effectLst>
            <a:outerShdw blurRad="38100" dist="38100" dir="2700000" algn="tl">
              <a:srgbClr val="000000">
                <a:alpha val="43137"/>
              </a:srgbClr>
            </a:outerShdw>
          </a:effectLst>
          <a:latin typeface="Corbel"/>
          <a:ea typeface="ＭＳ Ｐゴシック" pitchFamily="-110" charset="-128"/>
          <a:cs typeface="Corbel"/>
        </a:defRPr>
      </a:lvl1pPr>
      <a:lvl2pPr algn="ctr" rtl="0" eaLnBrk="0" fontAlgn="base" hangingPunct="0">
        <a:spcBef>
          <a:spcPct val="0"/>
        </a:spcBef>
        <a:spcAft>
          <a:spcPct val="0"/>
        </a:spcAft>
        <a:defRPr sz="4000" b="1">
          <a:solidFill>
            <a:srgbClr val="0091C4"/>
          </a:solidFill>
          <a:latin typeface="Corbel" pitchFamily="-110" charset="0"/>
          <a:ea typeface="ＭＳ Ｐゴシック" pitchFamily="-110" charset="-128"/>
          <a:cs typeface="Corbel" pitchFamily="34" charset="0"/>
        </a:defRPr>
      </a:lvl2pPr>
      <a:lvl3pPr algn="ctr" rtl="0" eaLnBrk="0" fontAlgn="base" hangingPunct="0">
        <a:spcBef>
          <a:spcPct val="0"/>
        </a:spcBef>
        <a:spcAft>
          <a:spcPct val="0"/>
        </a:spcAft>
        <a:defRPr sz="4000" b="1">
          <a:solidFill>
            <a:srgbClr val="0091C4"/>
          </a:solidFill>
          <a:latin typeface="Corbel" pitchFamily="-110" charset="0"/>
          <a:ea typeface="ＭＳ Ｐゴシック" pitchFamily="-110" charset="-128"/>
          <a:cs typeface="Corbel" pitchFamily="34" charset="0"/>
        </a:defRPr>
      </a:lvl3pPr>
      <a:lvl4pPr algn="ctr" rtl="0" eaLnBrk="0" fontAlgn="base" hangingPunct="0">
        <a:spcBef>
          <a:spcPct val="0"/>
        </a:spcBef>
        <a:spcAft>
          <a:spcPct val="0"/>
        </a:spcAft>
        <a:defRPr sz="4000" b="1">
          <a:solidFill>
            <a:srgbClr val="0091C4"/>
          </a:solidFill>
          <a:latin typeface="Corbel" pitchFamily="-110" charset="0"/>
          <a:ea typeface="ＭＳ Ｐゴシック" pitchFamily="-110" charset="-128"/>
          <a:cs typeface="Corbel" pitchFamily="34" charset="0"/>
        </a:defRPr>
      </a:lvl4pPr>
      <a:lvl5pPr algn="ctr" rtl="0" eaLnBrk="0" fontAlgn="base" hangingPunct="0">
        <a:spcBef>
          <a:spcPct val="0"/>
        </a:spcBef>
        <a:spcAft>
          <a:spcPct val="0"/>
        </a:spcAft>
        <a:defRPr sz="4000" b="1">
          <a:solidFill>
            <a:srgbClr val="0091C4"/>
          </a:solidFill>
          <a:latin typeface="Corbel" pitchFamily="-110" charset="0"/>
          <a:ea typeface="ＭＳ Ｐゴシック" pitchFamily="-110" charset="-128"/>
          <a:cs typeface="Corbel" pitchFamily="34" charset="0"/>
        </a:defRPr>
      </a:lvl5pPr>
      <a:lvl6pPr marL="457200" algn="ctr" rtl="0" fontAlgn="base">
        <a:spcBef>
          <a:spcPct val="0"/>
        </a:spcBef>
        <a:spcAft>
          <a:spcPct val="0"/>
        </a:spcAft>
        <a:defRPr sz="3500">
          <a:solidFill>
            <a:srgbClr val="215D77"/>
          </a:solidFill>
          <a:latin typeface="Book Antiqua" pitchFamily="-110" charset="0"/>
          <a:ea typeface="ＭＳ Ｐゴシック" pitchFamily="-110" charset="-128"/>
          <a:cs typeface="ＭＳ Ｐゴシック" pitchFamily="-110" charset="-128"/>
        </a:defRPr>
      </a:lvl6pPr>
      <a:lvl7pPr marL="914400" algn="ctr" rtl="0" fontAlgn="base">
        <a:spcBef>
          <a:spcPct val="0"/>
        </a:spcBef>
        <a:spcAft>
          <a:spcPct val="0"/>
        </a:spcAft>
        <a:defRPr sz="3500">
          <a:solidFill>
            <a:srgbClr val="215D77"/>
          </a:solidFill>
          <a:latin typeface="Book Antiqua" pitchFamily="-110" charset="0"/>
          <a:ea typeface="ＭＳ Ｐゴシック" pitchFamily="-110" charset="-128"/>
          <a:cs typeface="ＭＳ Ｐゴシック" pitchFamily="-110" charset="-128"/>
        </a:defRPr>
      </a:lvl7pPr>
      <a:lvl8pPr marL="1371600" algn="ctr" rtl="0" fontAlgn="base">
        <a:spcBef>
          <a:spcPct val="0"/>
        </a:spcBef>
        <a:spcAft>
          <a:spcPct val="0"/>
        </a:spcAft>
        <a:defRPr sz="3500">
          <a:solidFill>
            <a:srgbClr val="215D77"/>
          </a:solidFill>
          <a:latin typeface="Book Antiqua" pitchFamily="-110" charset="0"/>
          <a:ea typeface="ＭＳ Ｐゴシック" pitchFamily="-110" charset="-128"/>
          <a:cs typeface="ＭＳ Ｐゴシック" pitchFamily="-110" charset="-128"/>
        </a:defRPr>
      </a:lvl8pPr>
      <a:lvl9pPr marL="1828800" algn="ctr" rtl="0" fontAlgn="base">
        <a:spcBef>
          <a:spcPct val="0"/>
        </a:spcBef>
        <a:spcAft>
          <a:spcPct val="0"/>
        </a:spcAft>
        <a:defRPr sz="3500">
          <a:solidFill>
            <a:srgbClr val="215D77"/>
          </a:solidFill>
          <a:latin typeface="Book Antiqua" pitchFamily="-110" charset="0"/>
          <a:ea typeface="ＭＳ Ｐゴシック" pitchFamily="-110" charset="-128"/>
          <a:cs typeface="ＭＳ Ｐゴシック" pitchFamily="-110" charset="-128"/>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3600" b="1" kern="1200">
          <a:solidFill>
            <a:schemeClr val="tx1"/>
          </a:solidFill>
          <a:latin typeface="Corbel"/>
          <a:ea typeface="ＭＳ Ｐゴシック" pitchFamily="-110" charset="-128"/>
          <a:cs typeface="Corbel"/>
        </a:defRPr>
      </a:lvl1pPr>
      <a:lvl2pPr marL="639763" indent="-228600" algn="l" rtl="0" eaLnBrk="0" fontAlgn="base" hangingPunct="0">
        <a:spcBef>
          <a:spcPct val="20000"/>
        </a:spcBef>
        <a:spcAft>
          <a:spcPct val="0"/>
        </a:spcAft>
        <a:buClr>
          <a:srgbClr val="00CC99"/>
        </a:buClr>
        <a:buFont typeface="Arial" panose="020B0604020202020204" pitchFamily="34" charset="0"/>
        <a:buChar char="•"/>
        <a:defRPr sz="3200" b="1" kern="1200">
          <a:solidFill>
            <a:schemeClr val="tx1"/>
          </a:solidFill>
          <a:latin typeface="Corbel"/>
          <a:ea typeface="ＭＳ Ｐゴシック" pitchFamily="-110" charset="-128"/>
          <a:cs typeface="Corbel"/>
        </a:defRPr>
      </a:lvl2pPr>
      <a:lvl3pPr marL="914400" indent="-228600" algn="l" rtl="0" eaLnBrk="0" fontAlgn="base" hangingPunct="0">
        <a:spcBef>
          <a:spcPct val="20000"/>
        </a:spcBef>
        <a:spcAft>
          <a:spcPct val="0"/>
        </a:spcAft>
        <a:buClr>
          <a:srgbClr val="E2751D"/>
        </a:buClr>
        <a:buFont typeface="Arial" panose="020B0604020202020204" pitchFamily="34" charset="0"/>
        <a:buChar char="•"/>
        <a:defRPr sz="2800" b="1" kern="1200">
          <a:solidFill>
            <a:schemeClr val="tx1"/>
          </a:solidFill>
          <a:latin typeface="Corbel"/>
          <a:ea typeface="ＭＳ Ｐゴシック" pitchFamily="-110" charset="-128"/>
          <a:cs typeface="Corbel"/>
        </a:defRPr>
      </a:lvl3pPr>
      <a:lvl4pPr marL="1279525" indent="-228600" algn="l" rtl="0" eaLnBrk="0" fontAlgn="base" hangingPunct="0">
        <a:spcBef>
          <a:spcPct val="20000"/>
        </a:spcBef>
        <a:spcAft>
          <a:spcPct val="0"/>
        </a:spcAft>
        <a:buClr>
          <a:srgbClr val="FFB400"/>
        </a:buClr>
        <a:buFont typeface="Arial" panose="020B0604020202020204" pitchFamily="34" charset="0"/>
        <a:buChar char="•"/>
        <a:defRPr sz="1600" b="1" kern="1200">
          <a:solidFill>
            <a:schemeClr val="tx1"/>
          </a:solidFill>
          <a:latin typeface="+mn-lt"/>
          <a:ea typeface="ＭＳ Ｐゴシック" pitchFamily="-110" charset="-128"/>
          <a:cs typeface="+mn-cs"/>
        </a:defRPr>
      </a:lvl4pPr>
      <a:lvl5pPr marL="1554163" indent="-228600" algn="l" rtl="0" eaLnBrk="0" fontAlgn="base" hangingPunct="0">
        <a:spcBef>
          <a:spcPct val="20000"/>
        </a:spcBef>
        <a:spcAft>
          <a:spcPct val="0"/>
        </a:spcAft>
        <a:buClr>
          <a:srgbClr val="7EB606"/>
        </a:buClr>
        <a:buFont typeface="Arial" panose="020B0604020202020204" pitchFamily="34" charset="0"/>
        <a:buChar char="•"/>
        <a:defRPr sz="1600" b="1" kern="1200">
          <a:solidFill>
            <a:schemeClr val="tx1"/>
          </a:solidFill>
          <a:latin typeface="+mn-lt"/>
          <a:ea typeface="ＭＳ Ｐゴシック" pitchFamily="-110"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Jullian.Christian\Desktop\PPT_Videos\524.mp4"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subTitle" sz="quarter" idx="1"/>
          </p:nvPr>
        </p:nvSpPr>
        <p:spPr>
          <a:xfrm>
            <a:off x="642938" y="4648200"/>
            <a:ext cx="6553200" cy="457200"/>
          </a:xfrm>
        </p:spPr>
        <p:txBody>
          <a:bodyPr>
            <a:normAutofit/>
          </a:bodyPr>
          <a:lstStyle/>
          <a:p>
            <a:pPr>
              <a:lnSpc>
                <a:spcPct val="80000"/>
              </a:lnSpc>
              <a:buFont typeface="Arial" charset="0"/>
              <a:buNone/>
              <a:defRPr/>
            </a:pPr>
            <a:r>
              <a:rPr lang="en-US" sz="2400" dirty="0" smtClean="0">
                <a:latin typeface="Corbel" pitchFamily="-110" charset="0"/>
              </a:rPr>
              <a:t>Chapter </a:t>
            </a:r>
            <a:r>
              <a:rPr lang="en-US" sz="2400" dirty="0" smtClean="0">
                <a:latin typeface="Calibri" pitchFamily="34" charset="0"/>
              </a:rPr>
              <a:t>15</a:t>
            </a:r>
          </a:p>
        </p:txBody>
      </p:sp>
      <p:sp>
        <p:nvSpPr>
          <p:cNvPr id="181250" name="Rectangle 2"/>
          <p:cNvSpPr>
            <a:spLocks noGrp="1" noChangeArrowheads="1"/>
          </p:cNvSpPr>
          <p:nvPr>
            <p:ph type="ctrTitle" sz="quarter"/>
          </p:nvPr>
        </p:nvSpPr>
        <p:spPr>
          <a:xfrm>
            <a:off x="604838" y="3203575"/>
            <a:ext cx="6629400" cy="1219200"/>
          </a:xfrm>
        </p:spPr>
        <p:txBody>
          <a:bodyPr/>
          <a:lstStyle/>
          <a:p>
            <a:pPr>
              <a:defRPr/>
            </a:pPr>
            <a:r>
              <a:rPr lang="en-US" sz="3400" dirty="0" smtClean="0">
                <a:solidFill>
                  <a:srgbClr val="083763"/>
                </a:solidFill>
                <a:latin typeface="Corbel" pitchFamily="-110" charset="0"/>
              </a:rPr>
              <a:t/>
            </a:r>
            <a:br>
              <a:rPr lang="en-US" sz="3400" dirty="0" smtClean="0">
                <a:solidFill>
                  <a:srgbClr val="083763"/>
                </a:solidFill>
                <a:latin typeface="Corbel" pitchFamily="-110" charset="0"/>
              </a:rPr>
            </a:br>
            <a:r>
              <a:rPr lang="en-US" sz="4000" dirty="0" smtClean="0">
                <a:latin typeface="Corbel" pitchFamily="-110" charset="0"/>
              </a:rPr>
              <a:t>Human Immunodeficiency </a:t>
            </a:r>
            <a:br>
              <a:rPr lang="en-US" sz="4000" dirty="0" smtClean="0">
                <a:latin typeface="Corbel" pitchFamily="-110" charset="0"/>
              </a:rPr>
            </a:br>
            <a:r>
              <a:rPr lang="en-US" sz="4000" dirty="0" smtClean="0">
                <a:latin typeface="Corbel" pitchFamily="-110" charset="0"/>
              </a:rPr>
              <a:t>Virus (HIV) Infection</a:t>
            </a:r>
          </a:p>
        </p:txBody>
      </p:sp>
      <p:sp>
        <p:nvSpPr>
          <p:cNvPr id="153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mtClean="0">
                <a:latin typeface="Corbel" pitchFamily="-110" charset="0"/>
              </a:rPr>
              <a:t>Transmission of HIV </a:t>
            </a:r>
          </a:p>
        </p:txBody>
      </p:sp>
      <p:sp>
        <p:nvSpPr>
          <p:cNvPr id="17411" name="Rectangle 3"/>
          <p:cNvSpPr>
            <a:spLocks noGrp="1" noChangeArrowheads="1"/>
          </p:cNvSpPr>
          <p:nvPr>
            <p:ph idx="1"/>
          </p:nvPr>
        </p:nvSpPr>
        <p:spPr/>
        <p:txBody>
          <a:bodyPr/>
          <a:lstStyle/>
          <a:p>
            <a:pPr>
              <a:buFont typeface="Arial" charset="0"/>
              <a:buChar char="•"/>
              <a:defRPr/>
            </a:pPr>
            <a:r>
              <a:rPr lang="en-US" dirty="0" smtClean="0">
                <a:latin typeface="Corbel" pitchFamily="-110" charset="0"/>
                <a:cs typeface="Corbel" pitchFamily="-110" charset="0"/>
              </a:rPr>
              <a:t>Modes of transmission</a:t>
            </a:r>
          </a:p>
          <a:p>
            <a:pPr lvl="1">
              <a:buFont typeface="Arial" charset="0"/>
              <a:buChar char="•"/>
              <a:defRPr/>
            </a:pPr>
            <a:r>
              <a:rPr lang="en-US" dirty="0" smtClean="0">
                <a:latin typeface="Corbel" pitchFamily="-110" charset="0"/>
                <a:cs typeface="Corbel" pitchFamily="-110" charset="0"/>
              </a:rPr>
              <a:t>HIV is not spread through casual contact: </a:t>
            </a:r>
          </a:p>
          <a:p>
            <a:pPr lvl="2">
              <a:buFont typeface="Arial" charset="0"/>
              <a:buChar char="•"/>
              <a:defRPr/>
            </a:pPr>
            <a:r>
              <a:rPr lang="en-US" dirty="0" smtClean="0">
                <a:latin typeface="Corbel" pitchFamily="-110" charset="0"/>
                <a:cs typeface="Corbel" pitchFamily="-110" charset="0"/>
              </a:rPr>
              <a:t>Not hugging</a:t>
            </a:r>
          </a:p>
          <a:p>
            <a:pPr lvl="2">
              <a:buFont typeface="Arial" charset="0"/>
              <a:buChar char="•"/>
              <a:defRPr/>
            </a:pPr>
            <a:r>
              <a:rPr lang="en-US" dirty="0" smtClean="0">
                <a:latin typeface="Corbel" pitchFamily="-110" charset="0"/>
                <a:cs typeface="Corbel" pitchFamily="-110" charset="0"/>
              </a:rPr>
              <a:t>Not dry kissing</a:t>
            </a:r>
          </a:p>
          <a:p>
            <a:pPr lvl="2">
              <a:buFont typeface="Arial" charset="0"/>
              <a:buChar char="•"/>
              <a:defRPr/>
            </a:pPr>
            <a:r>
              <a:rPr lang="en-US" dirty="0" smtClean="0">
                <a:latin typeface="Corbel" pitchFamily="-110" charset="0"/>
                <a:cs typeface="Corbel" pitchFamily="-110" charset="0"/>
              </a:rPr>
              <a:t>Not shaking hands</a:t>
            </a:r>
          </a:p>
          <a:p>
            <a:pPr lvl="2">
              <a:buFont typeface="Arial" charset="0"/>
              <a:buChar char="•"/>
              <a:defRPr/>
            </a:pPr>
            <a:r>
              <a:rPr lang="en-US" dirty="0" smtClean="0">
                <a:latin typeface="Corbel" pitchFamily="-110" charset="0"/>
                <a:cs typeface="Corbel" pitchFamily="-110" charset="0"/>
              </a:rPr>
              <a:t>Not sharing eating utensils</a:t>
            </a:r>
          </a:p>
          <a:p>
            <a:pPr lvl="2">
              <a:buFont typeface="Arial" charset="0"/>
              <a:buChar char="•"/>
              <a:defRPr/>
            </a:pPr>
            <a:r>
              <a:rPr lang="en-US" dirty="0" smtClean="0">
                <a:latin typeface="Corbel" pitchFamily="-110" charset="0"/>
                <a:cs typeface="Corbel" pitchFamily="-110" charset="0"/>
              </a:rPr>
              <a:t>Not using toilet seats</a:t>
            </a:r>
          </a:p>
        </p:txBody>
      </p:sp>
      <p:sp>
        <p:nvSpPr>
          <p:cNvPr id="2150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18436" name="Content Placeholder 2"/>
          <p:cNvSpPr>
            <a:spLocks noGrp="1"/>
          </p:cNvSpPr>
          <p:nvPr>
            <p:ph idx="1"/>
          </p:nvPr>
        </p:nvSpPr>
        <p:spPr>
          <a:xfrm>
            <a:off x="457200" y="1752600"/>
            <a:ext cx="8229600" cy="4603750"/>
          </a:xfrm>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A.O. informs you he has been sexually active since age 15 with both males and females. </a:t>
            </a:r>
          </a:p>
          <a:p>
            <a:pPr>
              <a:buClr>
                <a:srgbClr val="CC9900"/>
              </a:buClr>
            </a:pPr>
            <a:endParaRPr lang="en-US" smtClean="0">
              <a:latin typeface="Corbel" panose="020B0503020204020204" pitchFamily="34" charset="0"/>
              <a:ea typeface="ＭＳ Ｐゴシック" panose="020B0600070205080204" pitchFamily="34" charset="-128"/>
              <a:cs typeface="Corbel" panose="020B0503020204020204" pitchFamily="34" charset="0"/>
            </a:endParaRP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states he is always “on top” (inserting partner). </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18438" name="TextBox 6"/>
          <p:cNvSpPr txBox="1">
            <a:spLocks noChangeArrowheads="1"/>
          </p:cNvSpPr>
          <p:nvPr/>
        </p:nvSpPr>
        <p:spPr bwMode="auto">
          <a:xfrm>
            <a:off x="7239000" y="1693863"/>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19460" name="Content Placeholder 2"/>
          <p:cNvSpPr>
            <a:spLocks noGrp="1"/>
          </p:cNvSpPr>
          <p:nvPr>
            <p:ph idx="1"/>
          </p:nvPr>
        </p:nvSpPr>
        <p:spPr>
          <a:xfrm>
            <a:off x="457200" y="1752600"/>
            <a:ext cx="8229600" cy="4603750"/>
          </a:xfrm>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has had intercourse with 3 people in the last month and doesn’t use protection. </a:t>
            </a:r>
          </a:p>
          <a:p>
            <a:pPr>
              <a:buClr>
                <a:srgbClr val="CC9900"/>
              </a:buClr>
            </a:pPr>
            <a:endParaRPr lang="en-US" smtClean="0">
              <a:latin typeface="Corbel" panose="020B0503020204020204" pitchFamily="34" charset="0"/>
              <a:ea typeface="ＭＳ Ｐゴシック" panose="020B0600070205080204" pitchFamily="34" charset="-128"/>
              <a:cs typeface="Corbel" panose="020B0503020204020204" pitchFamily="34" charset="0"/>
            </a:endParaRP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should you do next?</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19462" name="TextBox 6"/>
          <p:cNvSpPr txBox="1">
            <a:spLocks noChangeArrowheads="1"/>
          </p:cNvSpPr>
          <p:nvPr/>
        </p:nvSpPr>
        <p:spPr bwMode="auto">
          <a:xfrm>
            <a:off x="7239000" y="1693863"/>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smtClean="0">
                <a:latin typeface="Corbel" pitchFamily="-110" charset="0"/>
              </a:rPr>
              <a:t>Pathophysiology of HIV</a:t>
            </a:r>
          </a:p>
        </p:txBody>
      </p:sp>
      <p:sp>
        <p:nvSpPr>
          <p:cNvPr id="2048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HIV is a ribonucleic acid virus.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Called retroviruses because they replicate in a “backward” manner going from RNA to DNA</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RNA virus that was discovered in 1983</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Binds to specific CD4 and chemokine receptors to enter cell</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2560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smtClean="0">
                <a:latin typeface="Corbel" pitchFamily="-110" charset="0"/>
              </a:rPr>
              <a:t>Components of HIV</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2050" name="Picture 2" descr="\\192.168.7.143\elsk7\072_Lewis9e\From Client\Lewis9e_26-Sep-2013\015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996" y="1797843"/>
            <a:ext cx="4074008" cy="445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p:txBody>
          <a:bodyPr/>
          <a:lstStyle/>
          <a:p>
            <a:pPr>
              <a:defRPr/>
            </a:pPr>
            <a:r>
              <a:rPr lang="en-US" smtClean="0">
                <a:latin typeface="Corbel" pitchFamily="-110" charset="0"/>
              </a:rPr>
              <a:t>HIV Proteins Bind to Cell</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22533" name="Slide Number Placeholder 8"/>
          <p:cNvSpPr>
            <a:spLocks/>
          </p:cNvSpPr>
          <p:nvPr/>
        </p:nvSpPr>
        <p:spPr bwMode="auto">
          <a:xfrm>
            <a:off x="8613775" y="64008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fld id="{47E3796E-0716-4375-A941-CDAC058E4EEA}" type="slidenum">
              <a:rPr lang="en-US" sz="1000"/>
              <a:pPr algn="ctr"/>
              <a:t>15</a:t>
            </a:fld>
            <a:endParaRPr lang="en-US" sz="1000"/>
          </a:p>
        </p:txBody>
      </p:sp>
      <p:pic>
        <p:nvPicPr>
          <p:cNvPr id="3074" name="Picture 2" descr="\\192.168.7.143\elsk7\072_Lewis9e\From Client\Lewis9e_26-Sep-2013\015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568" y="1571623"/>
            <a:ext cx="5220864" cy="46726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latin typeface="Corbel" pitchFamily="-110" charset="0"/>
              </a:rPr>
              <a:t>Viral Load in the Blood</a:t>
            </a:r>
          </a:p>
        </p:txBody>
      </p:sp>
      <p:sp>
        <p:nvSpPr>
          <p:cNvPr id="37891"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Initial infection </a:t>
            </a:r>
          </a:p>
          <a:p>
            <a:pPr lvl="1">
              <a:buFont typeface="Arial" charset="0"/>
              <a:buChar char="•"/>
              <a:defRPr/>
            </a:pPr>
            <a:r>
              <a:rPr lang="en-US" dirty="0" err="1" smtClean="0">
                <a:latin typeface="Corbel" pitchFamily="-110" charset="0"/>
              </a:rPr>
              <a:t>Viremia</a:t>
            </a:r>
            <a:r>
              <a:rPr lang="en-US" dirty="0" smtClean="0">
                <a:latin typeface="Corbel" pitchFamily="-110" charset="0"/>
              </a:rPr>
              <a:t> (large viral levels in blood) for 2 to 3 weeks</a:t>
            </a:r>
          </a:p>
          <a:p>
            <a:pPr lvl="2">
              <a:buFont typeface="Arial" charset="0"/>
              <a:buChar char="•"/>
              <a:defRPr/>
            </a:pPr>
            <a:r>
              <a:rPr lang="en-US" dirty="0" smtClean="0">
                <a:latin typeface="Corbel" pitchFamily="-110" charset="0"/>
              </a:rPr>
              <a:t>Transmission is more likely when viral load is high.</a:t>
            </a:r>
          </a:p>
          <a:p>
            <a:pPr lvl="1">
              <a:buFont typeface="Arial" charset="0"/>
              <a:buChar char="•"/>
              <a:defRPr/>
            </a:pPr>
            <a:r>
              <a:rPr lang="en-US" dirty="0" smtClean="0">
                <a:latin typeface="Corbel" pitchFamily="-110" charset="0"/>
              </a:rPr>
              <a:t>Followed by prolonged period (years) of low viral load</a:t>
            </a:r>
          </a:p>
          <a:p>
            <a:pPr>
              <a:buFont typeface="Arial" charset="0"/>
              <a:buChar char="•"/>
              <a:defRPr/>
            </a:pPr>
            <a:endParaRPr lang="en-US" dirty="0" smtClean="0">
              <a:latin typeface="Corbel" pitchFamily="-110" charset="0"/>
            </a:endParaRPr>
          </a:p>
          <a:p>
            <a:pPr>
              <a:buFont typeface="Arial" charset="0"/>
              <a:buChar char="•"/>
              <a:defRPr/>
            </a:pPr>
            <a:endParaRPr lang="en-US" dirty="0" smtClean="0">
              <a:latin typeface="Corbel" pitchFamily="-110" charset="0"/>
            </a:endParaRPr>
          </a:p>
        </p:txBody>
      </p:sp>
      <p:sp>
        <p:nvSpPr>
          <p:cNvPr id="3789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latin typeface="Corbel" pitchFamily="-110" charset="0"/>
              </a:rPr>
              <a:t>Pathophysiology of HIV</a:t>
            </a:r>
          </a:p>
        </p:txBody>
      </p:sp>
      <p:sp>
        <p:nvSpPr>
          <p:cNvPr id="24579"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Cells with CD4 receptor sites are infected.</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CD4+ T cells (T helper cells)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Lymphocytes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Monocytes/macrophages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Astrocytes</a:t>
            </a:r>
          </a:p>
          <a:p>
            <a:pPr lvl="1"/>
            <a:r>
              <a:rPr lang="en-US" dirty="0" err="1" smtClean="0">
                <a:latin typeface="Corbel" panose="020B0503020204020204" pitchFamily="34" charset="0"/>
                <a:ea typeface="ＭＳ Ｐゴシック" panose="020B0600070205080204" pitchFamily="34" charset="-128"/>
                <a:cs typeface="Corbel" panose="020B0503020204020204" pitchFamily="34" charset="0"/>
              </a:rPr>
              <a:t>Oligodendrocytes</a:t>
            </a:r>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pPr lvl="1"/>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3994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defRPr/>
            </a:pPr>
            <a:r>
              <a:rPr lang="en-US" smtClean="0">
                <a:latin typeface="Corbel" pitchFamily="-110" charset="0"/>
              </a:rPr>
              <a:t>Pathophysiology of HIV </a:t>
            </a:r>
          </a:p>
        </p:txBody>
      </p:sp>
      <p:sp>
        <p:nvSpPr>
          <p:cNvPr id="25603"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Immune problems start when CD4+ T-cell counts drop to &lt; 500 cells/</a:t>
            </a:r>
            <a:r>
              <a:rPr lang="en-US" dirty="0" err="1" smtClean="0">
                <a:latin typeface="Corbel" panose="020B0503020204020204" pitchFamily="34" charset="0"/>
                <a:ea typeface="ＭＳ Ｐゴシック" panose="020B0600070205080204" pitchFamily="34" charset="-128"/>
                <a:cs typeface="Corbel" panose="020B0503020204020204" pitchFamily="34" charset="0"/>
              </a:rPr>
              <a:t>μL</a:t>
            </a:r>
            <a:r>
              <a:rPr lang="en-US" dirty="0" smtClean="0">
                <a:latin typeface="Corbel" panose="020B0503020204020204" pitchFamily="34" charset="0"/>
                <a:ea typeface="ＭＳ Ｐゴシック" panose="020B0600070205080204" pitchFamily="34" charset="-128"/>
                <a:cs typeface="Corbel" panose="020B0503020204020204" pitchFamily="34" charset="0"/>
              </a:rPr>
              <a: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Severe problems develop when &lt; 200 CD4+ T cells/</a:t>
            </a:r>
            <a:r>
              <a:rPr lang="en-US" dirty="0" err="1" smtClean="0">
                <a:latin typeface="Corbel" panose="020B0503020204020204" pitchFamily="34" charset="0"/>
                <a:ea typeface="ＭＳ Ｐゴシック" panose="020B0600070205080204" pitchFamily="34" charset="-128"/>
                <a:cs typeface="Corbel" panose="020B0503020204020204" pitchFamily="34" charset="0"/>
              </a:rPr>
              <a:t>μL</a:t>
            </a:r>
            <a:r>
              <a:rPr lang="en-US" dirty="0" smtClean="0">
                <a:latin typeface="Corbel" panose="020B0503020204020204" pitchFamily="34" charset="0"/>
                <a:ea typeface="ＭＳ Ｐゴシック" panose="020B0600070205080204" pitchFamily="34" charset="-128"/>
                <a:cs typeface="Corbel" panose="020B0503020204020204" pitchFamily="34" charset="0"/>
              </a:rPr>
              <a: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Normal range is 800 to 1200 cells/</a:t>
            </a:r>
            <a:r>
              <a:rPr lang="en-US" dirty="0" err="1" smtClean="0">
                <a:latin typeface="Corbel" panose="020B0503020204020204" pitchFamily="34" charset="0"/>
                <a:ea typeface="ＭＳ Ｐゴシック" panose="020B0600070205080204" pitchFamily="34" charset="-128"/>
                <a:cs typeface="Corbel" panose="020B0503020204020204" pitchFamily="34" charset="0"/>
              </a:rPr>
              <a:t>μL</a:t>
            </a:r>
            <a:r>
              <a:rPr lang="en-US" dirty="0" smtClean="0">
                <a:latin typeface="Corbel" panose="020B0503020204020204" pitchFamily="34" charset="0"/>
                <a:ea typeface="ＭＳ Ｐゴシック" panose="020B0600070205080204" pitchFamily="34" charset="-128"/>
                <a:cs typeface="Corbel" panose="020B0503020204020204" pitchFamily="34" charset="0"/>
              </a:rPr>
              <a:t>.</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Insufficient immune response allows for opportunistic diseases.</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4198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defRPr/>
            </a:pPr>
            <a:r>
              <a:rPr lang="en-US" smtClean="0">
                <a:latin typeface="Corbel" pitchFamily="-110" charset="0"/>
              </a:rPr>
              <a:t>Timeline for Untreated HIV Infection</a:t>
            </a:r>
          </a:p>
        </p:txBody>
      </p:sp>
      <p:sp>
        <p:nvSpPr>
          <p:cNvPr id="5" name="Footer Placeholder 4"/>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26629" name="Slide Number Placeholder 8"/>
          <p:cNvSpPr>
            <a:spLocks/>
          </p:cNvSpPr>
          <p:nvPr/>
        </p:nvSpPr>
        <p:spPr bwMode="auto">
          <a:xfrm>
            <a:off x="8613775" y="64897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82387808-8431-4396-BDE8-54D8CB899C1F}" type="slidenum">
              <a:rPr lang="en-US" sz="1000"/>
              <a:pPr algn="ctr" eaLnBrk="1" hangingPunct="1"/>
              <a:t>19</a:t>
            </a:fld>
            <a:endParaRPr lang="en-US"/>
          </a:p>
        </p:txBody>
      </p:sp>
      <p:pic>
        <p:nvPicPr>
          <p:cNvPr id="4098" name="Picture 2" descr="\\192.168.7.143\elsk7\072_Lewis9e\From Client\Lewis9e_26-Sep-2013\015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464" y="1498126"/>
            <a:ext cx="5273073" cy="473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latin typeface="Corbel" pitchFamily="-110" charset="0"/>
              </a:rPr>
              <a:t>Human Immunodeficiency Virus Infection</a:t>
            </a:r>
          </a:p>
        </p:txBody>
      </p:sp>
      <p:sp>
        <p:nvSpPr>
          <p:cNvPr id="9219"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Globally</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33 million living with HIV</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2.7 million new infections each year</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2 million HIV-related deaths each year</a:t>
            </a:r>
          </a:p>
          <a:p>
            <a:r>
              <a:rPr lang="en-US" smtClean="0">
                <a:latin typeface="Corbel" panose="020B0503020204020204" pitchFamily="34" charset="0"/>
                <a:ea typeface="ＭＳ Ｐゴシック" panose="020B0600070205080204" pitchFamily="34" charset="-128"/>
                <a:cs typeface="Corbel" panose="020B0503020204020204" pitchFamily="34" charset="0"/>
              </a:rPr>
              <a:t>Retrovirus that causes immunosuppression making persons susceptible to infections</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latin typeface="Corbel" pitchFamily="-110" charset="0"/>
              </a:rPr>
              <a:t>Clinical Manifestations and Complications</a:t>
            </a:r>
          </a:p>
        </p:txBody>
      </p:sp>
      <p:sp>
        <p:nvSpPr>
          <p:cNvPr id="46083"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Acute  Infection</a:t>
            </a:r>
          </a:p>
          <a:p>
            <a:pPr lvl="1">
              <a:buFont typeface="Arial" charset="0"/>
              <a:buChar char="•"/>
              <a:defRPr/>
            </a:pPr>
            <a:r>
              <a:rPr lang="en-US" dirty="0" smtClean="0">
                <a:latin typeface="Corbel" pitchFamily="-110" charset="0"/>
              </a:rPr>
              <a:t>Flulike symptoms</a:t>
            </a:r>
          </a:p>
          <a:p>
            <a:pPr lvl="2">
              <a:buFont typeface="Arial" charset="0"/>
              <a:buChar char="•"/>
              <a:defRPr/>
            </a:pPr>
            <a:r>
              <a:rPr lang="en-US" dirty="0" smtClean="0">
                <a:latin typeface="Corbel" pitchFamily="-110" charset="0"/>
              </a:rPr>
              <a:t>Fever, swollen lymph glands, sore throat, headache, malaise, nausea, muscle and joint pain, diarrhea, or a diffuse rash accompanies </a:t>
            </a:r>
            <a:r>
              <a:rPr lang="en-US" dirty="0" err="1" smtClean="0">
                <a:latin typeface="Corbel" pitchFamily="-110" charset="0"/>
              </a:rPr>
              <a:t>seroconversion</a:t>
            </a:r>
            <a:r>
              <a:rPr lang="en-US" dirty="0" smtClean="0">
                <a:latin typeface="Corbel" pitchFamily="-110" charset="0"/>
              </a:rPr>
              <a:t>.</a:t>
            </a:r>
          </a:p>
          <a:p>
            <a:pPr lvl="2">
              <a:buFont typeface="Arial" charset="0"/>
              <a:buChar char="•"/>
              <a:defRPr/>
            </a:pPr>
            <a:r>
              <a:rPr lang="en-US" dirty="0" smtClean="0">
                <a:latin typeface="Corbel" pitchFamily="-110" charset="0"/>
              </a:rPr>
              <a:t>Occurs about 2 to 4 weeks after infection</a:t>
            </a:r>
          </a:p>
          <a:p>
            <a:pPr lvl="2">
              <a:buFont typeface="Arial" charset="0"/>
              <a:buChar char="•"/>
              <a:defRPr/>
            </a:pPr>
            <a:r>
              <a:rPr lang="en-US" dirty="0" smtClean="0">
                <a:latin typeface="Corbel" pitchFamily="-110" charset="0"/>
              </a:rPr>
              <a:t>Lasts for 1 to 2 weeks</a:t>
            </a:r>
          </a:p>
        </p:txBody>
      </p:sp>
      <p:sp>
        <p:nvSpPr>
          <p:cNvPr id="4608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mtClean="0">
                <a:latin typeface="Corbel" pitchFamily="-110" charset="0"/>
              </a:rPr>
              <a:t>Clinical Manifestations and Complications </a:t>
            </a:r>
          </a:p>
        </p:txBody>
      </p:sp>
      <p:sp>
        <p:nvSpPr>
          <p:cNvPr id="48131"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Asymptomatic Infection</a:t>
            </a:r>
          </a:p>
          <a:p>
            <a:pPr lvl="2">
              <a:buFont typeface="Arial" charset="0"/>
              <a:buChar char="•"/>
              <a:defRPr/>
            </a:pPr>
            <a:r>
              <a:rPr lang="en-US" dirty="0" smtClean="0">
                <a:latin typeface="Corbel" pitchFamily="-110" charset="0"/>
              </a:rPr>
              <a:t>Median interval of 11 years between infection and diagnosis of AIDS</a:t>
            </a:r>
          </a:p>
          <a:p>
            <a:pPr lvl="2">
              <a:buFont typeface="Arial" charset="0"/>
              <a:buChar char="•"/>
              <a:defRPr/>
            </a:pPr>
            <a:r>
              <a:rPr lang="en-US" dirty="0" smtClean="0">
                <a:latin typeface="Corbel" pitchFamily="-110" charset="0"/>
              </a:rPr>
              <a:t>Fatigue, headache, low-grade fever, night sweats, PGL, and other symptoms</a:t>
            </a:r>
          </a:p>
          <a:p>
            <a:pPr lvl="2">
              <a:buFont typeface="Arial" charset="0"/>
              <a:buChar char="•"/>
              <a:defRPr/>
            </a:pPr>
            <a:r>
              <a:rPr lang="en-US" dirty="0" smtClean="0">
                <a:latin typeface="Corbel" pitchFamily="-110" charset="0"/>
              </a:rPr>
              <a:t>Most are not aware of infected status and thus continue usual activities which may include high-risk sexual or drug-using behaviors causing a serious public health problem.</a:t>
            </a:r>
          </a:p>
        </p:txBody>
      </p:sp>
      <p:sp>
        <p:nvSpPr>
          <p:cNvPr id="4813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smtClean="0">
                <a:latin typeface="Corbel" pitchFamily="-110" charset="0"/>
              </a:rPr>
              <a:t>Clinical Manifestations and Complications</a:t>
            </a:r>
          </a:p>
        </p:txBody>
      </p:sp>
      <p:sp>
        <p:nvSpPr>
          <p:cNvPr id="50179"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Symptomatic Infection</a:t>
            </a:r>
          </a:p>
          <a:p>
            <a:pPr lvl="1">
              <a:buFont typeface="Arial" charset="0"/>
              <a:buChar char="•"/>
              <a:defRPr/>
            </a:pPr>
            <a:r>
              <a:rPr lang="en-US" dirty="0" smtClean="0">
                <a:latin typeface="Corbel" pitchFamily="-110" charset="0"/>
              </a:rPr>
              <a:t>CD4+ T cells drop to 200 to 500 cells/</a:t>
            </a:r>
            <a:r>
              <a:rPr lang="en-US" dirty="0" err="1" smtClean="0">
                <a:latin typeface="Corbel" pitchFamily="-110" charset="0"/>
              </a:rPr>
              <a:t>μL</a:t>
            </a:r>
            <a:r>
              <a:rPr lang="en-US" dirty="0" smtClean="0">
                <a:latin typeface="Corbel" pitchFamily="-110" charset="0"/>
              </a:rPr>
              <a:t>.</a:t>
            </a:r>
          </a:p>
          <a:p>
            <a:pPr lvl="2">
              <a:buFont typeface="Arial" charset="0"/>
              <a:buChar char="•"/>
              <a:defRPr/>
            </a:pPr>
            <a:r>
              <a:rPr lang="en-US" dirty="0" smtClean="0">
                <a:latin typeface="Corbel" pitchFamily="-110" charset="0"/>
              </a:rPr>
              <a:t>Viral load increases.</a:t>
            </a:r>
          </a:p>
          <a:p>
            <a:pPr lvl="2">
              <a:buFont typeface="Arial" charset="0"/>
              <a:buChar char="•"/>
              <a:defRPr/>
            </a:pPr>
            <a:r>
              <a:rPr lang="en-US" dirty="0" smtClean="0">
                <a:latin typeface="Corbel" pitchFamily="-110" charset="0"/>
              </a:rPr>
              <a:t>Symptoms seen in earlier phases become worse.</a:t>
            </a:r>
          </a:p>
          <a:p>
            <a:pPr lvl="2">
              <a:buFont typeface="Arial" charset="0"/>
              <a:buChar char="•"/>
              <a:defRPr/>
            </a:pPr>
            <a:r>
              <a:rPr lang="en-US" dirty="0" smtClean="0">
                <a:latin typeface="Corbel" pitchFamily="-110" charset="0"/>
              </a:rPr>
              <a:t>Other problems develop.</a:t>
            </a:r>
          </a:p>
          <a:p>
            <a:pPr lvl="1">
              <a:buFont typeface="Arial" charset="0"/>
              <a:buChar char="•"/>
              <a:defRPr/>
            </a:pPr>
            <a:r>
              <a:rPr lang="en-US" dirty="0" smtClean="0">
                <a:latin typeface="Corbel" pitchFamily="-110" charset="0"/>
              </a:rPr>
              <a:t>HIV advances to a more active state.</a:t>
            </a:r>
          </a:p>
          <a:p>
            <a:pPr lvl="1">
              <a:buFont typeface="Arial" charset="0"/>
              <a:buChar char="•"/>
              <a:defRPr/>
            </a:pPr>
            <a:endParaRPr lang="en-US" dirty="0" smtClean="0">
              <a:latin typeface="Corbel" pitchFamily="-110" charset="0"/>
            </a:endParaRPr>
          </a:p>
        </p:txBody>
      </p:sp>
      <p:sp>
        <p:nvSpPr>
          <p:cNvPr id="5018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en-US" smtClean="0">
                <a:solidFill>
                  <a:srgbClr val="4885E9"/>
                </a:solidFill>
                <a:latin typeface="Corbel" pitchFamily="-110" charset="0"/>
              </a:rPr>
              <a:t>Oral Thrush</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5122" name="Picture 2" descr="\\192.168.7.143\elsk7\072_Lewis9e\From Client\Lewis9e_26-Sep-2013\01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375" y="1959485"/>
            <a:ext cx="4633251" cy="4216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smtClean="0">
                <a:latin typeface="Corbel" pitchFamily="-110" charset="0"/>
              </a:rPr>
              <a:t>Clinical Manifestations and Complications </a:t>
            </a:r>
          </a:p>
        </p:txBody>
      </p:sp>
      <p:sp>
        <p:nvSpPr>
          <p:cNvPr id="31747"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Symptomatic Infection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Shingles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Persistent vaginal candidal infections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Herpes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Bacterial infections</a:t>
            </a:r>
          </a:p>
        </p:txBody>
      </p:sp>
      <p:sp>
        <p:nvSpPr>
          <p:cNvPr id="522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r>
              <a:rPr lang="en-US" dirty="0" smtClean="0">
                <a:ea typeface="ＭＳ Ｐゴシック" pitchFamily="-110" charset="-128"/>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defRPr/>
            </a:pPr>
            <a:r>
              <a:rPr lang="en-US" smtClean="0">
                <a:latin typeface="Corbel" pitchFamily="-110" charset="0"/>
              </a:rPr>
              <a:t>Kaposi Sarcoma</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6146" name="Picture 2" descr="\\192.168.7.143\elsk7\072_Lewis9e\From Client\Lewis9e_26-Sep-2013\015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73" y="1698066"/>
            <a:ext cx="7469855" cy="4593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defRPr/>
            </a:pPr>
            <a:r>
              <a:rPr lang="en-US" smtClean="0">
                <a:latin typeface="Corbel" pitchFamily="-110" charset="0"/>
              </a:rPr>
              <a:t>Oral Hairy Leukoplakia</a:t>
            </a:r>
          </a:p>
        </p:txBody>
      </p:sp>
      <p:sp>
        <p:nvSpPr>
          <p:cNvPr id="2" name="Footer Placeholder 1"/>
          <p:cNvSpPr>
            <a:spLocks noGrp="1"/>
          </p:cNvSpPr>
          <p:nvPr>
            <p:ph type="ftr" sz="quarter" idx="11"/>
          </p:nvPr>
        </p:nvSpPr>
        <p:spPr/>
        <p:txBody>
          <a:bodyPr/>
          <a:lstStyle/>
          <a:p>
            <a:pPr>
              <a:defRPr/>
            </a:pPr>
            <a:r>
              <a:rPr lang="en-US" sz="1100" dirty="0" smtClean="0"/>
              <a:t>Copyright © 2014 by Mosby, an imprint of Elsevier Inc.</a:t>
            </a:r>
            <a:endParaRPr lang="en-US" sz="1100" dirty="0"/>
          </a:p>
        </p:txBody>
      </p:sp>
      <p:pic>
        <p:nvPicPr>
          <p:cNvPr id="7170" name="Picture 2" descr="\\192.168.7.143\elsk7\072_Lewis9e\From Client\Lewis9e_26-Sep-2013\015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469" y="1870152"/>
            <a:ext cx="5379062" cy="4336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smtClean="0">
                <a:latin typeface="Corbel" pitchFamily="-110" charset="0"/>
              </a:rPr>
              <a:t>Clinical Manifestations and Complications </a:t>
            </a:r>
          </a:p>
        </p:txBody>
      </p:sp>
      <p:sp>
        <p:nvSpPr>
          <p:cNvPr id="34819"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AIDS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Immune system severely compromised</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Great risk for opportunistic disease</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Possible malignancies, wasting, and dementia</a:t>
            </a:r>
          </a:p>
          <a:p>
            <a:pPr lvl="1"/>
            <a:endParaRPr lang="en-US"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6042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i="1" dirty="0" err="1" smtClean="0">
                <a:latin typeface="Corbel" pitchFamily="-110" charset="0"/>
              </a:rPr>
              <a:t>Pneumocystis</a:t>
            </a:r>
            <a:r>
              <a:rPr lang="en-US" i="1" dirty="0" smtClean="0">
                <a:latin typeface="Corbel" pitchFamily="-110" charset="0"/>
              </a:rPr>
              <a:t> </a:t>
            </a:r>
            <a:r>
              <a:rPr lang="en-US" i="1" dirty="0" err="1" smtClean="0">
                <a:latin typeface="Corbel" pitchFamily="-110" charset="0"/>
              </a:rPr>
              <a:t>jiroveci</a:t>
            </a:r>
            <a:r>
              <a:rPr lang="en-US" i="1" dirty="0" smtClean="0">
                <a:latin typeface="Corbel" pitchFamily="-110" charset="0"/>
              </a:rPr>
              <a:t> Pneumonia</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35845" name="Slide Number Placeholder 8"/>
          <p:cNvSpPr>
            <a:spLocks/>
          </p:cNvSpPr>
          <p:nvPr/>
        </p:nvSpPr>
        <p:spPr bwMode="auto">
          <a:xfrm>
            <a:off x="8613775" y="64008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fld id="{17A8541A-C855-4E14-BA34-108CDFEE66C6}" type="slidenum">
              <a:rPr lang="en-US" sz="1000"/>
              <a:pPr algn="ctr"/>
              <a:t>28</a:t>
            </a:fld>
            <a:endParaRPr lang="en-US" sz="1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999" y="1880509"/>
            <a:ext cx="3204401" cy="435972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675" y="130175"/>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36868" name="Content Placeholder 2"/>
          <p:cNvSpPr>
            <a:spLocks noGrp="1"/>
          </p:cNvSpPr>
          <p:nvPr>
            <p:ph idx="1"/>
          </p:nvPr>
        </p:nvSpPr>
        <p:spPr>
          <a:xfrm>
            <a:off x="457200" y="1577975"/>
            <a:ext cx="8229600" cy="4373563"/>
          </a:xfrm>
        </p:spPr>
        <p:txBody>
          <a:bodyPr/>
          <a:lstStyle/>
          <a:p>
            <a:pPr>
              <a:buClr>
                <a:srgbClr val="CC9900"/>
              </a:buClr>
            </a:pPr>
            <a:r>
              <a:rPr lang="en-US" dirty="0" smtClean="0">
                <a:latin typeface="Corbel" panose="020B0503020204020204" pitchFamily="34" charset="0"/>
                <a:ea typeface="ＭＳ Ｐゴシック" panose="020B0600070205080204" pitchFamily="34" charset="-128"/>
                <a:cs typeface="Corbel" panose="020B0503020204020204" pitchFamily="34" charset="0"/>
              </a:rPr>
              <a:t>A.O. tells you he drinks at weekend parties and has smoked pot but “not recently.”  </a:t>
            </a:r>
          </a:p>
          <a:p>
            <a:pPr>
              <a:buClr>
                <a:srgbClr val="CC9900"/>
              </a:buClr>
            </a:pPr>
            <a:r>
              <a:rPr lang="en-US" dirty="0" smtClean="0">
                <a:latin typeface="Corbel" panose="020B0503020204020204" pitchFamily="34" charset="0"/>
                <a:ea typeface="ＭＳ Ｐゴシック" panose="020B0600070205080204" pitchFamily="34" charset="-128"/>
                <a:cs typeface="Corbel" panose="020B0503020204020204" pitchFamily="34" charset="0"/>
              </a:rPr>
              <a:t>He reports no regular use of injection drugs, tobacco, or anabolic steroids but that sometimes he gets so drunk he doesn’t remember.</a:t>
            </a:r>
          </a:p>
          <a:p>
            <a:pPr>
              <a:buClr>
                <a:srgbClr val="CC9900"/>
              </a:buClr>
            </a:pPr>
            <a:r>
              <a:rPr lang="en-US" dirty="0" smtClean="0">
                <a:latin typeface="Corbel" panose="020B0503020204020204" pitchFamily="34" charset="0"/>
                <a:ea typeface="ＭＳ Ｐゴシック" panose="020B0600070205080204" pitchFamily="34" charset="-128"/>
                <a:cs typeface="Corbel" panose="020B0503020204020204" pitchFamily="34" charset="0"/>
              </a:rPr>
              <a:t>How would you rate his risk and why?</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36870" name="TextBox 6"/>
          <p:cNvSpPr txBox="1">
            <a:spLocks noChangeArrowheads="1"/>
          </p:cNvSpPr>
          <p:nvPr/>
        </p:nvSpPr>
        <p:spPr bwMode="auto">
          <a:xfrm>
            <a:off x="7678738" y="1557338"/>
            <a:ext cx="1447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latin typeface="Corbel" pitchFamily="-110" charset="0"/>
              </a:rPr>
              <a:t>Significance of Problem</a:t>
            </a:r>
          </a:p>
        </p:txBody>
      </p:sp>
      <p:sp>
        <p:nvSpPr>
          <p:cNvPr id="1024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Advances in prevention, testing, and treatment have resulted in longer life-spans and lower death rates.</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 In the United States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56,000 new infections each year</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Highly associated with lifestyles disenfranchised by much of society</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smtClean="0">
                <a:latin typeface="Corbel" pitchFamily="-110" charset="0"/>
              </a:rPr>
              <a:t>Clinical Manifestations and Complications</a:t>
            </a:r>
          </a:p>
        </p:txBody>
      </p:sp>
      <p:sp>
        <p:nvSpPr>
          <p:cNvPr id="37891"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Common opportunistic diseases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Cryptococcal meningitis </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Cytomegalovirus retinitis</a:t>
            </a:r>
          </a:p>
          <a:p>
            <a:pPr lvl="1"/>
            <a:r>
              <a:rPr lang="en-US" i="1" smtClean="0">
                <a:latin typeface="Corbel" panose="020B0503020204020204" pitchFamily="34" charset="0"/>
                <a:ea typeface="ＭＳ Ｐゴシック" panose="020B0600070205080204" pitchFamily="34" charset="-128"/>
                <a:cs typeface="Corbel" panose="020B0503020204020204" pitchFamily="34" charset="0"/>
              </a:rPr>
              <a:t>Mycobacterium avium </a:t>
            </a:r>
            <a:r>
              <a:rPr lang="en-US" smtClean="0">
                <a:latin typeface="Corbel" panose="020B0503020204020204" pitchFamily="34" charset="0"/>
                <a:ea typeface="ＭＳ Ｐゴシック" panose="020B0600070205080204" pitchFamily="34" charset="-128"/>
                <a:cs typeface="Corbel" panose="020B0503020204020204" pitchFamily="34" charset="0"/>
              </a:rPr>
              <a:t>complex</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Kaposi sarcoma</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Influenza virus</a:t>
            </a:r>
          </a:p>
          <a:p>
            <a:pPr lvl="1"/>
            <a:endParaRPr lang="en-US"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6246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mtClean="0">
                <a:latin typeface="Corbel" pitchFamily="-110" charset="0"/>
              </a:rPr>
              <a:t>Diagnostic Studies</a:t>
            </a:r>
          </a:p>
        </p:txBody>
      </p:sp>
      <p:sp>
        <p:nvSpPr>
          <p:cNvPr id="33795" name="Rectangle 3"/>
          <p:cNvSpPr>
            <a:spLocks noGrp="1" noChangeArrowheads="1"/>
          </p:cNvSpPr>
          <p:nvPr>
            <p:ph idx="1"/>
          </p:nvPr>
        </p:nvSpPr>
        <p:spPr/>
        <p:txBody>
          <a:bodyPr/>
          <a:lstStyle/>
          <a:p>
            <a:pPr>
              <a:buFont typeface="Arial" charset="0"/>
              <a:buChar char="•"/>
              <a:defRPr/>
            </a:pPr>
            <a:r>
              <a:rPr lang="en-US" dirty="0" smtClean="0">
                <a:latin typeface="Corbel" pitchFamily="34" charset="0"/>
                <a:cs typeface="Corbel" pitchFamily="34" charset="0"/>
              </a:rPr>
              <a:t>Most useful screening tests detect HIV-specific antibodies.</a:t>
            </a:r>
          </a:p>
          <a:p>
            <a:pPr lvl="1">
              <a:buFont typeface="Arial" charset="0"/>
              <a:buChar char="•"/>
              <a:defRPr/>
            </a:pPr>
            <a:r>
              <a:rPr lang="en-US" dirty="0" smtClean="0">
                <a:latin typeface="Corbel" pitchFamily="34" charset="0"/>
                <a:cs typeface="Corbel" pitchFamily="34" charset="0"/>
              </a:rPr>
              <a:t>May take several weeks to detect antibodies (</a:t>
            </a:r>
            <a:r>
              <a:rPr lang="en-US" i="1" dirty="0" smtClean="0">
                <a:latin typeface="Corbel" pitchFamily="34" charset="0"/>
                <a:cs typeface="Corbel" pitchFamily="34" charset="0"/>
              </a:rPr>
              <a:t>window period</a:t>
            </a:r>
            <a:r>
              <a:rPr lang="en-US" dirty="0" smtClean="0">
                <a:latin typeface="Corbel" pitchFamily="34" charset="0"/>
                <a:cs typeface="Corbel" pitchFamily="34" charset="0"/>
              </a:rPr>
              <a:t>)</a:t>
            </a:r>
          </a:p>
          <a:p>
            <a:pPr lvl="1">
              <a:buFont typeface="Arial" charset="0"/>
              <a:buChar char="•"/>
              <a:defRPr/>
            </a:pPr>
            <a:r>
              <a:rPr lang="en-US" dirty="0" smtClean="0">
                <a:latin typeface="Corbel" pitchFamily="34" charset="0"/>
                <a:cs typeface="Corbel" pitchFamily="34" charset="0"/>
              </a:rPr>
              <a:t>Rapid HIV-antibody tests can provide results before patients leave the office but should be confirmed.</a:t>
            </a:r>
          </a:p>
          <a:p>
            <a:pPr lvl="2">
              <a:buFont typeface="Arial" charset="0"/>
              <a:buChar char="•"/>
              <a:defRPr/>
            </a:pPr>
            <a:r>
              <a:rPr lang="en-US" dirty="0" smtClean="0">
                <a:latin typeface="Corbel" pitchFamily="34" charset="0"/>
                <a:cs typeface="Corbel" pitchFamily="34" charset="0"/>
              </a:rPr>
              <a:t>Beneficial as many do not return for follow-up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latin typeface="Corbel" pitchFamily="-110" charset="0"/>
              </a:rPr>
              <a:t>Diagnostic Studies </a:t>
            </a:r>
          </a:p>
        </p:txBody>
      </p:sp>
      <p:sp>
        <p:nvSpPr>
          <p:cNvPr id="34819" name="Rectangle 3"/>
          <p:cNvSpPr>
            <a:spLocks noGrp="1" noChangeArrowheads="1"/>
          </p:cNvSpPr>
          <p:nvPr>
            <p:ph idx="1"/>
          </p:nvPr>
        </p:nvSpPr>
        <p:spPr/>
        <p:txBody>
          <a:bodyPr/>
          <a:lstStyle/>
          <a:p>
            <a:pPr>
              <a:buFont typeface="Arial" charset="0"/>
              <a:buChar char="•"/>
              <a:defRPr/>
            </a:pPr>
            <a:r>
              <a:rPr lang="en-US" dirty="0" smtClean="0">
                <a:latin typeface="Corbel" pitchFamily="34" charset="0"/>
                <a:cs typeface="Corbel" pitchFamily="34" charset="0"/>
              </a:rPr>
              <a:t>Progression monitored by</a:t>
            </a:r>
            <a:r>
              <a:rPr lang="en-US" dirty="0" smtClean="0">
                <a:latin typeface="Corbel" pitchFamily="34" charset="0"/>
                <a:cs typeface="Corbel" pitchFamily="34" charset="0"/>
                <a:sym typeface="Wingdings" pitchFamily="-110" charset="2"/>
              </a:rPr>
              <a:t> CD4+ T-cell counts and viral load</a:t>
            </a:r>
          </a:p>
          <a:p>
            <a:pPr lvl="1">
              <a:buFont typeface="Arial" charset="0"/>
              <a:buChar char="•"/>
              <a:defRPr/>
            </a:pPr>
            <a:r>
              <a:rPr lang="en-US" dirty="0" smtClean="0">
                <a:latin typeface="Corbel" pitchFamily="34" charset="0"/>
                <a:cs typeface="Corbel" pitchFamily="34" charset="0"/>
                <a:sym typeface="Wingdings" pitchFamily="-110" charset="2"/>
              </a:rPr>
              <a:t>CD4+ T-cell counts provide a marker of immune function and decrease as the disease progresses.</a:t>
            </a:r>
          </a:p>
          <a:p>
            <a:pPr lvl="1">
              <a:buFont typeface="Arial" charset="0"/>
              <a:buChar char="•"/>
              <a:defRPr/>
            </a:pPr>
            <a:r>
              <a:rPr lang="en-US" dirty="0" smtClean="0">
                <a:latin typeface="Corbel" pitchFamily="34" charset="0"/>
                <a:cs typeface="Corbel" pitchFamily="34" charset="0"/>
                <a:sym typeface="Wingdings" pitchFamily="-110" charset="2"/>
              </a:rPr>
              <a:t>The lower the viral load the less active the disease.</a:t>
            </a:r>
          </a:p>
          <a:p>
            <a:pPr lvl="2">
              <a:buFont typeface="Arial" charset="0"/>
              <a:buChar char="•"/>
              <a:defRPr/>
            </a:pPr>
            <a:r>
              <a:rPr lang="en-US" dirty="0" smtClean="0">
                <a:latin typeface="Corbel" pitchFamily="34" charset="0"/>
                <a:cs typeface="Corbel" pitchFamily="34" charset="0"/>
                <a:sym typeface="Wingdings" pitchFamily="-110" charset="2"/>
              </a:rPr>
              <a:t>Reported as real numbers or as undetectable</a:t>
            </a:r>
          </a:p>
          <a:p>
            <a:pPr lvl="1">
              <a:buFont typeface="Arial" charset="0"/>
              <a:buChar char="•"/>
              <a:defRPr/>
            </a:pPr>
            <a:endParaRPr lang="en-US" dirty="0" smtClean="0">
              <a:latin typeface="Corbel" pitchFamily="34" charset="0"/>
              <a:cs typeface="Corbel" pitchFamily="34" charset="0"/>
              <a:sym typeface="Wingdings" pitchFamily="-110" charset="2"/>
            </a:endParaRPr>
          </a:p>
        </p:txBody>
      </p:sp>
      <p:sp>
        <p:nvSpPr>
          <p:cNvPr id="6861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latin typeface="Corbel" pitchFamily="-110" charset="0"/>
              </a:rPr>
              <a:t>Diagnostic Studies </a:t>
            </a:r>
          </a:p>
        </p:txBody>
      </p:sp>
      <p:sp>
        <p:nvSpPr>
          <p:cNvPr id="4096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Abnormal blood tests are commonly caused by HIV, opportunistic diseases, or complications of therapy.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sym typeface="Wingdings" panose="05000000000000000000" pitchFamily="2" charset="2"/>
              </a:rPr>
              <a:t>Decreased WBC counts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sym typeface="Wingdings" panose="05000000000000000000" pitchFamily="2" charset="2"/>
              </a:rPr>
              <a:t>Altered liver function</a:t>
            </a:r>
          </a:p>
        </p:txBody>
      </p:sp>
      <p:sp>
        <p:nvSpPr>
          <p:cNvPr id="6861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mtClean="0">
                <a:latin typeface="Corbel" pitchFamily="-110" charset="0"/>
              </a:rPr>
              <a:t>Diagnostic Studies </a:t>
            </a:r>
          </a:p>
        </p:txBody>
      </p:sp>
      <p:sp>
        <p:nvSpPr>
          <p:cNvPr id="4198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Resistance tests can help determine new drug combinations for patients not responding to ART.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sym typeface="Wingdings" panose="05000000000000000000" pitchFamily="2" charset="2"/>
              </a:rPr>
              <a:t>Genotype assay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sym typeface="Wingdings" panose="05000000000000000000" pitchFamily="2" charset="2"/>
              </a:rPr>
              <a:t>Phenotype assay</a:t>
            </a:r>
          </a:p>
        </p:txBody>
      </p:sp>
      <p:sp>
        <p:nvSpPr>
          <p:cNvPr id="6861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smtClean="0">
                <a:latin typeface="Corbel" pitchFamily="-110" charset="0"/>
              </a:rPr>
              <a:t>Collaborative Care</a:t>
            </a:r>
          </a:p>
        </p:txBody>
      </p:sp>
      <p:sp>
        <p:nvSpPr>
          <p:cNvPr id="43011" name="Rectangle 3"/>
          <p:cNvSpPr>
            <a:spLocks noGrp="1" noChangeArrowheads="1"/>
          </p:cNvSpPr>
          <p:nvPr>
            <p:ph idx="1"/>
          </p:nvPr>
        </p:nvSpPr>
        <p:spPr>
          <a:xfrm>
            <a:off x="252413" y="1752600"/>
            <a:ext cx="8639175" cy="4603750"/>
          </a:xfrm>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Monitor disease progression, immune function, and manage symptoms.</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Initiate and monitor ART.</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Prevent and/or treat opportunistic infections.</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706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dirty="0" smtClean="0">
                <a:latin typeface="Corbel" pitchFamily="-110" charset="0"/>
              </a:rPr>
              <a:t>Collaborative Care</a:t>
            </a:r>
          </a:p>
        </p:txBody>
      </p:sp>
      <p:sp>
        <p:nvSpPr>
          <p:cNvPr id="44035" name="Rectangle 3"/>
          <p:cNvSpPr>
            <a:spLocks noGrp="1" noChangeArrowheads="1"/>
          </p:cNvSpPr>
          <p:nvPr>
            <p:ph idx="1"/>
          </p:nvPr>
        </p:nvSpPr>
        <p:spPr>
          <a:xfrm>
            <a:off x="252413" y="1752600"/>
            <a:ext cx="8639175" cy="4603750"/>
          </a:xfrm>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Prevent or decrease complications of therapies.</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Prevent further transmission.</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706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smtClean="0">
                <a:latin typeface="Corbel" pitchFamily="-110" charset="0"/>
              </a:rPr>
              <a:t>Collaborative Care</a:t>
            </a:r>
          </a:p>
        </p:txBody>
      </p:sp>
      <p:sp>
        <p:nvSpPr>
          <p:cNvPr id="45059"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Initial patient visit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Gather baseline data.</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Begin to establish rapport and use patient input to develop a plan of care.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Initiate teaching about spectrum of HIV, treatment, preventing transmission, improving health, and family planning.</a:t>
            </a:r>
          </a:p>
        </p:txBody>
      </p:sp>
      <p:sp>
        <p:nvSpPr>
          <p:cNvPr id="74756"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613"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46084" name="Content Placeholder 2"/>
          <p:cNvSpPr>
            <a:spLocks noGrp="1"/>
          </p:cNvSpPr>
          <p:nvPr>
            <p:ph idx="1"/>
          </p:nvPr>
        </p:nvSpPr>
        <p:spPr>
          <a:xfrm>
            <a:off x="457200" y="1577975"/>
            <a:ext cx="8229600" cy="4373563"/>
          </a:xfrm>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A.O. returns to the clinic 3 months later after refusing HIV testing or teaching.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is now concerned as one of his “partners” was just diagnosed with HIV.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wants help. What should you tell him about HIV testing?</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46086" name="TextBox 6"/>
          <p:cNvSpPr txBox="1">
            <a:spLocks noChangeArrowheads="1"/>
          </p:cNvSpPr>
          <p:nvPr/>
        </p:nvSpPr>
        <p:spPr bwMode="auto">
          <a:xfrm>
            <a:off x="7610475" y="1752600"/>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smtClean="0">
                <a:latin typeface="Corbel" pitchFamily="-110" charset="0"/>
              </a:rPr>
              <a:t>Drug Therapy</a:t>
            </a:r>
          </a:p>
        </p:txBody>
      </p:sp>
      <p:sp>
        <p:nvSpPr>
          <p:cNvPr id="4710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Main goals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Decrease viral load.</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Maintain/increase CD4+ counts.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Prevent HIV-related symptoms and opportunistic diseases.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Delay disease progression.</a:t>
            </a:r>
          </a:p>
        </p:txBody>
      </p:sp>
      <p:sp>
        <p:nvSpPr>
          <p:cNvPr id="7680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11268" name="Content Placeholder 2"/>
          <p:cNvSpPr>
            <a:spLocks noGrp="1"/>
          </p:cNvSpPr>
          <p:nvPr>
            <p:ph idx="1"/>
          </p:nvPr>
        </p:nvSpPr>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A.O. is a 20-year old Hispanic male college student who comes to the student health center complaining of pain on urination.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His urine test is positive for </a:t>
            </a:r>
            <a:r>
              <a:rPr lang="en-US" i="1" smtClean="0">
                <a:latin typeface="Corbel" panose="020B0503020204020204" pitchFamily="34" charset="0"/>
                <a:ea typeface="ＭＳ Ｐゴシック" panose="020B0600070205080204" pitchFamily="34" charset="-128"/>
                <a:cs typeface="Corbel" panose="020B0503020204020204" pitchFamily="34" charset="0"/>
              </a:rPr>
              <a:t>Neisseria gonorrhea.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should you do?</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11270" name="TextBox 6"/>
          <p:cNvSpPr txBox="1">
            <a:spLocks noChangeArrowheads="1"/>
          </p:cNvSpPr>
          <p:nvPr/>
        </p:nvSpPr>
        <p:spPr bwMode="auto">
          <a:xfrm>
            <a:off x="7312025" y="1709738"/>
            <a:ext cx="1447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defRPr/>
            </a:pPr>
            <a:r>
              <a:rPr lang="en-US" smtClean="0">
                <a:latin typeface="Corbel" pitchFamily="-110" charset="0"/>
              </a:rPr>
              <a:t>Drug Therapy</a:t>
            </a:r>
          </a:p>
        </p:txBody>
      </p:sp>
      <p:sp>
        <p:nvSpPr>
          <p:cNvPr id="48131"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Opportunistic diseases complicate management of HIV infection.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Prevention is key.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Onset can be delayed with adequate measures.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Effective management has significantly increased life expectancy.</a:t>
            </a:r>
          </a:p>
        </p:txBody>
      </p:sp>
      <p:sp>
        <p:nvSpPr>
          <p:cNvPr id="8704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US" dirty="0" smtClean="0">
                <a:solidFill>
                  <a:srgbClr val="CC9900"/>
                </a:solidFill>
                <a:latin typeface="Corbel" pitchFamily="-110" charset="0"/>
              </a:rPr>
              <a:t>Nursing Management</a:t>
            </a:r>
            <a:r>
              <a:rPr lang="en-US" dirty="0" smtClean="0">
                <a:latin typeface="Corbel" pitchFamily="-110" charset="0"/>
              </a:rPr>
              <a:t/>
            </a:r>
            <a:br>
              <a:rPr lang="en-US" dirty="0" smtClean="0">
                <a:latin typeface="Corbel" pitchFamily="-110" charset="0"/>
              </a:rPr>
            </a:br>
            <a:r>
              <a:rPr lang="en-US" dirty="0" smtClean="0">
                <a:latin typeface="Corbel" pitchFamily="-110" charset="0"/>
              </a:rPr>
              <a:t> Assessment</a:t>
            </a:r>
          </a:p>
        </p:txBody>
      </p:sp>
      <p:sp>
        <p:nvSpPr>
          <p:cNvPr id="49155"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Do not make assumptions about who may be at risk.</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Candid conversation is important for effective management of HIV.</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Ask at-risk patients: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Received blood transfusion or clotting factors before 1985?</a:t>
            </a:r>
          </a:p>
        </p:txBody>
      </p:sp>
      <p:sp>
        <p:nvSpPr>
          <p:cNvPr id="8909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dirty="0" smtClean="0">
                <a:solidFill>
                  <a:srgbClr val="CC9900"/>
                </a:solidFill>
                <a:latin typeface="Corbel" pitchFamily="-110" charset="0"/>
              </a:rPr>
              <a:t>Nursing Management</a:t>
            </a:r>
            <a:br>
              <a:rPr lang="en-US" dirty="0" smtClean="0">
                <a:solidFill>
                  <a:srgbClr val="CC9900"/>
                </a:solidFill>
                <a:latin typeface="Corbel" pitchFamily="-110" charset="0"/>
              </a:rPr>
            </a:br>
            <a:r>
              <a:rPr lang="en-US" dirty="0" smtClean="0">
                <a:latin typeface="Corbel" pitchFamily="-110" charset="0"/>
              </a:rPr>
              <a:t>Assessment</a:t>
            </a:r>
          </a:p>
        </p:txBody>
      </p:sp>
      <p:sp>
        <p:nvSpPr>
          <p:cNvPr id="50179"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Ask at-risk patients: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Shared needles, syringes, or other injection equipment with another person?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Had a sexual experience with your penis, vagina, rectum, or mouth in contact with these areas of another person?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Had a sexually transmitted infection (STI)?</a:t>
            </a:r>
          </a:p>
        </p:txBody>
      </p:sp>
      <p:sp>
        <p:nvSpPr>
          <p:cNvPr id="9114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dirty="0" smtClean="0">
                <a:solidFill>
                  <a:srgbClr val="CC9900"/>
                </a:solidFill>
                <a:latin typeface="Corbel" pitchFamily="-110" charset="0"/>
              </a:rPr>
              <a:t>Nursing Management</a:t>
            </a:r>
            <a:br>
              <a:rPr lang="en-US" dirty="0" smtClean="0">
                <a:solidFill>
                  <a:srgbClr val="CC9900"/>
                </a:solidFill>
                <a:latin typeface="Corbel" pitchFamily="-110" charset="0"/>
              </a:rPr>
            </a:br>
            <a:r>
              <a:rPr lang="en-US" dirty="0" smtClean="0">
                <a:latin typeface="Corbel" pitchFamily="-110" charset="0"/>
              </a:rPr>
              <a:t>Assessment</a:t>
            </a:r>
          </a:p>
        </p:txBody>
      </p:sp>
      <p:sp>
        <p:nvSpPr>
          <p:cNvPr id="5120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Assess diagnosed patients thoroughly.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Past health history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Medications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Functional health patterns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Presence of symptoms using a systems review</a:t>
            </a:r>
          </a:p>
        </p:txBody>
      </p:sp>
      <p:sp>
        <p:nvSpPr>
          <p:cNvPr id="9318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smtClean="0">
                <a:solidFill>
                  <a:srgbClr val="CC9900"/>
                </a:solidFill>
                <a:latin typeface="Corbel" pitchFamily="-110" charset="0"/>
              </a:rPr>
              <a:t>Nursing Management</a:t>
            </a:r>
            <a:r>
              <a:rPr lang="en-US" dirty="0" smtClean="0">
                <a:latin typeface="Corbel" pitchFamily="-110" charset="0"/>
              </a:rPr>
              <a:t/>
            </a:r>
            <a:br>
              <a:rPr lang="en-US" dirty="0" smtClean="0">
                <a:latin typeface="Corbel" pitchFamily="-110" charset="0"/>
              </a:rPr>
            </a:br>
            <a:r>
              <a:rPr lang="en-US" dirty="0" smtClean="0">
                <a:latin typeface="Corbel" pitchFamily="-110" charset="0"/>
              </a:rPr>
              <a:t> Planning</a:t>
            </a:r>
          </a:p>
        </p:txBody>
      </p:sp>
      <p:sp>
        <p:nvSpPr>
          <p:cNvPr id="5222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Goals for care are aimed at: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Compliance with drug regimes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Adopting a healthy lifestyle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Beneficial relationships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Spiritual well-being in regard to life and death</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Coping with the disease and its treatment</a:t>
            </a:r>
          </a:p>
          <a:p>
            <a:pPr lvl="1"/>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9728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dirty="0" smtClean="0">
                <a:solidFill>
                  <a:srgbClr val="CC9900"/>
                </a:solidFill>
                <a:latin typeface="Corbel" pitchFamily="-110" charset="0"/>
              </a:rPr>
              <a:t>Nursing Management</a:t>
            </a:r>
            <a:r>
              <a:rPr lang="en-US" dirty="0" smtClean="0">
                <a:latin typeface="Corbel" pitchFamily="-110" charset="0"/>
              </a:rPr>
              <a:t/>
            </a:r>
            <a:br>
              <a:rPr lang="en-US" dirty="0" smtClean="0">
                <a:latin typeface="Corbel" pitchFamily="-110" charset="0"/>
              </a:rPr>
            </a:br>
            <a:r>
              <a:rPr lang="en-US" dirty="0" smtClean="0">
                <a:latin typeface="Corbel" pitchFamily="-110" charset="0"/>
              </a:rPr>
              <a:t>Implementation</a:t>
            </a:r>
          </a:p>
        </p:txBody>
      </p:sp>
      <p:sp>
        <p:nvSpPr>
          <p:cNvPr id="50179" name="Rectangle 3"/>
          <p:cNvSpPr>
            <a:spLocks noGrp="1" noChangeArrowheads="1"/>
          </p:cNvSpPr>
          <p:nvPr>
            <p:ph idx="1"/>
          </p:nvPr>
        </p:nvSpPr>
        <p:spPr/>
        <p:txBody>
          <a:bodyPr/>
          <a:lstStyle/>
          <a:p>
            <a:pPr>
              <a:buFont typeface="Arial" charset="0"/>
              <a:buChar char="•"/>
              <a:defRPr/>
            </a:pPr>
            <a:r>
              <a:rPr lang="en-US" dirty="0" smtClean="0">
                <a:latin typeface="Corbel" pitchFamily="-110" charset="0"/>
                <a:cs typeface="Corbel" pitchFamily="-110" charset="0"/>
              </a:rPr>
              <a:t>Primary prevention and health promotion are the most effective strategies for diseases of a chronic nature including HIV.</a:t>
            </a:r>
          </a:p>
          <a:p>
            <a:pPr lvl="1">
              <a:buFont typeface="Arial" charset="0"/>
              <a:buChar char="•"/>
              <a:defRPr/>
            </a:pPr>
            <a:r>
              <a:rPr lang="en-US" dirty="0" smtClean="0">
                <a:latin typeface="Corbel" pitchFamily="-110" charset="0"/>
                <a:cs typeface="Corbel" pitchFamily="-110" charset="0"/>
              </a:rPr>
              <a:t>When prevention fails</a:t>
            </a:r>
          </a:p>
          <a:p>
            <a:pPr lvl="2">
              <a:buFont typeface="Arial" charset="0"/>
              <a:buChar char="•"/>
              <a:defRPr/>
            </a:pPr>
            <a:r>
              <a:rPr lang="en-US" dirty="0">
                <a:latin typeface="Corbel" pitchFamily="-110" charset="0"/>
                <a:cs typeface="Corbel" pitchFamily="-110" charset="0"/>
              </a:rPr>
              <a:t>D</a:t>
            </a:r>
            <a:r>
              <a:rPr lang="en-US" dirty="0" smtClean="0">
                <a:latin typeface="Corbel" pitchFamily="-110" charset="0"/>
                <a:cs typeface="Corbel" pitchFamily="-110" charset="0"/>
              </a:rPr>
              <a:t>isease results.</a:t>
            </a:r>
          </a:p>
          <a:p>
            <a:pPr lvl="2">
              <a:buFont typeface="Arial" charset="0"/>
              <a:buChar char="•"/>
              <a:defRPr/>
            </a:pPr>
            <a:r>
              <a:rPr lang="en-US" dirty="0" smtClean="0">
                <a:latin typeface="Corbel" pitchFamily="-110" charset="0"/>
                <a:cs typeface="Corbel" pitchFamily="-110" charset="0"/>
              </a:rPr>
              <a:t>Early intervention is facilitated by health promotion practices.</a:t>
            </a:r>
          </a:p>
          <a:p>
            <a:pPr lvl="1">
              <a:buFont typeface="Arial" charset="0"/>
              <a:buChar char="•"/>
              <a:defRPr/>
            </a:pPr>
            <a:endParaRPr lang="en-US" dirty="0" smtClean="0">
              <a:latin typeface="Corbel" pitchFamily="-110" charset="0"/>
              <a:cs typeface="Corbel" pitchFamily="-110" charset="0"/>
            </a:endParaRPr>
          </a:p>
        </p:txBody>
      </p:sp>
      <p:sp>
        <p:nvSpPr>
          <p:cNvPr id="1034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smtClean="0">
                <a:latin typeface="Corbel" pitchFamily="-110" charset="0"/>
              </a:rPr>
              <a:t>Drug Therapy</a:t>
            </a:r>
          </a:p>
        </p:txBody>
      </p:sp>
      <p:sp>
        <p:nvSpPr>
          <p:cNvPr id="54275"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Nucleoside, non-nucleoside, and nucleotide reverse transcriptase inhibitors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Inhibit the ability of HIV to make a DNA copy early in replication</a:t>
            </a:r>
          </a:p>
          <a:p>
            <a:r>
              <a:rPr lang="en-US" smtClean="0">
                <a:latin typeface="Corbel" panose="020B0503020204020204" pitchFamily="34" charset="0"/>
                <a:ea typeface="ＭＳ Ｐゴシック" panose="020B0600070205080204" pitchFamily="34" charset="-128"/>
                <a:cs typeface="Corbel" panose="020B0503020204020204" pitchFamily="34" charset="0"/>
              </a:rPr>
              <a:t>Protease inhibitors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Interfere with activity of enzyme protease</a:t>
            </a:r>
          </a:p>
        </p:txBody>
      </p:sp>
      <p:sp>
        <p:nvSpPr>
          <p:cNvPr id="7885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smtClean="0">
                <a:latin typeface="Corbel" pitchFamily="-110" charset="0"/>
              </a:rPr>
              <a:t>Drug Therapy</a:t>
            </a:r>
          </a:p>
        </p:txBody>
      </p:sp>
      <p:sp>
        <p:nvSpPr>
          <p:cNvPr id="55299"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Fusion inhibitors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Interfere with HIV CD4 receptor site binding and entry into cells</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Combination antiretroviral therapy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Three or more drugs from different groups are prescribed at full strength.</a:t>
            </a:r>
          </a:p>
        </p:txBody>
      </p:sp>
      <p:sp>
        <p:nvSpPr>
          <p:cNvPr id="8294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56324" name="Content Placeholder 2"/>
          <p:cNvSpPr>
            <a:spLocks noGrp="1"/>
          </p:cNvSpPr>
          <p:nvPr>
            <p:ph idx="1"/>
          </p:nvPr>
        </p:nvSpPr>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A.O. says he will not be abstinent but is willing to use a condom during contact sex.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are the main points you need to cover when teaching about barrier methods of protection?</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56326" name="TextBox 6"/>
          <p:cNvSpPr txBox="1">
            <a:spLocks noChangeArrowheads="1"/>
          </p:cNvSpPr>
          <p:nvPr/>
        </p:nvSpPr>
        <p:spPr bwMode="auto">
          <a:xfrm>
            <a:off x="7369175" y="1693863"/>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smtClean="0">
                <a:latin typeface="Corbel" pitchFamily="-110" charset="0"/>
              </a:rPr>
              <a:t>Health Promotion</a:t>
            </a:r>
          </a:p>
        </p:txBody>
      </p:sp>
      <p:sp>
        <p:nvSpPr>
          <p:cNvPr id="5734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HIV infection is preventable.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Avoid risky behaviors.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Modify risky behaviors.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Candid, culturally sensitive, language- appropriate, age-specific information and behavior change counseling</a:t>
            </a:r>
          </a:p>
        </p:txBody>
      </p:sp>
      <p:sp>
        <p:nvSpPr>
          <p:cNvPr id="105476"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smtClean="0">
                <a:latin typeface="Corbel" pitchFamily="-110" charset="0"/>
              </a:rPr>
              <a:t>Transmission of HIV</a:t>
            </a:r>
          </a:p>
        </p:txBody>
      </p:sp>
      <p:sp>
        <p:nvSpPr>
          <p:cNvPr id="12291"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Fragile virus transmitted only through contact with body fluids under specific conditions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Blood, semen, vaginal secretions, and breast milk</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Sexual contact with an infected partner is the most common mode of transmission.</a:t>
            </a:r>
          </a:p>
          <a:p>
            <a:pPr lvl="1"/>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94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smtClean="0">
                <a:latin typeface="Corbel" pitchFamily="-110" charset="0"/>
              </a:rPr>
              <a:t>Health Promotion</a:t>
            </a:r>
          </a:p>
        </p:txBody>
      </p:sp>
      <p:sp>
        <p:nvSpPr>
          <p:cNvPr id="107523"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Prevention of HIV</a:t>
            </a:r>
          </a:p>
          <a:p>
            <a:pPr lvl="1">
              <a:buFont typeface="Arial" charset="0"/>
              <a:buChar char="•"/>
              <a:defRPr/>
            </a:pPr>
            <a:r>
              <a:rPr lang="en-US" dirty="0" smtClean="0">
                <a:latin typeface="Corbel" pitchFamily="-110" charset="0"/>
              </a:rPr>
              <a:t>Decreasing risks: Sexual intercourse</a:t>
            </a:r>
          </a:p>
          <a:p>
            <a:pPr lvl="2">
              <a:buFont typeface="Arial" charset="0"/>
              <a:buChar char="•"/>
              <a:defRPr/>
            </a:pPr>
            <a:r>
              <a:rPr lang="en-US" dirty="0" smtClean="0">
                <a:latin typeface="Corbel" pitchFamily="-110" charset="0"/>
              </a:rPr>
              <a:t>Abstinence</a:t>
            </a:r>
          </a:p>
          <a:p>
            <a:pPr lvl="2">
              <a:buFont typeface="Arial" charset="0"/>
              <a:buChar char="•"/>
              <a:defRPr/>
            </a:pPr>
            <a:r>
              <a:rPr lang="en-US" dirty="0" smtClean="0">
                <a:latin typeface="Corbel" pitchFamily="-110" charset="0"/>
              </a:rPr>
              <a:t>Non-contact safe sex</a:t>
            </a:r>
          </a:p>
          <a:p>
            <a:pPr lvl="2">
              <a:buFont typeface="Arial" charset="0"/>
              <a:buChar char="•"/>
              <a:defRPr/>
            </a:pPr>
            <a:r>
              <a:rPr lang="en-US" dirty="0" smtClean="0">
                <a:latin typeface="Corbel" pitchFamily="-110" charset="0"/>
              </a:rPr>
              <a:t>Use of barriers</a:t>
            </a:r>
          </a:p>
          <a:p>
            <a:pPr lvl="2">
              <a:buFont typeface="Arial" charset="0"/>
              <a:buChar char="•"/>
              <a:defRPr/>
            </a:pPr>
            <a:r>
              <a:rPr lang="en-US" dirty="0" smtClean="0">
                <a:latin typeface="Corbel" pitchFamily="-110" charset="0"/>
              </a:rPr>
              <a:t>Male and female condoms have 100% efficacy and are more than 90% effective.</a:t>
            </a:r>
          </a:p>
          <a:p>
            <a:pPr lvl="2">
              <a:buFont typeface="Arial" charset="0"/>
              <a:buChar char="•"/>
              <a:defRPr/>
            </a:pPr>
            <a:endParaRPr lang="en-US" dirty="0" smtClean="0">
              <a:latin typeface="Corbel" pitchFamily="-110" charset="0"/>
            </a:endParaRPr>
          </a:p>
        </p:txBody>
      </p:sp>
      <p:sp>
        <p:nvSpPr>
          <p:cNvPr id="10752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smtClean="0">
                <a:latin typeface="Corbel" pitchFamily="-110" charset="0"/>
              </a:rPr>
              <a:t>Health Promotion</a:t>
            </a:r>
          </a:p>
        </p:txBody>
      </p:sp>
      <p:sp>
        <p:nvSpPr>
          <p:cNvPr id="109571"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Prevention of HIV</a:t>
            </a:r>
          </a:p>
          <a:p>
            <a:pPr lvl="1">
              <a:buFont typeface="Arial" charset="0"/>
              <a:buChar char="•"/>
              <a:defRPr/>
            </a:pPr>
            <a:r>
              <a:rPr lang="en-US" dirty="0" smtClean="0">
                <a:latin typeface="Corbel" pitchFamily="-110" charset="0"/>
              </a:rPr>
              <a:t>Decreasing risks: Drug use</a:t>
            </a:r>
          </a:p>
          <a:p>
            <a:pPr lvl="2">
              <a:buFont typeface="Arial" charset="0"/>
              <a:buChar char="•"/>
              <a:defRPr/>
            </a:pPr>
            <a:r>
              <a:rPr lang="en-US" dirty="0" smtClean="0">
                <a:latin typeface="Corbel" pitchFamily="-110" charset="0"/>
              </a:rPr>
              <a:t>Do not use drugs.</a:t>
            </a:r>
          </a:p>
          <a:p>
            <a:pPr lvl="2">
              <a:buFont typeface="Arial" charset="0"/>
              <a:buChar char="•"/>
              <a:defRPr/>
            </a:pPr>
            <a:r>
              <a:rPr lang="en-US" dirty="0" smtClean="0">
                <a:latin typeface="Corbel" pitchFamily="-110" charset="0"/>
              </a:rPr>
              <a:t>Do not share equipment.</a:t>
            </a:r>
          </a:p>
          <a:p>
            <a:pPr lvl="2">
              <a:buFont typeface="Arial" charset="0"/>
              <a:buChar char="•"/>
              <a:defRPr/>
            </a:pPr>
            <a:r>
              <a:rPr lang="en-US" dirty="0" smtClean="0">
                <a:latin typeface="Corbel" pitchFamily="-110" charset="0"/>
              </a:rPr>
              <a:t>Do not have sexual intercourse under the influence of any impairing substance.</a:t>
            </a:r>
          </a:p>
        </p:txBody>
      </p:sp>
      <p:sp>
        <p:nvSpPr>
          <p:cNvPr id="10957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smtClean="0">
                <a:latin typeface="Corbel" pitchFamily="-110" charset="0"/>
              </a:rPr>
              <a:t>Health Promotion</a:t>
            </a:r>
          </a:p>
        </p:txBody>
      </p:sp>
      <p:sp>
        <p:nvSpPr>
          <p:cNvPr id="111619"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Prevention of HIV</a:t>
            </a:r>
          </a:p>
          <a:p>
            <a:pPr lvl="1">
              <a:buFont typeface="Arial" charset="0"/>
              <a:buChar char="•"/>
              <a:defRPr/>
            </a:pPr>
            <a:r>
              <a:rPr lang="en-US" dirty="0" smtClean="0">
                <a:latin typeface="Corbel" pitchFamily="-110" charset="0"/>
              </a:rPr>
              <a:t>Decreasing risks: Perinatal transmission</a:t>
            </a:r>
          </a:p>
          <a:p>
            <a:pPr lvl="2">
              <a:buFont typeface="Arial" charset="0"/>
              <a:buChar char="•"/>
              <a:defRPr/>
            </a:pPr>
            <a:r>
              <a:rPr lang="en-US" dirty="0" smtClean="0">
                <a:latin typeface="Corbel" pitchFamily="-110" charset="0"/>
              </a:rPr>
              <a:t>Family planning</a:t>
            </a:r>
          </a:p>
          <a:p>
            <a:pPr lvl="2">
              <a:buFont typeface="Arial" charset="0"/>
              <a:buChar char="•"/>
              <a:defRPr/>
            </a:pPr>
            <a:r>
              <a:rPr lang="en-US" dirty="0" smtClean="0">
                <a:latin typeface="Corbel" pitchFamily="-110" charset="0"/>
              </a:rPr>
              <a:t>Prevent HIV in women.</a:t>
            </a:r>
          </a:p>
          <a:p>
            <a:pPr lvl="2">
              <a:buFont typeface="Arial" charset="0"/>
              <a:buChar char="•"/>
              <a:defRPr/>
            </a:pPr>
            <a:r>
              <a:rPr lang="en-US" dirty="0" smtClean="0">
                <a:latin typeface="Corbel" pitchFamily="-110" charset="0"/>
              </a:rPr>
              <a:t>Appropriately medicate HIV-infected pregnant women.</a:t>
            </a:r>
          </a:p>
          <a:p>
            <a:pPr lvl="1">
              <a:buFont typeface="Arial" charset="0"/>
              <a:buChar char="•"/>
              <a:defRPr/>
            </a:pPr>
            <a:endParaRPr lang="en-US" dirty="0" smtClean="0">
              <a:latin typeface="Corbel" pitchFamily="-110" charset="0"/>
            </a:endParaRPr>
          </a:p>
          <a:p>
            <a:pPr lvl="1">
              <a:buFont typeface="Arial" charset="0"/>
              <a:buChar char="•"/>
              <a:defRPr/>
            </a:pPr>
            <a:endParaRPr lang="en-US" dirty="0" smtClean="0">
              <a:latin typeface="Corbel" pitchFamily="-110" charset="0"/>
            </a:endParaRPr>
          </a:p>
        </p:txBody>
      </p:sp>
      <p:sp>
        <p:nvSpPr>
          <p:cNvPr id="11162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defRPr/>
            </a:pPr>
            <a:r>
              <a:rPr lang="en-US" smtClean="0">
                <a:latin typeface="Corbel" pitchFamily="-110" charset="0"/>
              </a:rPr>
              <a:t>Health Promotion</a:t>
            </a:r>
          </a:p>
        </p:txBody>
      </p:sp>
      <p:sp>
        <p:nvSpPr>
          <p:cNvPr id="113667"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Prevention of HIV</a:t>
            </a:r>
          </a:p>
          <a:p>
            <a:pPr lvl="1">
              <a:buFont typeface="Arial" charset="0"/>
              <a:buChar char="•"/>
              <a:defRPr/>
            </a:pPr>
            <a:r>
              <a:rPr lang="en-US" dirty="0" smtClean="0">
                <a:latin typeface="Corbel" pitchFamily="-110" charset="0"/>
              </a:rPr>
              <a:t>Decreasing risk:  Work</a:t>
            </a:r>
          </a:p>
          <a:p>
            <a:pPr lvl="2">
              <a:buFont typeface="Arial" charset="0"/>
              <a:buChar char="•"/>
              <a:defRPr/>
            </a:pPr>
            <a:r>
              <a:rPr lang="en-US" dirty="0" smtClean="0">
                <a:latin typeface="Corbel" pitchFamily="-110" charset="0"/>
              </a:rPr>
              <a:t>Adhere to precautions and safety measures to avoid exposure.</a:t>
            </a:r>
          </a:p>
          <a:p>
            <a:pPr lvl="2">
              <a:buFont typeface="Arial" charset="0"/>
              <a:buChar char="•"/>
              <a:defRPr/>
            </a:pPr>
            <a:r>
              <a:rPr lang="en-US" dirty="0" smtClean="0">
                <a:latin typeface="Corbel" pitchFamily="-110" charset="0"/>
              </a:rPr>
              <a:t>Report all exposures for timely treatment and counseling.</a:t>
            </a:r>
          </a:p>
          <a:p>
            <a:pPr lvl="2">
              <a:buFont typeface="Arial" charset="0"/>
              <a:buChar char="•"/>
              <a:defRPr/>
            </a:pPr>
            <a:r>
              <a:rPr lang="en-US" dirty="0" smtClean="0">
                <a:latin typeface="Corbel" pitchFamily="-110" charset="0"/>
              </a:rPr>
              <a:t>Post-exposure prophylaxis with combination ART can significantly decrease risk of infection.</a:t>
            </a:r>
          </a:p>
        </p:txBody>
      </p:sp>
      <p:sp>
        <p:nvSpPr>
          <p:cNvPr id="11366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US" smtClean="0">
                <a:latin typeface="Corbel" pitchFamily="-110" charset="0"/>
              </a:rPr>
              <a:t>HIV Testing and Counseling</a:t>
            </a:r>
          </a:p>
        </p:txBody>
      </p:sp>
      <p:sp>
        <p:nvSpPr>
          <p:cNvPr id="6246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Testing is the only sure method of determining HIV infection.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CDC recommends universal, voluntary testing for everyone from ages 13 to 64.</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An estimated 21% of people living with HIV are not aware they are infected.</a:t>
            </a:r>
          </a:p>
        </p:txBody>
      </p:sp>
      <p:sp>
        <p:nvSpPr>
          <p:cNvPr id="115716"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525" y="111125"/>
            <a:ext cx="16176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63492" name="Content Placeholder 2"/>
          <p:cNvSpPr>
            <a:spLocks noGrp="1"/>
          </p:cNvSpPr>
          <p:nvPr>
            <p:ph idx="1"/>
          </p:nvPr>
        </p:nvSpPr>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As you talk to A.O. about barrier methods of protection, he begins to look away and seems to lose interest.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finally says, “I don’t know if I can do this.”</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are some cultural considerations that may be a factor here?</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63494" name="TextBox 6"/>
          <p:cNvSpPr txBox="1">
            <a:spLocks noChangeArrowheads="1"/>
          </p:cNvSpPr>
          <p:nvPr/>
        </p:nvSpPr>
        <p:spPr bwMode="auto">
          <a:xfrm>
            <a:off x="7672388" y="1708150"/>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smtClean="0">
                <a:latin typeface="Corbel" pitchFamily="-110" charset="0"/>
              </a:rPr>
              <a:t>Acute Intervention</a:t>
            </a:r>
          </a:p>
        </p:txBody>
      </p:sp>
      <p:sp>
        <p:nvSpPr>
          <p:cNvPr id="119811" name="Rectangle 3"/>
          <p:cNvSpPr>
            <a:spLocks noGrp="1" noChangeArrowheads="1"/>
          </p:cNvSpPr>
          <p:nvPr>
            <p:ph idx="1"/>
          </p:nvPr>
        </p:nvSpPr>
        <p:spPr/>
        <p:txBody>
          <a:bodyPr/>
          <a:lstStyle/>
          <a:p>
            <a:pPr>
              <a:buFont typeface="Arial" charset="0"/>
              <a:buChar char="•"/>
              <a:defRPr/>
            </a:pPr>
            <a:r>
              <a:rPr lang="en-US" dirty="0" smtClean="0">
                <a:latin typeface="Corbel" pitchFamily="-110" charset="0"/>
              </a:rPr>
              <a:t>Early intervention promotes health and delays disability.</a:t>
            </a:r>
          </a:p>
          <a:p>
            <a:pPr>
              <a:buFont typeface="Arial" charset="0"/>
              <a:buChar char="•"/>
              <a:defRPr/>
            </a:pPr>
            <a:r>
              <a:rPr lang="en-US" dirty="0" smtClean="0">
                <a:latin typeface="Corbel" pitchFamily="-110" charset="0"/>
              </a:rPr>
              <a:t>Reactions to positive HIV test</a:t>
            </a:r>
          </a:p>
          <a:p>
            <a:pPr lvl="1">
              <a:buFont typeface="Arial" charset="0"/>
              <a:buChar char="•"/>
              <a:defRPr/>
            </a:pPr>
            <a:r>
              <a:rPr lang="en-US" dirty="0" smtClean="0">
                <a:latin typeface="Corbel" pitchFamily="-110" charset="0"/>
              </a:rPr>
              <a:t>Similar to any life-threatening, chronic illness</a:t>
            </a:r>
          </a:p>
          <a:p>
            <a:pPr lvl="2">
              <a:buFont typeface="Arial" charset="0"/>
              <a:buChar char="•"/>
              <a:defRPr/>
            </a:pPr>
            <a:r>
              <a:rPr lang="en-US" dirty="0" smtClean="0">
                <a:latin typeface="Corbel" pitchFamily="-110" charset="0"/>
              </a:rPr>
              <a:t>Panic, anxiety, fear, guilt, depression, denial, anger, hopelessness</a:t>
            </a:r>
          </a:p>
        </p:txBody>
      </p:sp>
      <p:sp>
        <p:nvSpPr>
          <p:cNvPr id="11981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smtClean="0">
                <a:latin typeface="Corbel" pitchFamily="-110" charset="0"/>
              </a:rPr>
              <a:t>Antiretroviral Therapy</a:t>
            </a:r>
          </a:p>
        </p:txBody>
      </p:sp>
      <p:sp>
        <p:nvSpPr>
          <p:cNvPr id="65539"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ART can significantly slow disease progression, but it </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Is complex</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Has side effects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Does not work for everyone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Is expensive.</a:t>
            </a:r>
          </a:p>
        </p:txBody>
      </p:sp>
      <p:sp>
        <p:nvSpPr>
          <p:cNvPr id="1218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smtClean="0">
                <a:latin typeface="Corbel" pitchFamily="-110" charset="0"/>
              </a:rPr>
              <a:t>Antiretroviral Therapy</a:t>
            </a:r>
          </a:p>
        </p:txBody>
      </p:sp>
      <p:sp>
        <p:nvSpPr>
          <p:cNvPr id="6656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When to start therapy </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Patient readiness is the most important concern.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To avoid burnout and </a:t>
            </a:r>
            <a:r>
              <a:rPr lang="en-US" dirty="0" err="1" smtClean="0">
                <a:latin typeface="Corbel" panose="020B0503020204020204" pitchFamily="34" charset="0"/>
                <a:ea typeface="ＭＳ Ｐゴシック" panose="020B0600070205080204" pitchFamily="34" charset="-128"/>
                <a:cs typeface="Corbel" panose="020B0503020204020204" pitchFamily="34" charset="0"/>
              </a:rPr>
              <a:t>nonadherence</a:t>
            </a:r>
            <a:r>
              <a:rPr lang="en-US" dirty="0" smtClean="0">
                <a:latin typeface="Corbel" panose="020B0503020204020204" pitchFamily="34" charset="0"/>
                <a:ea typeface="ＭＳ Ｐゴシック" panose="020B0600070205080204" pitchFamily="34" charset="-128"/>
                <a:cs typeface="Corbel" panose="020B0503020204020204" pitchFamily="34" charset="0"/>
              </a:rPr>
              <a:t>, treatment is recommended when immune suppression is great.</a:t>
            </a:r>
          </a:p>
          <a:p>
            <a:pPr lvl="1"/>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pPr lvl="1"/>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2390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mtClean="0">
                <a:latin typeface="Corbel" pitchFamily="-110" charset="0"/>
              </a:rPr>
              <a:t>Antiretroviral Therapy</a:t>
            </a:r>
          </a:p>
        </p:txBody>
      </p:sp>
      <p:sp>
        <p:nvSpPr>
          <p:cNvPr id="67587"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Adherence to drug regimens is critical to prevent</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Disease progression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Opportunistic disease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Viral drug resistance. </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An individualized approach is best.</a:t>
            </a:r>
          </a:p>
        </p:txBody>
      </p:sp>
      <p:sp>
        <p:nvSpPr>
          <p:cNvPr id="125956"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smtClean="0">
                <a:latin typeface="Corbel" pitchFamily="-110" charset="0"/>
              </a:rPr>
              <a:t>Transmission of HIV</a:t>
            </a:r>
          </a:p>
        </p:txBody>
      </p:sp>
      <p:sp>
        <p:nvSpPr>
          <p:cNvPr id="13315"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Contact with blood and blood products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Sharing drug-using equipment is risky.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Infection through transfusions of blood or clotting factors is now unlikely with implementation of screening measures.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Puncture wounds are most common means of work-related HIV transmission.</a:t>
            </a:r>
          </a:p>
        </p:txBody>
      </p:sp>
      <p:sp>
        <p:nvSpPr>
          <p:cNvPr id="194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smtClean="0">
                <a:latin typeface="Corbel" pitchFamily="-110" charset="0"/>
              </a:rPr>
              <a:t>Delaying Disease Progression</a:t>
            </a:r>
          </a:p>
        </p:txBody>
      </p:sp>
      <p:sp>
        <p:nvSpPr>
          <p:cNvPr id="68611"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Supporting a healthy immune system</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Adequate nutrition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Current vaccinations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Health habits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Avoiding risky behaviors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Supportive relationships</a:t>
            </a:r>
          </a:p>
          <a:p>
            <a:endParaRPr lang="en-US"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3005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69636" name="Content Placeholder 2"/>
          <p:cNvSpPr>
            <a:spLocks noGrp="1"/>
          </p:cNvSpPr>
          <p:nvPr>
            <p:ph idx="1"/>
          </p:nvPr>
        </p:nvSpPr>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A.O. tells you he “really cares” about one of his partners.</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do you tell him about informing his previous sexual partners about his gonorrhea?</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should he tell them about the HIV infection if he tests positive?</a:t>
            </a: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69638" name="TextBox 6"/>
          <p:cNvSpPr txBox="1">
            <a:spLocks noChangeArrowheads="1"/>
          </p:cNvSpPr>
          <p:nvPr/>
        </p:nvSpPr>
        <p:spPr bwMode="auto">
          <a:xfrm>
            <a:off x="7239000" y="1708150"/>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smtClean="0">
                <a:latin typeface="Corbel" pitchFamily="-110" charset="0"/>
              </a:rPr>
              <a:t>Acute Exacerbations</a:t>
            </a:r>
          </a:p>
        </p:txBody>
      </p:sp>
      <p:sp>
        <p:nvSpPr>
          <p:cNvPr id="70659"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HIV infection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Has no cure.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Continues for life.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Causes physical disability.</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Impairs social, emotional, economic, and spiritual wellbeing.</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Ultimately leads to death.</a:t>
            </a:r>
          </a:p>
        </p:txBody>
      </p:sp>
      <p:sp>
        <p:nvSpPr>
          <p:cNvPr id="130052"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defRPr/>
            </a:pPr>
            <a:r>
              <a:rPr lang="en-US" smtClean="0">
                <a:latin typeface="Corbel" pitchFamily="-110" charset="0"/>
              </a:rPr>
              <a:t>Ongoing Care</a:t>
            </a:r>
          </a:p>
        </p:txBody>
      </p:sp>
      <p:sp>
        <p:nvSpPr>
          <p:cNvPr id="71683"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Stigma can lead to discrimination and result in social isolation, dependence, frustration, low self-image, loss of control, and economic pressures.</a:t>
            </a:r>
          </a:p>
          <a:p>
            <a:r>
              <a:rPr lang="en-US" dirty="0" smtClean="0">
                <a:latin typeface="Corbel" panose="020B0503020204020204" pitchFamily="34" charset="0"/>
                <a:ea typeface="ＭＳ Ｐゴシック" panose="020B0600070205080204" pitchFamily="34" charset="-128"/>
                <a:cs typeface="Corbel" panose="020B0503020204020204" pitchFamily="34" charset="0"/>
              </a:rPr>
              <a:t>This, in turn, could lead to further involvement in risky behaviors.</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3210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en-US" smtClean="0">
                <a:latin typeface="Corbel" pitchFamily="-110" charset="0"/>
              </a:rPr>
              <a:t>Disease and Drug Side Effects</a:t>
            </a:r>
          </a:p>
        </p:txBody>
      </p:sp>
      <p:sp>
        <p:nvSpPr>
          <p:cNvPr id="72707"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Common physical problems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Anxiety, fear, depression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Diarrhea</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Peripheral neuropathy</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Pain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Nausea/vomiting</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Fatigue</a:t>
            </a:r>
          </a:p>
          <a:p>
            <a:pPr lvl="1"/>
            <a:endParaRPr lang="en-US"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36196"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defRPr/>
            </a:pPr>
            <a:r>
              <a:rPr lang="en-US" smtClean="0">
                <a:latin typeface="Corbel" pitchFamily="-110" charset="0"/>
              </a:rPr>
              <a:t>Disease and Drug Side Effects</a:t>
            </a:r>
          </a:p>
        </p:txBody>
      </p:sp>
      <p:sp>
        <p:nvSpPr>
          <p:cNvPr id="73731"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Certain metabolic disorders cause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Hyperlipidemia</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Insulin resistance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Bone disease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Lactic acidosis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Renal disease</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Cardiovascular disease.</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3824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a:defRPr/>
            </a:pPr>
            <a:r>
              <a:rPr lang="en-US" smtClean="0">
                <a:latin typeface="Corbel" pitchFamily="-110" charset="0"/>
              </a:rPr>
              <a:t>Lipodystrophy</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9218" name="Picture 2" descr="\\192.168.7.143\elsk7\072_Lewis9e\From Client\Lewis9e_26-Sep-2013\015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164" y="1812357"/>
            <a:ext cx="2899672" cy="4452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338"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75780" name="Content Placeholder 2"/>
          <p:cNvSpPr>
            <a:spLocks noGrp="1"/>
          </p:cNvSpPr>
          <p:nvPr>
            <p:ph idx="1"/>
          </p:nvPr>
        </p:nvSpPr>
        <p:spPr/>
        <p:txBody>
          <a:bodyPr/>
          <a:lstStyle/>
          <a:p>
            <a:pPr>
              <a:buClr>
                <a:srgbClr val="CC9900"/>
              </a:buClr>
            </a:pPr>
            <a:r>
              <a:rPr lang="en-US" dirty="0" smtClean="0">
                <a:latin typeface="Corbel" panose="020B0503020204020204" pitchFamily="34" charset="0"/>
                <a:ea typeface="ＭＳ Ｐゴシック" panose="020B0600070205080204" pitchFamily="34" charset="-128"/>
                <a:cs typeface="Corbel" panose="020B0503020204020204" pitchFamily="34" charset="0"/>
              </a:rPr>
              <a:t>One year later A.O. returns to the clinic with c/o night sweats and a productive cough for 1 week. </a:t>
            </a:r>
          </a:p>
          <a:p>
            <a:pPr>
              <a:buClr>
                <a:srgbClr val="CC9900"/>
              </a:buClr>
            </a:pPr>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pPr>
              <a:buClr>
                <a:srgbClr val="CC9900"/>
              </a:buClr>
            </a:pPr>
            <a:r>
              <a:rPr lang="en-US" dirty="0" smtClean="0">
                <a:latin typeface="Corbel" panose="020B0503020204020204" pitchFamily="34" charset="0"/>
                <a:ea typeface="ＭＳ Ｐゴシック" panose="020B0600070205080204" pitchFamily="34" charset="-128"/>
                <a:cs typeface="Corbel" panose="020B0503020204020204" pitchFamily="34" charset="0"/>
              </a:rPr>
              <a:t>His CD4+ lymphocyte count is 76 cells/µL. </a:t>
            </a: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a:p>
            <a:endParaRPr 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75782" name="TextBox 6"/>
          <p:cNvSpPr txBox="1">
            <a:spLocks noChangeArrowheads="1"/>
          </p:cNvSpPr>
          <p:nvPr/>
        </p:nvSpPr>
        <p:spPr bwMode="auto">
          <a:xfrm>
            <a:off x="7696200" y="1709738"/>
            <a:ext cx="1447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descr="S:\Lewis\9e\Ancillaries\Evolve\PPTs\Final from Sharon\PPT stock photos\1537349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613" y="134938"/>
            <a:ext cx="1617662"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6" name="Title 1"/>
          <p:cNvSpPr>
            <a:spLocks noGrp="1"/>
          </p:cNvSpPr>
          <p:nvPr>
            <p:ph type="title"/>
          </p:nvPr>
        </p:nvSpPr>
        <p:spPr/>
        <p:txBody>
          <a:bodyPr/>
          <a:lstStyle/>
          <a:p>
            <a:pPr>
              <a:defRPr/>
            </a:pPr>
            <a:r>
              <a:rPr lang="en-US" dirty="0" smtClean="0">
                <a:solidFill>
                  <a:srgbClr val="CC9900"/>
                </a:solidFill>
                <a:latin typeface="Corbel" pitchFamily="-110" charset="0"/>
              </a:rPr>
              <a:t>Case Study</a:t>
            </a:r>
          </a:p>
        </p:txBody>
      </p:sp>
      <p:sp>
        <p:nvSpPr>
          <p:cNvPr id="76804" name="Content Placeholder 2"/>
          <p:cNvSpPr>
            <a:spLocks noGrp="1"/>
          </p:cNvSpPr>
          <p:nvPr>
            <p:ph idx="1"/>
          </p:nvPr>
        </p:nvSpPr>
        <p:spPr/>
        <p:txBody>
          <a:bodyPr/>
          <a:lstStyle/>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He has lost 13 pounds in the last month. </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His record shows a history of a positive PPD.</a:t>
            </a:r>
          </a:p>
          <a:p>
            <a:pPr>
              <a:buClr>
                <a:srgbClr val="CC9900"/>
              </a:buClr>
            </a:pPr>
            <a:r>
              <a:rPr lang="en-US" smtClean="0">
                <a:latin typeface="Corbel" panose="020B0503020204020204" pitchFamily="34" charset="0"/>
                <a:ea typeface="ＭＳ Ｐゴシック" panose="020B0600070205080204" pitchFamily="34" charset="-128"/>
                <a:cs typeface="Corbel" panose="020B0503020204020204" pitchFamily="34" charset="0"/>
              </a:rPr>
              <a:t>What do you think is happening?</a:t>
            </a:r>
          </a:p>
          <a:p>
            <a:endParaRPr lang="en-US" smtClean="0">
              <a:latin typeface="Corbel" panose="020B0503020204020204" pitchFamily="34" charset="0"/>
              <a:ea typeface="ＭＳ Ｐゴシック" panose="020B0600070205080204" pitchFamily="34" charset="-128"/>
              <a:cs typeface="Corbel" panose="020B0503020204020204" pitchFamily="34" charset="0"/>
            </a:endParaRPr>
          </a:p>
          <a:p>
            <a:endParaRPr lang="en-US" smtClean="0">
              <a:latin typeface="Corbel" panose="020B0503020204020204" pitchFamily="34" charset="0"/>
              <a:ea typeface="ＭＳ Ｐゴシック" panose="020B0600070205080204" pitchFamily="34" charset="-128"/>
              <a:cs typeface="Corbel" panose="020B0503020204020204" pitchFamily="34" charset="0"/>
            </a:endParaRPr>
          </a:p>
        </p:txBody>
      </p:sp>
      <p:sp>
        <p:nvSpPr>
          <p:cNvPr id="15462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
        <p:nvSpPr>
          <p:cNvPr id="76806" name="TextBox 6"/>
          <p:cNvSpPr txBox="1">
            <a:spLocks noChangeArrowheads="1"/>
          </p:cNvSpPr>
          <p:nvPr/>
        </p:nvSpPr>
        <p:spPr bwMode="auto">
          <a:xfrm>
            <a:off x="7610475" y="1752600"/>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800">
                <a:solidFill>
                  <a:schemeClr val="tx2"/>
                </a:solidFill>
              </a:rPr>
              <a:t>iStockphoto/Thinkstock</a:t>
            </a:r>
            <a:r>
              <a:rPr lang="en-US" sz="800"/>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en-US" smtClean="0">
                <a:latin typeface="Corbel" pitchFamily="-110" charset="0"/>
              </a:rPr>
              <a:t>End-of-Life Care</a:t>
            </a:r>
          </a:p>
        </p:txBody>
      </p:sp>
      <p:sp>
        <p:nvSpPr>
          <p:cNvPr id="77827" name="Rectangle 3"/>
          <p:cNvSpPr>
            <a:spLocks noGrp="1" noChangeArrowheads="1"/>
          </p:cNvSpPr>
          <p:nvPr>
            <p:ph idx="1"/>
          </p:nvPr>
        </p:nvSpPr>
        <p:spPr/>
        <p:txBody>
          <a:bodyPr/>
          <a:lstStyle/>
          <a:p>
            <a:r>
              <a:rPr lang="en-US" smtClean="0">
                <a:latin typeface="Corbel" panose="020B0503020204020204" pitchFamily="34" charset="0"/>
                <a:ea typeface="ＭＳ Ｐゴシック" panose="020B0600070205080204" pitchFamily="34" charset="-128"/>
                <a:cs typeface="Corbel" panose="020B0503020204020204" pitchFamily="34" charset="0"/>
              </a:rPr>
              <a:t>Focus of nursing intervention</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Patient comfort</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Promoting acceptance of finite nature of life</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Helping significant others deal with loss</a:t>
            </a:r>
          </a:p>
          <a:p>
            <a:pPr lvl="1"/>
            <a:r>
              <a:rPr lang="en-US" smtClean="0">
                <a:latin typeface="Corbel" panose="020B0503020204020204" pitchFamily="34" charset="0"/>
                <a:ea typeface="ＭＳ Ｐゴシック" panose="020B0600070205080204" pitchFamily="34" charset="-128"/>
                <a:cs typeface="Corbel" panose="020B0503020204020204" pitchFamily="34" charset="0"/>
              </a:rPr>
              <a:t>Maintaining safe environment</a:t>
            </a:r>
          </a:p>
        </p:txBody>
      </p:sp>
      <p:sp>
        <p:nvSpPr>
          <p:cNvPr id="14438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defRPr/>
            </a:pPr>
            <a:r>
              <a:rPr lang="en-US" smtClean="0">
                <a:latin typeface="Corbel" pitchFamily="-110" charset="0"/>
              </a:rPr>
              <a:t>Transmission of HIV</a:t>
            </a:r>
          </a:p>
        </p:txBody>
      </p:sp>
      <p:sp>
        <p:nvSpPr>
          <p:cNvPr id="14339" name="Content Placeholder 2"/>
          <p:cNvSpPr>
            <a:spLocks noGrp="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Perinatal transmission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Can occur during pregnancy, delivery, or breastfeeding</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An average of 25% of infants born to women with untreated HIV will contract the infection.</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Treatment can reduce the rate of transmission to less than 2%.</a:t>
            </a:r>
          </a:p>
        </p:txBody>
      </p:sp>
      <p:sp>
        <p:nvSpPr>
          <p:cNvPr id="19460"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en-US" dirty="0" err="1" smtClean="0">
                <a:latin typeface="Corbel" pitchFamily="-110" charset="0"/>
              </a:rPr>
              <a:t>Gerontologic</a:t>
            </a:r>
            <a:r>
              <a:rPr lang="en-US" dirty="0" smtClean="0">
                <a:latin typeface="Corbel" pitchFamily="-110" charset="0"/>
              </a:rPr>
              <a:t> Considerations</a:t>
            </a:r>
          </a:p>
        </p:txBody>
      </p:sp>
      <p:sp>
        <p:nvSpPr>
          <p:cNvPr id="78851" name="Rectangle 3"/>
          <p:cNvSpPr>
            <a:spLocks noGrp="1" noChangeArrowheads="1"/>
          </p:cNvSpPr>
          <p:nvPr>
            <p:ph idx="1"/>
          </p:nvPr>
        </p:nvSpPr>
        <p:spPr/>
        <p:txBody>
          <a:bodyPr/>
          <a:lstStyle/>
          <a:p>
            <a:r>
              <a:rPr lang="en-US" dirty="0" smtClean="0">
                <a:latin typeface="Corbel" panose="020B0503020204020204" pitchFamily="34" charset="0"/>
                <a:ea typeface="ＭＳ Ｐゴシック" panose="020B0600070205080204" pitchFamily="34" charset="-128"/>
                <a:cs typeface="Corbel" panose="020B0503020204020204" pitchFamily="34" charset="0"/>
              </a:rPr>
              <a:t>Increasing rates of HIV disease among older adults</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Death rate from opportunistic infections reduced</a:t>
            </a:r>
          </a:p>
          <a:p>
            <a:pPr lvl="1"/>
            <a:r>
              <a:rPr lang="en-US" dirty="0" smtClean="0">
                <a:latin typeface="Corbel" panose="020B0503020204020204" pitchFamily="34" charset="0"/>
                <a:ea typeface="ＭＳ Ｐゴシック" panose="020B0600070205080204" pitchFamily="34" charset="-128"/>
                <a:cs typeface="Corbel" panose="020B0503020204020204" pitchFamily="34" charset="0"/>
              </a:rPr>
              <a:t>People 60 and older are increasingly being infected. </a:t>
            </a:r>
          </a:p>
        </p:txBody>
      </p:sp>
      <p:sp>
        <p:nvSpPr>
          <p:cNvPr id="14438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7"/>
          <p:cNvSpPr>
            <a:spLocks noGrp="1"/>
          </p:cNvSpPr>
          <p:nvPr>
            <p:ph type="title"/>
          </p:nvPr>
        </p:nvSpPr>
        <p:spPr/>
        <p:txBody>
          <a:bodyPr/>
          <a:lstStyle/>
          <a:p>
            <a:pPr>
              <a:defRPr/>
            </a:pPr>
            <a:r>
              <a:rPr lang="en-US" sz="2800" dirty="0" smtClean="0">
                <a:solidFill>
                  <a:srgbClr val="FF0000"/>
                </a:solidFill>
                <a:latin typeface="Corbel" pitchFamily="-110" charset="0"/>
              </a:rPr>
              <a:t>Audience Response Question</a:t>
            </a:r>
          </a:p>
        </p:txBody>
      </p:sp>
      <p:sp>
        <p:nvSpPr>
          <p:cNvPr id="79875" name="Rectangle 3"/>
          <p:cNvSpPr>
            <a:spLocks noGrp="1" noChangeArrowheads="1"/>
          </p:cNvSpPr>
          <p:nvPr>
            <p:ph type="body" idx="1"/>
          </p:nvPr>
        </p:nvSpPr>
        <p:spPr/>
        <p:txBody>
          <a:bodyPr/>
          <a:lstStyle/>
          <a:p>
            <a:pPr indent="0">
              <a:buFont typeface="Arial" charset="0"/>
              <a:buNone/>
              <a:defRPr/>
            </a:pPr>
            <a:r>
              <a:rPr lang="en-US" altLang="ja-JP" sz="2600" dirty="0" smtClean="0">
                <a:latin typeface="Corbel" pitchFamily="-110" charset="0"/>
                <a:cs typeface="Corbel" pitchFamily="-110" charset="0"/>
              </a:rPr>
              <a:t>A diagnosis of AIDS can be made for a patient with HIV with</a:t>
            </a:r>
          </a:p>
          <a:p>
            <a:pPr marL="628650" indent="-514350">
              <a:buFont typeface="+mj-lt"/>
              <a:buAutoNum type="alphaLcPeriod"/>
              <a:defRPr/>
            </a:pPr>
            <a:r>
              <a:rPr lang="en-US" altLang="ja-JP" sz="2600" dirty="0" smtClean="0">
                <a:latin typeface="Corbel" pitchFamily="-110" charset="0"/>
                <a:cs typeface="Corbel" pitchFamily="-110" charset="0"/>
              </a:rPr>
              <a:t>a CD4+ T-cell count &lt;500/µL.</a:t>
            </a:r>
          </a:p>
          <a:p>
            <a:pPr marL="628650" indent="-514350">
              <a:buFont typeface="+mj-lt"/>
              <a:buAutoNum type="alphaLcPeriod"/>
              <a:defRPr/>
            </a:pPr>
            <a:r>
              <a:rPr lang="en-US" altLang="ja-JP" sz="2600" dirty="0" smtClean="0">
                <a:latin typeface="Corbel" pitchFamily="-110" charset="0"/>
                <a:cs typeface="Corbel" pitchFamily="-110" charset="0"/>
              </a:rPr>
              <a:t>a WBC count &lt;</a:t>
            </a:r>
            <a:r>
              <a:rPr lang="en-US" altLang="ja-JP" sz="2600" dirty="0" smtClean="0">
                <a:latin typeface="Calibri" pitchFamily="34" charset="0"/>
                <a:cs typeface="Corbel" pitchFamily="-110" charset="0"/>
              </a:rPr>
              <a:t>3000/µL (3 × 10</a:t>
            </a:r>
            <a:r>
              <a:rPr lang="en-US" altLang="ja-JP" sz="2600" baseline="30000" dirty="0" smtClean="0">
                <a:latin typeface="Calibri" pitchFamily="34" charset="0"/>
                <a:cs typeface="Corbel" pitchFamily="-110" charset="0"/>
              </a:rPr>
              <a:t>9</a:t>
            </a:r>
            <a:r>
              <a:rPr lang="en-US" altLang="ja-JP" sz="2600" dirty="0" smtClean="0">
                <a:latin typeface="Calibri" pitchFamily="34" charset="0"/>
                <a:cs typeface="Corbel" pitchFamily="-110" charset="0"/>
              </a:rPr>
              <a:t>/L).</a:t>
            </a:r>
          </a:p>
          <a:p>
            <a:pPr marL="628650" indent="-514350">
              <a:buFont typeface="+mj-lt"/>
              <a:buAutoNum type="alphaLcPeriod"/>
              <a:defRPr/>
            </a:pPr>
            <a:r>
              <a:rPr lang="en-US" altLang="ja-JP" sz="2600" dirty="0" smtClean="0">
                <a:latin typeface="Corbel" pitchFamily="-110" charset="0"/>
                <a:cs typeface="Corbel" pitchFamily="-110" charset="0"/>
              </a:rPr>
              <a:t>development of oral </a:t>
            </a:r>
            <a:r>
              <a:rPr lang="en-US" altLang="ja-JP" sz="2600" dirty="0" err="1" smtClean="0">
                <a:latin typeface="Corbel" pitchFamily="-110" charset="0"/>
                <a:cs typeface="Corbel" pitchFamily="-110" charset="0"/>
              </a:rPr>
              <a:t>candidiasis</a:t>
            </a:r>
            <a:r>
              <a:rPr lang="en-US" altLang="ja-JP" sz="2600" dirty="0" smtClean="0">
                <a:latin typeface="Corbel" pitchFamily="-110" charset="0"/>
                <a:cs typeface="Corbel" pitchFamily="-110" charset="0"/>
              </a:rPr>
              <a:t> (thrush).</a:t>
            </a:r>
          </a:p>
          <a:p>
            <a:pPr marL="628650" indent="-514350">
              <a:buFont typeface="+mj-lt"/>
              <a:buAutoNum type="alphaLcPeriod"/>
              <a:defRPr/>
            </a:pPr>
            <a:r>
              <a:rPr lang="en-US" altLang="ja-JP" sz="2600" dirty="0" smtClean="0">
                <a:latin typeface="Corbel" pitchFamily="-110" charset="0"/>
                <a:cs typeface="Corbel" pitchFamily="-110" charset="0"/>
              </a:rPr>
              <a:t>onset of </a:t>
            </a:r>
            <a:r>
              <a:rPr lang="en-US" altLang="ja-JP" sz="2600" i="1" dirty="0" err="1" smtClean="0">
                <a:latin typeface="Corbel" pitchFamily="-110" charset="0"/>
                <a:cs typeface="Corbel" pitchFamily="-110" charset="0"/>
              </a:rPr>
              <a:t>Pneumocystis</a:t>
            </a:r>
            <a:r>
              <a:rPr lang="en-US" altLang="ja-JP" sz="2600" i="1" dirty="0" smtClean="0">
                <a:latin typeface="Corbel" pitchFamily="-110" charset="0"/>
                <a:cs typeface="Corbel" pitchFamily="-110" charset="0"/>
              </a:rPr>
              <a:t> </a:t>
            </a:r>
            <a:r>
              <a:rPr lang="en-US" altLang="ja-JP" sz="2600" i="1" dirty="0" err="1" smtClean="0">
                <a:latin typeface="Corbel" pitchFamily="-110" charset="0"/>
                <a:cs typeface="Corbel" pitchFamily="-110" charset="0"/>
              </a:rPr>
              <a:t>jiroveci</a:t>
            </a:r>
            <a:r>
              <a:rPr lang="en-US" altLang="ja-JP" sz="2600" i="1" dirty="0" smtClean="0">
                <a:latin typeface="Corbel" pitchFamily="-110" charset="0"/>
                <a:cs typeface="Corbel" pitchFamily="-110" charset="0"/>
              </a:rPr>
              <a:t> </a:t>
            </a:r>
            <a:r>
              <a:rPr lang="en-US" altLang="ja-JP" sz="2600" dirty="0" smtClean="0">
                <a:latin typeface="Corbel" pitchFamily="-110" charset="0"/>
                <a:cs typeface="Corbel" pitchFamily="-110" charset="0"/>
              </a:rPr>
              <a:t>pneumonia.</a:t>
            </a:r>
            <a:r>
              <a:rPr lang="en-GB" altLang="ja-JP" sz="2600" dirty="0" smtClean="0">
                <a:latin typeface="Corbel" pitchFamily="-110" charset="0"/>
                <a:cs typeface="Corbel" pitchFamily="-110" charset="0"/>
              </a:rPr>
              <a:t> </a:t>
            </a:r>
            <a:endParaRPr lang="en-GB" sz="2600" dirty="0" smtClean="0">
              <a:latin typeface="Corbel" pitchFamily="-110" charset="0"/>
              <a:cs typeface="Corbel" pitchFamily="-110" charset="0"/>
            </a:endParaRPr>
          </a:p>
        </p:txBody>
      </p:sp>
      <p:sp>
        <p:nvSpPr>
          <p:cNvPr id="148484"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7"/>
          <p:cNvSpPr>
            <a:spLocks noGrp="1"/>
          </p:cNvSpPr>
          <p:nvPr>
            <p:ph type="title"/>
          </p:nvPr>
        </p:nvSpPr>
        <p:spPr/>
        <p:txBody>
          <a:bodyPr/>
          <a:lstStyle/>
          <a:p>
            <a:pPr>
              <a:defRPr/>
            </a:pPr>
            <a:r>
              <a:rPr lang="en-US" sz="2800" dirty="0" smtClean="0">
                <a:solidFill>
                  <a:srgbClr val="FF0000"/>
                </a:solidFill>
                <a:latin typeface="Corbel" pitchFamily="-110" charset="0"/>
              </a:rPr>
              <a:t>Audience Response Question</a:t>
            </a:r>
          </a:p>
        </p:txBody>
      </p:sp>
      <p:sp>
        <p:nvSpPr>
          <p:cNvPr id="80899" name="Rectangle 3"/>
          <p:cNvSpPr>
            <a:spLocks noGrp="1" noChangeArrowheads="1"/>
          </p:cNvSpPr>
          <p:nvPr>
            <p:ph type="body" idx="1"/>
          </p:nvPr>
        </p:nvSpPr>
        <p:spPr/>
        <p:txBody>
          <a:bodyPr/>
          <a:lstStyle/>
          <a:p>
            <a:pPr indent="0">
              <a:buFont typeface="Arial" charset="0"/>
              <a:buNone/>
              <a:defRPr/>
            </a:pPr>
            <a:r>
              <a:rPr lang="en-US" altLang="ja-JP" sz="2400" dirty="0" smtClean="0">
                <a:latin typeface="Corbel" pitchFamily="-110" charset="0"/>
                <a:cs typeface="Corbel" pitchFamily="-110" charset="0"/>
              </a:rPr>
              <a:t>The nurse working in an HIV testing and treatment clinic plans teaching about antiretroviral therapy for a</a:t>
            </a:r>
          </a:p>
          <a:p>
            <a:pPr marL="571500" indent="-457200">
              <a:buFont typeface="+mj-lt"/>
              <a:buAutoNum type="alphaLcPeriod"/>
              <a:defRPr/>
            </a:pPr>
            <a:r>
              <a:rPr lang="en-US" altLang="ja-JP" sz="2400" dirty="0" smtClean="0">
                <a:latin typeface="Corbel" pitchFamily="-110" charset="0"/>
                <a:cs typeface="Corbel" pitchFamily="-110" charset="0"/>
              </a:rPr>
              <a:t>patient who tested positive for HIV 3 years ago and has developed tuberculosis. </a:t>
            </a:r>
          </a:p>
          <a:p>
            <a:pPr marL="571500" indent="-457200">
              <a:buFont typeface="+mj-lt"/>
              <a:buAutoNum type="alphaLcPeriod"/>
              <a:defRPr/>
            </a:pPr>
            <a:r>
              <a:rPr lang="en-US" altLang="ja-JP" sz="2400" dirty="0" smtClean="0">
                <a:latin typeface="Corbel" pitchFamily="-110" charset="0"/>
                <a:cs typeface="Corbel" pitchFamily="-110" charset="0"/>
              </a:rPr>
              <a:t>male health care worker who is HIV negative but has unprotected sex with men.</a:t>
            </a:r>
          </a:p>
          <a:p>
            <a:pPr marL="571500" indent="-457200">
              <a:buFont typeface="+mj-lt"/>
              <a:buAutoNum type="alphaLcPeriod"/>
              <a:defRPr/>
            </a:pPr>
            <a:r>
              <a:rPr lang="en-US" altLang="ja-JP" sz="2400" dirty="0" smtClean="0">
                <a:latin typeface="Corbel" pitchFamily="-110" charset="0"/>
                <a:cs typeface="Corbel" pitchFamily="-110" charset="0"/>
              </a:rPr>
              <a:t>patient who was infected with HIV 10 years ago and has a CD4+ T-cell count of 650/</a:t>
            </a:r>
            <a:r>
              <a:rPr lang="en-US" altLang="ja-JP" sz="2400" dirty="0" err="1" smtClean="0">
                <a:latin typeface="Corbel" pitchFamily="-110" charset="0"/>
                <a:cs typeface="Corbel" pitchFamily="-110" charset="0"/>
              </a:rPr>
              <a:t>μL</a:t>
            </a:r>
            <a:r>
              <a:rPr lang="en-US" altLang="ja-JP" sz="2400" dirty="0" smtClean="0">
                <a:latin typeface="Corbel" pitchFamily="-110" charset="0"/>
                <a:cs typeface="Corbel" pitchFamily="-110" charset="0"/>
              </a:rPr>
              <a:t>.</a:t>
            </a:r>
          </a:p>
          <a:p>
            <a:pPr marL="571500" indent="-457200">
              <a:buFont typeface="+mj-lt"/>
              <a:buAutoNum type="alphaLcPeriod"/>
              <a:defRPr/>
            </a:pPr>
            <a:r>
              <a:rPr lang="en-US" altLang="ja-JP" sz="2400" dirty="0" smtClean="0">
                <a:latin typeface="Corbel" pitchFamily="-110" charset="0"/>
                <a:cs typeface="Corbel" pitchFamily="-110" charset="0"/>
              </a:rPr>
              <a:t>patient with persistent generalized lymphadenopathy who was exposed to HIV 2 years previously.</a:t>
            </a:r>
            <a:r>
              <a:rPr lang="en-GB" altLang="ja-JP" sz="2400" dirty="0" smtClean="0">
                <a:latin typeface="Corbel" pitchFamily="-110" charset="0"/>
                <a:cs typeface="Corbel" pitchFamily="-110" charset="0"/>
              </a:rPr>
              <a:t> </a:t>
            </a:r>
            <a:endParaRPr lang="en-GB" sz="2400" dirty="0" smtClean="0">
              <a:latin typeface="Corbel" pitchFamily="-110" charset="0"/>
              <a:cs typeface="Corbel" pitchFamily="-110" charset="0"/>
            </a:endParaRPr>
          </a:p>
        </p:txBody>
      </p:sp>
      <p:sp>
        <p:nvSpPr>
          <p:cNvPr id="150532"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p:txBody>
          <a:bodyPr/>
          <a:lstStyle/>
          <a:p>
            <a:pPr indent="0" eaLnBrk="1" hangingPunct="1">
              <a:spcBef>
                <a:spcPct val="0"/>
              </a:spcBef>
              <a:buFont typeface="Wingdings 2" pitchFamily="18" charset="2"/>
              <a:buNone/>
              <a:defRPr/>
            </a:pPr>
            <a:r>
              <a:rPr lang="en-US" altLang="ja-JP" sz="2800" dirty="0" smtClean="0">
                <a:latin typeface="Corbel" pitchFamily="-110" charset="0"/>
                <a:cs typeface="Corbel" pitchFamily="-110" charset="0"/>
              </a:rPr>
              <a:t>The nurse is caring for a patient who is receiving antiretroviral therapy (ART) for treatment of AIDS. Which assessment best indicates that the patient’s condition is improving?</a:t>
            </a:r>
          </a:p>
          <a:p>
            <a:pPr eaLnBrk="1" hangingPunct="1">
              <a:spcBef>
                <a:spcPct val="0"/>
              </a:spcBef>
              <a:buFont typeface="Wingdings 2" pitchFamily="18" charset="2"/>
              <a:buNone/>
              <a:defRPr/>
            </a:pPr>
            <a:endParaRPr lang="en-US" altLang="ja-JP" sz="2800" dirty="0" smtClean="0">
              <a:latin typeface="Corbel" pitchFamily="-110" charset="0"/>
              <a:cs typeface="Corbel" pitchFamily="-110" charset="0"/>
            </a:endParaRPr>
          </a:p>
          <a:p>
            <a:pPr marL="571500" indent="-457200" eaLnBrk="1" hangingPunct="1">
              <a:spcBef>
                <a:spcPct val="0"/>
              </a:spcBef>
              <a:buFont typeface="+mj-lt"/>
              <a:buAutoNum type="alphaLcPeriod"/>
              <a:defRPr/>
            </a:pPr>
            <a:r>
              <a:rPr lang="en-US" altLang="ja-JP" sz="2800" dirty="0" smtClean="0">
                <a:latin typeface="Corbel" pitchFamily="-110" charset="0"/>
                <a:cs typeface="Corbel" pitchFamily="-110" charset="0"/>
              </a:rPr>
              <a:t>Decreased viral load</a:t>
            </a:r>
          </a:p>
          <a:p>
            <a:pPr marL="571500" indent="-457200" eaLnBrk="1" hangingPunct="1">
              <a:spcBef>
                <a:spcPct val="0"/>
              </a:spcBef>
              <a:buFont typeface="+mj-lt"/>
              <a:buAutoNum type="alphaLcPeriod"/>
              <a:defRPr/>
            </a:pPr>
            <a:r>
              <a:rPr lang="en-US" altLang="ja-JP" sz="2800" dirty="0" smtClean="0">
                <a:latin typeface="Corbel" pitchFamily="-110" charset="0"/>
                <a:cs typeface="Corbel" pitchFamily="-110" charset="0"/>
              </a:rPr>
              <a:t>Increased drug resistance</a:t>
            </a:r>
          </a:p>
          <a:p>
            <a:pPr marL="571500" indent="-457200" eaLnBrk="1" hangingPunct="1">
              <a:spcBef>
                <a:spcPct val="0"/>
              </a:spcBef>
              <a:buFont typeface="+mj-lt"/>
              <a:buAutoNum type="alphaLcPeriod"/>
              <a:defRPr/>
            </a:pPr>
            <a:r>
              <a:rPr lang="en-US" altLang="ja-JP" sz="2800" dirty="0" smtClean="0">
                <a:latin typeface="Corbel" pitchFamily="-110" charset="0"/>
                <a:cs typeface="Corbel" pitchFamily="-110" charset="0"/>
              </a:rPr>
              <a:t>Decreased CD4</a:t>
            </a:r>
            <a:r>
              <a:rPr lang="en-US" altLang="ja-JP" sz="2800" baseline="30000" dirty="0" smtClean="0">
                <a:latin typeface="Corbel" pitchFamily="-110" charset="0"/>
                <a:cs typeface="Corbel" pitchFamily="-110" charset="0"/>
              </a:rPr>
              <a:t>+</a:t>
            </a:r>
            <a:r>
              <a:rPr lang="en-US" altLang="ja-JP" sz="2800" dirty="0" smtClean="0">
                <a:latin typeface="Corbel" pitchFamily="-110" charset="0"/>
                <a:cs typeface="Corbel" pitchFamily="-110" charset="0"/>
              </a:rPr>
              <a:t> T-cell count</a:t>
            </a:r>
          </a:p>
          <a:p>
            <a:pPr marL="571500" indent="-457200" eaLnBrk="1" hangingPunct="1">
              <a:spcBef>
                <a:spcPct val="0"/>
              </a:spcBef>
              <a:buFont typeface="+mj-lt"/>
              <a:buAutoNum type="alphaLcPeriod"/>
              <a:defRPr/>
            </a:pPr>
            <a:r>
              <a:rPr lang="en-US" altLang="ja-JP" sz="2800" dirty="0" smtClean="0">
                <a:latin typeface="Corbel" pitchFamily="-110" charset="0"/>
                <a:cs typeface="Corbel" pitchFamily="-110" charset="0"/>
              </a:rPr>
              <a:t>Increased </a:t>
            </a:r>
            <a:r>
              <a:rPr lang="en-US" altLang="ja-JP" sz="2800" dirty="0" err="1" smtClean="0">
                <a:latin typeface="Corbel" pitchFamily="-110" charset="0"/>
                <a:cs typeface="Corbel" pitchFamily="-110" charset="0"/>
              </a:rPr>
              <a:t>aminotransferase</a:t>
            </a:r>
            <a:r>
              <a:rPr lang="en-US" altLang="ja-JP" sz="2800" dirty="0" smtClean="0">
                <a:latin typeface="Corbel" pitchFamily="-110" charset="0"/>
                <a:cs typeface="Corbel" pitchFamily="-110" charset="0"/>
              </a:rPr>
              <a:t> levels</a:t>
            </a:r>
            <a:endParaRPr lang="en-GB" sz="2800" dirty="0" smtClean="0">
              <a:latin typeface="Corbel" pitchFamily="-110" charset="0"/>
              <a:cs typeface="Corbel" pitchFamily="-110" charset="0"/>
            </a:endParaRPr>
          </a:p>
        </p:txBody>
      </p:sp>
      <p:sp>
        <p:nvSpPr>
          <p:cNvPr id="81923" name="Rectangle 2"/>
          <p:cNvSpPr>
            <a:spLocks noChangeArrowheads="1"/>
          </p:cNvSpPr>
          <p:nvPr/>
        </p:nvSpPr>
        <p:spPr bwMode="auto">
          <a:xfrm>
            <a:off x="2509838" y="871538"/>
            <a:ext cx="4681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2800" b="1">
                <a:solidFill>
                  <a:srgbClr val="FF0000"/>
                </a:solidFill>
                <a:latin typeface="Corbel" panose="020B0503020204020204" pitchFamily="34" charset="0"/>
              </a:rPr>
              <a:t>Audience Response Question</a:t>
            </a:r>
            <a:endParaRPr lang="en-US" sz="2800" b="1">
              <a:solidFill>
                <a:srgbClr val="FF0000"/>
              </a:solidFill>
            </a:endParaRPr>
          </a:p>
        </p:txBody>
      </p:sp>
      <p:sp>
        <p:nvSpPr>
          <p:cNvPr id="2" name="Footer Placeholder 1"/>
          <p:cNvSpPr>
            <a:spLocks noGrp="1"/>
          </p:cNvSpPr>
          <p:nvPr>
            <p:ph type="ftr" sz="quarter" idx="11"/>
          </p:nvPr>
        </p:nvSpPr>
        <p:spPr/>
        <p:txBody>
          <a:bodyPr/>
          <a:lstStyle/>
          <a:p>
            <a:pPr>
              <a:defRPr/>
            </a:pPr>
            <a:r>
              <a:rPr lang="en-US" sz="1100" dirty="0" smtClean="0"/>
              <a:t>Copyright © 2014 by Mosby, an imprint of Elsevier Inc.</a:t>
            </a:r>
            <a:endParaRPr lang="en-US" sz="11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7"/>
          <p:cNvSpPr>
            <a:spLocks noGrp="1"/>
          </p:cNvSpPr>
          <p:nvPr>
            <p:ph type="title"/>
          </p:nvPr>
        </p:nvSpPr>
        <p:spPr/>
        <p:txBody>
          <a:bodyPr/>
          <a:lstStyle/>
          <a:p>
            <a:pPr>
              <a:defRPr/>
            </a:pPr>
            <a:r>
              <a:rPr lang="en-US" sz="2800" dirty="0" smtClean="0">
                <a:solidFill>
                  <a:srgbClr val="FF0000"/>
                </a:solidFill>
                <a:latin typeface="Corbel" pitchFamily="-110" charset="0"/>
              </a:rPr>
              <a:t>Audience Response Question</a:t>
            </a:r>
          </a:p>
        </p:txBody>
      </p:sp>
      <p:sp>
        <p:nvSpPr>
          <p:cNvPr id="78851" name="Rectangle 3"/>
          <p:cNvSpPr>
            <a:spLocks noGrp="1" noChangeArrowheads="1"/>
          </p:cNvSpPr>
          <p:nvPr>
            <p:ph type="body" idx="1"/>
          </p:nvPr>
        </p:nvSpPr>
        <p:spPr>
          <a:xfrm>
            <a:off x="457200" y="1752600"/>
            <a:ext cx="8229600" cy="4603750"/>
          </a:xfrm>
        </p:spPr>
        <p:txBody>
          <a:bodyPr/>
          <a:lstStyle/>
          <a:p>
            <a:pPr indent="0">
              <a:buFont typeface="Arial" charset="0"/>
              <a:buNone/>
              <a:defRPr/>
            </a:pPr>
            <a:r>
              <a:rPr lang="en-US" altLang="ja-JP" sz="2400" dirty="0" smtClean="0">
                <a:latin typeface="Corbel" pitchFamily="-110" charset="0"/>
                <a:cs typeface="Corbel" pitchFamily="-110" charset="0"/>
              </a:rPr>
              <a:t>The nurse informs the patient with a bacterial pneumonia that the most important factor in antibiotic treatment is</a:t>
            </a:r>
          </a:p>
          <a:p>
            <a:pPr marL="571500" indent="-457200">
              <a:buFont typeface="+mj-lt"/>
              <a:buAutoNum type="alphaLcPeriod"/>
              <a:defRPr/>
            </a:pPr>
            <a:r>
              <a:rPr lang="en-US" altLang="ja-JP" sz="2400" dirty="0" smtClean="0">
                <a:latin typeface="Corbel" pitchFamily="-110" charset="0"/>
                <a:cs typeface="Corbel" pitchFamily="-110" charset="0"/>
              </a:rPr>
              <a:t> antibiotics should have been used to prevent pneumonia.</a:t>
            </a:r>
          </a:p>
          <a:p>
            <a:pPr marL="571500" indent="-457200">
              <a:buFont typeface="+mj-lt"/>
              <a:buAutoNum type="alphaLcPeriod"/>
              <a:defRPr/>
            </a:pPr>
            <a:r>
              <a:rPr lang="en-US" altLang="ja-JP" sz="2400" dirty="0" smtClean="0">
                <a:latin typeface="Corbel" pitchFamily="-110" charset="0"/>
                <a:cs typeface="Corbel" pitchFamily="-110" charset="0"/>
              </a:rPr>
              <a:t> all of the supplied antibiotics should be taken even when symptoms have resolved.</a:t>
            </a:r>
          </a:p>
          <a:p>
            <a:pPr marL="571500" indent="-457200">
              <a:buFont typeface="+mj-lt"/>
              <a:buAutoNum type="alphaLcPeriod"/>
              <a:defRPr/>
            </a:pPr>
            <a:r>
              <a:rPr lang="en-US" altLang="ja-JP" sz="2400" dirty="0" smtClean="0">
                <a:latin typeface="Corbel" pitchFamily="-110" charset="0"/>
                <a:cs typeface="Corbel" pitchFamily="-110" charset="0"/>
              </a:rPr>
              <a:t>enough antibiotics for 2 days’ treatment should be reserved in case symptoms recur.</a:t>
            </a:r>
          </a:p>
          <a:p>
            <a:pPr marL="571500" indent="-457200">
              <a:buFont typeface="+mj-lt"/>
              <a:buAutoNum type="alphaLcPeriod"/>
              <a:defRPr/>
            </a:pPr>
            <a:r>
              <a:rPr lang="en-US" altLang="ja-JP" sz="2400" dirty="0" smtClean="0">
                <a:latin typeface="Corbel" pitchFamily="-110" charset="0"/>
                <a:cs typeface="Corbel" pitchFamily="-110" charset="0"/>
              </a:rPr>
              <a:t> patients should request antibiotics for upper respiratory infections to prevent development of streptococcal-related diseases.</a:t>
            </a:r>
            <a:r>
              <a:rPr lang="en-GB" altLang="ja-JP" sz="2400" dirty="0" smtClean="0">
                <a:latin typeface="Corbel" pitchFamily="-110" charset="0"/>
                <a:cs typeface="Corbel" pitchFamily="-110" charset="0"/>
              </a:rPr>
              <a:t> </a:t>
            </a:r>
            <a:endParaRPr lang="en-GB" sz="2400" dirty="0" smtClean="0">
              <a:latin typeface="Corbel" pitchFamily="-110" charset="0"/>
              <a:cs typeface="Corbel" pitchFamily="-110" charset="0"/>
            </a:endParaRPr>
          </a:p>
        </p:txBody>
      </p:sp>
      <p:sp>
        <p:nvSpPr>
          <p:cNvPr id="14643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dirty="0" smtClean="0">
                <a:latin typeface="Corbel" pitchFamily="-110" charset="0"/>
              </a:rPr>
              <a:t>Viral Load in Blood and CD4+ T-Cell Counts </a:t>
            </a:r>
          </a:p>
        </p:txBody>
      </p:sp>
      <p:sp>
        <p:nvSpPr>
          <p:cNvPr id="4" name="Footer Placeholder 3"/>
          <p:cNvSpPr>
            <a:spLocks noGrp="1"/>
          </p:cNvSpPr>
          <p:nvPr>
            <p:ph type="ftr" sz="quarter" idx="11"/>
          </p:nvPr>
        </p:nvSpPr>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1026" name="Picture 2" descr="\\192.168.7.143\elsk7\072_Lewis9e\From Client\Lewis9e_26-Sep-2013\015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923" y="1990150"/>
            <a:ext cx="6434154" cy="4125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1100" dirty="0" smtClean="0">
                <a:ea typeface="ＭＳ Ｐゴシック" pitchFamily="-110" charset="-128"/>
              </a:rPr>
              <a:t>Copyright © 2014 by Mosby, an imprint of Elsevier Inc.</a:t>
            </a:r>
          </a:p>
        </p:txBody>
      </p:sp>
      <p:pic>
        <p:nvPicPr>
          <p:cNvPr id="5" name="524.mp4">
            <a:hlinkClick r:id="" action="ppaction://media"/>
          </p:cNvPr>
          <p:cNvPicPr>
            <a:picLocks noRot="1" noChangeAspect="1"/>
          </p:cNvPicPr>
          <p:nvPr>
            <a:videoFile r:link="rId1"/>
          </p:nvPr>
        </p:nvPicPr>
        <p:blipFill>
          <a:blip r:embed="rId4" cstate="print"/>
          <a:stretch>
            <a:fillRect/>
          </a:stretch>
        </p:blipFill>
        <p:spPr>
          <a:xfrm>
            <a:off x="1886856" y="1894114"/>
            <a:ext cx="5820230" cy="43651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7614</TotalTime>
  <Words>9939</Words>
  <Application>Microsoft Office PowerPoint</Application>
  <PresentationFormat>On-screen Show (4:3)</PresentationFormat>
  <Paragraphs>811</Paragraphs>
  <Slides>74</Slides>
  <Notes>74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ＭＳ Ｐゴシック</vt:lpstr>
      <vt:lpstr>Arial</vt:lpstr>
      <vt:lpstr>Book Antiqua</vt:lpstr>
      <vt:lpstr>Calibri</vt:lpstr>
      <vt:lpstr>Century Gothic</vt:lpstr>
      <vt:lpstr>Corbel</vt:lpstr>
      <vt:lpstr>Wingdings</vt:lpstr>
      <vt:lpstr>Wingdings 2</vt:lpstr>
      <vt:lpstr>Apothecary</vt:lpstr>
      <vt:lpstr> Human Immunodeficiency  Virus (HIV) Infection</vt:lpstr>
      <vt:lpstr>Human Immunodeficiency Virus Infection</vt:lpstr>
      <vt:lpstr>Significance of Problem</vt:lpstr>
      <vt:lpstr>Case Study</vt:lpstr>
      <vt:lpstr>Transmission of HIV</vt:lpstr>
      <vt:lpstr>Transmission of HIV</vt:lpstr>
      <vt:lpstr>Transmission of HIV</vt:lpstr>
      <vt:lpstr>Viral Load in Blood and CD4+ T-Cell Counts </vt:lpstr>
      <vt:lpstr>PowerPoint Presentation</vt:lpstr>
      <vt:lpstr>Transmission of HIV </vt:lpstr>
      <vt:lpstr>Case Study</vt:lpstr>
      <vt:lpstr>Case Study</vt:lpstr>
      <vt:lpstr>Pathophysiology of HIV</vt:lpstr>
      <vt:lpstr>Components of HIV</vt:lpstr>
      <vt:lpstr>HIV Proteins Bind to Cell</vt:lpstr>
      <vt:lpstr>Viral Load in the Blood</vt:lpstr>
      <vt:lpstr>Pathophysiology of HIV</vt:lpstr>
      <vt:lpstr>Pathophysiology of HIV </vt:lpstr>
      <vt:lpstr>Timeline for Untreated HIV Infection</vt:lpstr>
      <vt:lpstr>Clinical Manifestations and Complications</vt:lpstr>
      <vt:lpstr>Clinical Manifestations and Complications </vt:lpstr>
      <vt:lpstr>Clinical Manifestations and Complications</vt:lpstr>
      <vt:lpstr>Oral Thrush</vt:lpstr>
      <vt:lpstr>Clinical Manifestations and Complications </vt:lpstr>
      <vt:lpstr>Kaposi Sarcoma</vt:lpstr>
      <vt:lpstr>Oral Hairy Leukoplakia</vt:lpstr>
      <vt:lpstr>Clinical Manifestations and Complications </vt:lpstr>
      <vt:lpstr>Pneumocystis jiroveci Pneumonia</vt:lpstr>
      <vt:lpstr>Case Study</vt:lpstr>
      <vt:lpstr>Clinical Manifestations and Complications</vt:lpstr>
      <vt:lpstr>Diagnostic Studies</vt:lpstr>
      <vt:lpstr>Diagnostic Studies </vt:lpstr>
      <vt:lpstr>Diagnostic Studies </vt:lpstr>
      <vt:lpstr>Diagnostic Studies </vt:lpstr>
      <vt:lpstr>Collaborative Care</vt:lpstr>
      <vt:lpstr>Collaborative Care</vt:lpstr>
      <vt:lpstr>Collaborative Care</vt:lpstr>
      <vt:lpstr>Case Study</vt:lpstr>
      <vt:lpstr>Drug Therapy</vt:lpstr>
      <vt:lpstr>Drug Therapy</vt:lpstr>
      <vt:lpstr>Nursing Management  Assessment</vt:lpstr>
      <vt:lpstr>Nursing Management Assessment</vt:lpstr>
      <vt:lpstr>Nursing Management Assessment</vt:lpstr>
      <vt:lpstr>Nursing Management  Planning</vt:lpstr>
      <vt:lpstr>Nursing Management Implementation</vt:lpstr>
      <vt:lpstr>Drug Therapy</vt:lpstr>
      <vt:lpstr>Drug Therapy</vt:lpstr>
      <vt:lpstr>Case Study</vt:lpstr>
      <vt:lpstr>Health Promotion</vt:lpstr>
      <vt:lpstr>Health Promotion</vt:lpstr>
      <vt:lpstr>Health Promotion</vt:lpstr>
      <vt:lpstr>Health Promotion</vt:lpstr>
      <vt:lpstr>Health Promotion</vt:lpstr>
      <vt:lpstr>HIV Testing and Counseling</vt:lpstr>
      <vt:lpstr>Case Study</vt:lpstr>
      <vt:lpstr>Acute Intervention</vt:lpstr>
      <vt:lpstr>Antiretroviral Therapy</vt:lpstr>
      <vt:lpstr>Antiretroviral Therapy</vt:lpstr>
      <vt:lpstr>Antiretroviral Therapy</vt:lpstr>
      <vt:lpstr>Delaying Disease Progression</vt:lpstr>
      <vt:lpstr>Case Study</vt:lpstr>
      <vt:lpstr>Acute Exacerbations</vt:lpstr>
      <vt:lpstr>Ongoing Care</vt:lpstr>
      <vt:lpstr>Disease and Drug Side Effects</vt:lpstr>
      <vt:lpstr>Disease and Drug Side Effects</vt:lpstr>
      <vt:lpstr>Lipodystrophy</vt:lpstr>
      <vt:lpstr>Case Study</vt:lpstr>
      <vt:lpstr>Case Study</vt:lpstr>
      <vt:lpstr>End-of-Life Care</vt:lpstr>
      <vt:lpstr>Gerontologic Considerations</vt:lpstr>
      <vt:lpstr>Audience Response Question</vt:lpstr>
      <vt:lpstr>Audience Response Question</vt:lpstr>
      <vt:lpstr>PowerPoint Presentation</vt:lpstr>
      <vt:lpstr>Audience Response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Cory Retherford</dc:creator>
  <cp:lastModifiedBy>Great Basin College</cp:lastModifiedBy>
  <cp:revision>124</cp:revision>
  <dcterms:created xsi:type="dcterms:W3CDTF">2011-09-25T19:20:11Z</dcterms:created>
  <dcterms:modified xsi:type="dcterms:W3CDTF">2017-11-28T22:48:05Z</dcterms:modified>
</cp:coreProperties>
</file>